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3" r:id="rId4"/>
    <p:sldId id="270" r:id="rId5"/>
    <p:sldId id="269" r:id="rId6"/>
    <p:sldId id="268" r:id="rId7"/>
    <p:sldId id="267" r:id="rId8"/>
    <p:sldId id="266" r:id="rId9"/>
    <p:sldId id="262" r:id="rId10"/>
    <p:sldId id="265" r:id="rId11"/>
    <p:sldId id="264" r:id="rId12"/>
    <p:sldId id="271" r:id="rId13"/>
    <p:sldId id="273" r:id="rId14"/>
    <p:sldId id="274" r:id="rId15"/>
    <p:sldId id="275" r:id="rId16"/>
    <p:sldId id="276" r:id="rId17"/>
    <p:sldId id="277" r:id="rId18"/>
    <p:sldId id="282" r:id="rId19"/>
    <p:sldId id="284" r:id="rId20"/>
    <p:sldId id="285" r:id="rId21"/>
  </p:sldIdLst>
  <p:sldSz cx="9144000" cy="6858000" type="screen4x3"/>
  <p:notesSz cx="6858000" cy="9144000"/>
  <p:photoAlbum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C99ED-56F5-4191-B209-1E951E5BFFD9}" type="datetimeFigureOut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2C879-C5E0-4A32-929A-0B857B293DE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C879-C5E0-4A32-929A-0B857B293DE7}" type="slidenum">
              <a:rPr lang="bg-BG" smtClean="0"/>
              <a:pPr/>
              <a:t>2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F582-F80F-4391-B7E7-1E992BD67DC3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59D1-B03F-4B39-9892-1763926757E3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C6ED-D2B9-4ADB-8728-E3B0EE24C649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B36F-7AAC-47FD-9CF7-D6465846D55C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5147-D493-460A-B5A4-D2E160109154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FE45-0FD8-48C0-9E22-43DC7BD51204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8DD-F393-4593-ABD6-D755CAA15420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28F1-3BAB-46BD-87DD-2229750C04E8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7AD0-7B92-4180-B341-0ACA64C73F93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FBC-9792-4023-967B-7C23F81E171D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1830-FA79-4FB8-82A4-74818AD9FFBB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B5D57-0550-4C9B-8459-704055F5C763}" type="datetime1">
              <a:rPr lang="bg-BG" smtClean="0"/>
              <a:pPr/>
              <a:t>10.9.2009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F9D5-349F-4EAE-BC11-129831905FD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ymphony_No_3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One%20Step%20Beyond.wma" TargetMode="Externa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9.png"/><Relationship Id="rId9" Type="http://schemas.openxmlformats.org/officeDocument/2006/relationships/oleObject" Target="../embeddings/____________Microsoft_Office_Word_97_-_20031.doc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oleObject" Target="../embeddings/____________Microsoft_Office_Word_97_-_20032.doc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oleObject" Target="../embeddings/____________Microsoft_Office_Word_97_-_20033.doc"/><Relationship Id="rId4" Type="http://schemas.openxmlformats.org/officeDocument/2006/relationships/image" Target="../media/image9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18.emf"/><Relationship Id="rId4" Type="http://schemas.openxmlformats.org/officeDocument/2006/relationships/image" Target="../media/image9.png"/><Relationship Id="rId9" Type="http://schemas.openxmlformats.org/officeDocument/2006/relationships/oleObject" Target="../embeddings/____________Microsoft_Office_Word_97_-_20034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t721a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14290"/>
          <a:ext cx="7429551" cy="1500198"/>
        </p:xfrm>
        <a:graphic>
          <a:graphicData uri="http://schemas.openxmlformats.org/drawingml/2006/table">
            <a:tbl>
              <a:tblPr/>
              <a:tblGrid>
                <a:gridCol w="2570106"/>
                <a:gridCol w="2611702"/>
                <a:gridCol w="2247743"/>
              </a:tblGrid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83838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000" dirty="0">
                        <a:solidFill>
                          <a:srgbClr val="383838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000">
                        <a:solidFill>
                          <a:srgbClr val="383838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Програма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 развитие на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селските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райони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Европейския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земеделски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фонд за </a:t>
                      </a:r>
                      <a:endParaRPr lang="bg-BG" sz="1400" dirty="0">
                        <a:solidFill>
                          <a:srgbClr val="38383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на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селските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райони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Европа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инвестира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селските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райони</a:t>
                      </a:r>
                      <a:endParaRPr lang="bg-BG" sz="1400" dirty="0">
                        <a:solidFill>
                          <a:srgbClr val="38383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66"/>
            <a:ext cx="928694" cy="785818"/>
          </a:xfrm>
          <a:prstGeom prst="rect">
            <a:avLst/>
          </a:prstGeom>
          <a:noFill/>
        </p:spPr>
      </p:pic>
      <p:pic>
        <p:nvPicPr>
          <p:cNvPr id="9217" name="Picture 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8604"/>
            <a:ext cx="1000132" cy="64294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57166"/>
            <a:ext cx="1571636" cy="762006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714620"/>
            <a:ext cx="1214446" cy="178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0757159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1618" y="2786058"/>
            <a:ext cx="13109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авоъгълник 12"/>
          <p:cNvSpPr/>
          <p:nvPr/>
        </p:nvSpPr>
        <p:spPr>
          <a:xfrm>
            <a:off x="285720" y="2000240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МЕСТНА  ИНИЦИА</a:t>
            </a:r>
            <a:r>
              <a:rPr lang="bg-BG" sz="32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</a:t>
            </a:r>
            <a:r>
              <a:rPr lang="bg-BG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ИВНА  ГРУПА</a:t>
            </a:r>
            <a:endParaRPr lang="bg-BG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2357422" y="2714620"/>
            <a:ext cx="4160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ЛЯСКОВЕЦ -</a:t>
            </a:r>
          </a:p>
          <a:p>
            <a:pPr algn="ctr"/>
            <a:r>
              <a:rPr lang="bg-BG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СТРАЖИЦА</a:t>
            </a:r>
            <a:endParaRPr lang="bg-B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Заглавие 14"/>
          <p:cNvSpPr>
            <a:spLocks noGrp="1"/>
          </p:cNvSpPr>
          <p:nvPr>
            <p:ph type="ctrTitle"/>
          </p:nvPr>
        </p:nvSpPr>
        <p:spPr>
          <a:xfrm>
            <a:off x="857224" y="4929198"/>
            <a:ext cx="7772400" cy="1041397"/>
          </a:xfrm>
        </p:spPr>
        <p:txBody>
          <a:bodyPr>
            <a:normAutofit fontScale="90000"/>
          </a:bodyPr>
          <a:lstStyle/>
          <a:p>
            <a:r>
              <a:rPr lang="ru-RU" sz="2000" smtClean="0">
                <a:latin typeface="Arial Black" pitchFamily="34" charset="0"/>
              </a:rPr>
              <a:t>Проект „Придобиване на умения и постигане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на обществена активност за потенциална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местна инициативна група на територията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на общините Лясковец и Стражица” </a:t>
            </a:r>
            <a:r>
              <a:rPr lang="bg-BG" smtClean="0"/>
              <a:t/>
            </a:r>
            <a:br>
              <a:rPr lang="bg-BG" smtClean="0"/>
            </a:br>
            <a:endParaRPr lang="bg-BG" dirty="0"/>
          </a:p>
        </p:txBody>
      </p:sp>
      <p:sp>
        <p:nvSpPr>
          <p:cNvPr id="18" name="Подзаглавие 17"/>
          <p:cNvSpPr>
            <a:spLocks noGrp="1"/>
          </p:cNvSpPr>
          <p:nvPr>
            <p:ph type="subTitle" idx="1"/>
          </p:nvPr>
        </p:nvSpPr>
        <p:spPr>
          <a:xfrm>
            <a:off x="642910" y="5500678"/>
            <a:ext cx="8072494" cy="1071594"/>
          </a:xfrm>
        </p:spPr>
        <p:txBody>
          <a:bodyPr>
            <a:normAutofit fontScale="32500" lnSpcReduction="20000"/>
          </a:bodyPr>
          <a:lstStyle/>
          <a:p>
            <a:endParaRPr lang="ru-RU" sz="370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370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340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3400" smtClean="0">
                <a:solidFill>
                  <a:schemeClr val="tx1"/>
                </a:solidFill>
                <a:latin typeface="Arial Narrow" pitchFamily="34" charset="0"/>
              </a:rPr>
              <a:t>Проект  №:431-2-03-47 с бенефициент Община Лясковец и партньори: община Стражица, фирма»Прити-95»ООД, Сдружение»Развитие на гражданското общество», с безвъзмездната финансова помощ -Ос 4 – ЛИДЕР , подмярка 4.3.1.2   по Програма за развитие на селските райони за периода 2007-2013 година, подкрепена от Европейския земеделски фонд за развитие на земеделието и селските райони :</a:t>
            </a:r>
            <a:endParaRPr lang="bg-BG" sz="340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bg-BG" dirty="0"/>
          </a:p>
        </p:txBody>
      </p:sp>
      <p:sp>
        <p:nvSpPr>
          <p:cNvPr id="19" name="Контейнер за номер на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</a:t>
            </a:fld>
            <a:endParaRPr lang="bg-BG"/>
          </a:p>
        </p:txBody>
      </p:sp>
      <p:pic>
        <p:nvPicPr>
          <p:cNvPr id="16" name="Symphony_No_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10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3143240" y="1714488"/>
            <a:ext cx="5572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rgbClr val="00B050"/>
                </a:solidFill>
              </a:rPr>
              <a:t>Мярка</a:t>
            </a:r>
            <a:r>
              <a:rPr lang="en-GB" sz="2000" b="1" dirty="0" smtClean="0">
                <a:solidFill>
                  <a:srgbClr val="00B050"/>
                </a:solidFill>
              </a:rPr>
              <a:t> 413</a:t>
            </a:r>
            <a:r>
              <a:rPr lang="en-GB" sz="2000" dirty="0" smtClean="0">
                <a:solidFill>
                  <a:srgbClr val="00B050"/>
                </a:solidFill>
              </a:rPr>
              <a:t> “</a:t>
            </a:r>
            <a:r>
              <a:rPr lang="bg-BG" sz="2000" dirty="0" smtClean="0">
                <a:solidFill>
                  <a:srgbClr val="00B050"/>
                </a:solidFill>
              </a:rPr>
              <a:t>Прилагане на Стратегии за местно развитие (СМР)</a:t>
            </a:r>
            <a:r>
              <a:rPr lang="en-GB" sz="2000" dirty="0" smtClean="0">
                <a:solidFill>
                  <a:srgbClr val="00B050"/>
                </a:solidFill>
              </a:rPr>
              <a:t>. </a:t>
            </a:r>
            <a:r>
              <a:rPr lang="bg-BG" sz="2000" dirty="0" smtClean="0">
                <a:solidFill>
                  <a:srgbClr val="00B050"/>
                </a:solidFill>
              </a:rPr>
              <a:t>Качество на живот</a:t>
            </a:r>
            <a:r>
              <a:rPr lang="en-GB" sz="2000" dirty="0" smtClean="0">
                <a:solidFill>
                  <a:srgbClr val="00B050"/>
                </a:solidFill>
              </a:rPr>
              <a:t>/</a:t>
            </a:r>
            <a:r>
              <a:rPr lang="bg-BG" sz="2000" dirty="0" smtClean="0">
                <a:solidFill>
                  <a:srgbClr val="00B050"/>
                </a:solidFill>
              </a:rPr>
              <a:t>диверсификация</a:t>
            </a:r>
            <a:r>
              <a:rPr lang="en-GB" sz="2000" dirty="0" smtClean="0">
                <a:solidFill>
                  <a:srgbClr val="00B050"/>
                </a:solidFill>
              </a:rPr>
              <a:t>” – 3.7 </a:t>
            </a:r>
            <a:r>
              <a:rPr lang="bg-BG" sz="2000" dirty="0" smtClean="0">
                <a:solidFill>
                  <a:srgbClr val="00B050"/>
                </a:solidFill>
              </a:rPr>
              <a:t>млрд. евро</a:t>
            </a:r>
            <a:r>
              <a:rPr lang="en-GB" sz="2000" dirty="0" smtClean="0">
                <a:solidFill>
                  <a:srgbClr val="00B050"/>
                </a:solidFill>
              </a:rPr>
              <a:t>, 67.4% o</a:t>
            </a:r>
            <a:r>
              <a:rPr lang="bg-BG" sz="2000" dirty="0" smtClean="0">
                <a:solidFill>
                  <a:srgbClr val="00B050"/>
                </a:solidFill>
              </a:rPr>
              <a:t>т</a:t>
            </a:r>
            <a:r>
              <a:rPr lang="en-GB" sz="2000" dirty="0" smtClean="0">
                <a:solidFill>
                  <a:srgbClr val="00B050"/>
                </a:solidFill>
              </a:rPr>
              <a:t> E</a:t>
            </a:r>
            <a:r>
              <a:rPr lang="bg-BG" sz="2000" dirty="0" smtClean="0">
                <a:solidFill>
                  <a:srgbClr val="00B050"/>
                </a:solidFill>
              </a:rPr>
              <a:t>ФЗРСР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bg-BG" sz="2000" dirty="0" smtClean="0">
                <a:solidFill>
                  <a:srgbClr val="00B050"/>
                </a:solidFill>
              </a:rPr>
              <a:t>ресурсите по Ос</a:t>
            </a:r>
            <a:r>
              <a:rPr lang="en-GB" sz="2000" dirty="0" smtClean="0">
                <a:solidFill>
                  <a:srgbClr val="00B050"/>
                </a:solidFill>
              </a:rPr>
              <a:t> 4	</a:t>
            </a:r>
          </a:p>
          <a:p>
            <a:r>
              <a:rPr lang="bg-BG" sz="2000" b="1" dirty="0" smtClean="0">
                <a:solidFill>
                  <a:srgbClr val="00B050"/>
                </a:solidFill>
              </a:rPr>
              <a:t>Мярка</a:t>
            </a:r>
            <a:r>
              <a:rPr lang="en-GB" sz="2000" b="1" dirty="0" smtClean="0">
                <a:solidFill>
                  <a:srgbClr val="00B050"/>
                </a:solidFill>
              </a:rPr>
              <a:t> 411</a:t>
            </a:r>
            <a:r>
              <a:rPr lang="en-GB" sz="2000" dirty="0" smtClean="0">
                <a:solidFill>
                  <a:srgbClr val="00B050"/>
                </a:solidFill>
              </a:rPr>
              <a:t> “</a:t>
            </a:r>
            <a:r>
              <a:rPr lang="bg-BG" sz="2000" dirty="0" smtClean="0">
                <a:solidFill>
                  <a:srgbClr val="00B050"/>
                </a:solidFill>
              </a:rPr>
              <a:t>Прилагане на СМР</a:t>
            </a:r>
            <a:r>
              <a:rPr lang="en-GB" sz="2000" dirty="0" smtClean="0">
                <a:solidFill>
                  <a:srgbClr val="00B050"/>
                </a:solidFill>
              </a:rPr>
              <a:t>. </a:t>
            </a:r>
            <a:r>
              <a:rPr lang="bg-BG" sz="2000" dirty="0" err="1" smtClean="0">
                <a:solidFill>
                  <a:srgbClr val="00B050"/>
                </a:solidFill>
              </a:rPr>
              <a:t>Конкурентноспособност</a:t>
            </a:r>
            <a:r>
              <a:rPr lang="en-GB" sz="2000" dirty="0" smtClean="0">
                <a:solidFill>
                  <a:srgbClr val="00B050"/>
                </a:solidFill>
              </a:rPr>
              <a:t>” – 522 </a:t>
            </a:r>
            <a:r>
              <a:rPr lang="bg-BG" sz="2000" dirty="0" smtClean="0">
                <a:solidFill>
                  <a:srgbClr val="00B050"/>
                </a:solidFill>
              </a:rPr>
              <a:t>млн. евро</a:t>
            </a:r>
            <a:r>
              <a:rPr lang="en-GB" sz="2000" dirty="0" smtClean="0">
                <a:solidFill>
                  <a:srgbClr val="00B050"/>
                </a:solidFill>
              </a:rPr>
              <a:t>, 9.5% o</a:t>
            </a:r>
            <a:r>
              <a:rPr lang="bg-BG" sz="2000" dirty="0" smtClean="0">
                <a:solidFill>
                  <a:srgbClr val="00B050"/>
                </a:solidFill>
              </a:rPr>
              <a:t>т</a:t>
            </a:r>
            <a:r>
              <a:rPr lang="en-GB" sz="2000" dirty="0" smtClean="0">
                <a:solidFill>
                  <a:srgbClr val="00B050"/>
                </a:solidFill>
              </a:rPr>
              <a:t> E</a:t>
            </a:r>
            <a:r>
              <a:rPr lang="bg-BG" sz="2000" dirty="0" smtClean="0">
                <a:solidFill>
                  <a:srgbClr val="00B050"/>
                </a:solidFill>
              </a:rPr>
              <a:t>ФЗРСР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bg-BG" sz="2000" dirty="0" smtClean="0">
                <a:solidFill>
                  <a:srgbClr val="00B050"/>
                </a:solidFill>
              </a:rPr>
              <a:t>ресурсите по Ос</a:t>
            </a:r>
            <a:r>
              <a:rPr lang="en-GB" sz="2000" dirty="0" smtClean="0">
                <a:solidFill>
                  <a:srgbClr val="00B050"/>
                </a:solidFill>
              </a:rPr>
              <a:t> 4</a:t>
            </a:r>
          </a:p>
          <a:p>
            <a:r>
              <a:rPr lang="bg-BG" sz="2000" b="1" dirty="0" smtClean="0">
                <a:solidFill>
                  <a:srgbClr val="00B050"/>
                </a:solidFill>
              </a:rPr>
              <a:t>Мярка</a:t>
            </a:r>
            <a:r>
              <a:rPr lang="de-DE" sz="2000" b="1" dirty="0" smtClean="0">
                <a:solidFill>
                  <a:srgbClr val="00B050"/>
                </a:solidFill>
              </a:rPr>
              <a:t> 412</a:t>
            </a:r>
            <a:r>
              <a:rPr lang="de-DE" sz="2000" dirty="0" smtClean="0">
                <a:solidFill>
                  <a:srgbClr val="00B050"/>
                </a:solidFill>
              </a:rPr>
              <a:t> „</a:t>
            </a:r>
            <a:r>
              <a:rPr lang="bg-BG" sz="2000" dirty="0" smtClean="0">
                <a:solidFill>
                  <a:srgbClr val="00B050"/>
                </a:solidFill>
              </a:rPr>
              <a:t> Прилагане на СМР</a:t>
            </a:r>
            <a:r>
              <a:rPr lang="en-GB" sz="2000" dirty="0" smtClean="0">
                <a:solidFill>
                  <a:srgbClr val="00B050"/>
                </a:solidFill>
              </a:rPr>
              <a:t>. </a:t>
            </a:r>
            <a:r>
              <a:rPr lang="bg-BG" sz="2000" dirty="0" smtClean="0">
                <a:solidFill>
                  <a:srgbClr val="00B050"/>
                </a:solidFill>
              </a:rPr>
              <a:t>Екологичен и поземлен мениджмънт</a:t>
            </a:r>
            <a:r>
              <a:rPr lang="en-GB" sz="2000" dirty="0" smtClean="0">
                <a:solidFill>
                  <a:srgbClr val="00B050"/>
                </a:solidFill>
              </a:rPr>
              <a:t>” - 165 </a:t>
            </a:r>
            <a:r>
              <a:rPr lang="bg-BG" sz="2000" dirty="0" smtClean="0">
                <a:solidFill>
                  <a:srgbClr val="00B050"/>
                </a:solidFill>
              </a:rPr>
              <a:t>млн. евро</a:t>
            </a:r>
            <a:r>
              <a:rPr lang="en-GB" sz="2000" dirty="0" smtClean="0">
                <a:solidFill>
                  <a:srgbClr val="00B050"/>
                </a:solidFill>
              </a:rPr>
              <a:t>, 3% o</a:t>
            </a:r>
            <a:r>
              <a:rPr lang="bg-BG" sz="2000" dirty="0" smtClean="0">
                <a:solidFill>
                  <a:srgbClr val="00B050"/>
                </a:solidFill>
              </a:rPr>
              <a:t>т</a:t>
            </a:r>
            <a:r>
              <a:rPr lang="en-GB" sz="2000" dirty="0" smtClean="0">
                <a:solidFill>
                  <a:srgbClr val="00B050"/>
                </a:solidFill>
              </a:rPr>
              <a:t> E</a:t>
            </a:r>
            <a:r>
              <a:rPr lang="bg-BG" sz="2000" dirty="0" smtClean="0">
                <a:solidFill>
                  <a:srgbClr val="00B050"/>
                </a:solidFill>
              </a:rPr>
              <a:t>ФЗРСР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bg-BG" sz="2000" dirty="0" smtClean="0">
                <a:solidFill>
                  <a:srgbClr val="00B050"/>
                </a:solidFill>
              </a:rPr>
              <a:t>ресурсите по Ос</a:t>
            </a:r>
            <a:r>
              <a:rPr lang="en-GB" sz="2000" dirty="0" smtClean="0">
                <a:solidFill>
                  <a:srgbClr val="00B050"/>
                </a:solidFill>
              </a:rPr>
              <a:t> 4</a:t>
            </a:r>
          </a:p>
          <a:p>
            <a:r>
              <a:rPr lang="de-DE" sz="2000" dirty="0" smtClean="0">
                <a:solidFill>
                  <a:srgbClr val="00B050"/>
                </a:solidFill>
              </a:rPr>
              <a:t>	15.3% o</a:t>
            </a:r>
            <a:r>
              <a:rPr lang="bg-BG" sz="2000" dirty="0" smtClean="0">
                <a:solidFill>
                  <a:srgbClr val="00B050"/>
                </a:solidFill>
              </a:rPr>
              <a:t>т</a:t>
            </a:r>
            <a:r>
              <a:rPr lang="de-DE" sz="2000" dirty="0" smtClean="0">
                <a:solidFill>
                  <a:srgbClr val="00B050"/>
                </a:solidFill>
              </a:rPr>
              <a:t> E</a:t>
            </a:r>
            <a:r>
              <a:rPr lang="bg-BG" sz="2000" dirty="0" smtClean="0">
                <a:solidFill>
                  <a:srgbClr val="00B050"/>
                </a:solidFill>
              </a:rPr>
              <a:t>ФЗРСР средствата за Лидер са предназначени за</a:t>
            </a:r>
            <a:r>
              <a:rPr lang="de-DE" sz="2000" dirty="0" smtClean="0">
                <a:solidFill>
                  <a:srgbClr val="00B050"/>
                </a:solidFill>
              </a:rPr>
              <a:t> „</a:t>
            </a:r>
            <a:r>
              <a:rPr lang="bg-BG" sz="2000" dirty="0" smtClean="0">
                <a:solidFill>
                  <a:srgbClr val="00B050"/>
                </a:solidFill>
              </a:rPr>
              <a:t>Стартиране на МИГ</a:t>
            </a:r>
            <a:r>
              <a:rPr lang="de-DE" sz="2000" dirty="0" smtClean="0">
                <a:solidFill>
                  <a:srgbClr val="00B050"/>
                </a:solidFill>
              </a:rPr>
              <a:t>, </a:t>
            </a:r>
            <a:r>
              <a:rPr lang="bg-BG" sz="2000" dirty="0" smtClean="0">
                <a:solidFill>
                  <a:srgbClr val="00B050"/>
                </a:solidFill>
              </a:rPr>
              <a:t>придобиване на умения</a:t>
            </a:r>
            <a:r>
              <a:rPr lang="de-DE" sz="2000" dirty="0" smtClean="0">
                <a:solidFill>
                  <a:srgbClr val="00B050"/>
                </a:solidFill>
              </a:rPr>
              <a:t>, </a:t>
            </a:r>
            <a:r>
              <a:rPr lang="bg-BG" sz="2000" dirty="0" smtClean="0">
                <a:solidFill>
                  <a:srgbClr val="00B050"/>
                </a:solidFill>
              </a:rPr>
              <a:t>постигане на обществена активност”</a:t>
            </a:r>
            <a:r>
              <a:rPr lang="de-DE" sz="2000" dirty="0" smtClean="0">
                <a:solidFill>
                  <a:srgbClr val="00B050"/>
                </a:solidFill>
              </a:rPr>
              <a:t> (M</a:t>
            </a:r>
            <a:r>
              <a:rPr lang="bg-BG" sz="2000" dirty="0" smtClean="0">
                <a:solidFill>
                  <a:srgbClr val="00B050"/>
                </a:solidFill>
              </a:rPr>
              <a:t>ярка</a:t>
            </a:r>
            <a:r>
              <a:rPr lang="de-DE" sz="2000" dirty="0" smtClean="0">
                <a:solidFill>
                  <a:srgbClr val="00B050"/>
                </a:solidFill>
              </a:rPr>
              <a:t> 431)</a:t>
            </a:r>
            <a:endParaRPr lang="bg-BG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11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2428860" y="1928802"/>
            <a:ext cx="628652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2000" b="1" dirty="0" smtClean="0"/>
              <a:t>ИЗПЪЛНЕНИЕ НА ОС 4</a:t>
            </a:r>
            <a:r>
              <a:rPr lang="de-DE" sz="2000" b="1" dirty="0" smtClean="0"/>
              <a:t> (</a:t>
            </a:r>
            <a:r>
              <a:rPr lang="bg-BG" sz="2000" b="1" dirty="0" smtClean="0"/>
              <a:t>ЛИДЕР</a:t>
            </a:r>
            <a:r>
              <a:rPr lang="de-DE" sz="2000" b="1" dirty="0" smtClean="0"/>
              <a:t>) </a:t>
            </a:r>
            <a:r>
              <a:rPr lang="bg-BG" sz="2000" b="1" dirty="0" smtClean="0"/>
              <a:t>В СТРАНИТЕ ЧЛЕНКИ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bg-BG" sz="2000" b="1" dirty="0" smtClean="0"/>
              <a:t>Състояние</a:t>
            </a:r>
            <a:endParaRPr lang="bg-BG" sz="2000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2786050" y="3000372"/>
            <a:ext cx="18612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/>
              <a:t>Подбор на МИГ</a:t>
            </a:r>
            <a:endParaRPr lang="bg-BG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2428860" y="3429000"/>
            <a:ext cx="614365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bg-BG" sz="1600" b="1" dirty="0" smtClean="0">
                <a:solidFill>
                  <a:srgbClr val="00B050"/>
                </a:solidFill>
              </a:rPr>
              <a:t>ОБЩ</a:t>
            </a:r>
            <a:r>
              <a:rPr lang="en-GB" sz="1600" b="1" dirty="0" smtClean="0">
                <a:solidFill>
                  <a:srgbClr val="00B050"/>
                </a:solidFill>
              </a:rPr>
              <a:t> (</a:t>
            </a:r>
            <a:r>
              <a:rPr lang="bg-BG" sz="1600" b="1" dirty="0" smtClean="0">
                <a:solidFill>
                  <a:srgbClr val="00B050"/>
                </a:solidFill>
              </a:rPr>
              <a:t>очакван</a:t>
            </a:r>
            <a:r>
              <a:rPr lang="en-GB" sz="1600" b="1" dirty="0" smtClean="0">
                <a:solidFill>
                  <a:srgbClr val="00B050"/>
                </a:solidFill>
              </a:rPr>
              <a:t>) </a:t>
            </a:r>
            <a:r>
              <a:rPr lang="bg-BG" sz="1600" b="1" dirty="0" smtClean="0">
                <a:solidFill>
                  <a:srgbClr val="00B050"/>
                </a:solidFill>
              </a:rPr>
              <a:t>БРОЙ</a:t>
            </a:r>
            <a:r>
              <a:rPr lang="en-GB" sz="1600" b="1" dirty="0" smtClean="0">
                <a:solidFill>
                  <a:srgbClr val="00B050"/>
                </a:solidFill>
              </a:rPr>
              <a:t> </a:t>
            </a:r>
            <a:r>
              <a:rPr lang="bg-BG" sz="1600" b="1" dirty="0" smtClean="0">
                <a:solidFill>
                  <a:srgbClr val="00B050"/>
                </a:solidFill>
              </a:rPr>
              <a:t>МИГ</a:t>
            </a:r>
            <a:endParaRPr lang="en-GB" sz="1600" dirty="0" smtClean="0">
              <a:solidFill>
                <a:srgbClr val="00B050"/>
              </a:solidFill>
            </a:endParaRPr>
          </a:p>
          <a:p>
            <a:pPr lvl="1">
              <a:lnSpc>
                <a:spcPct val="130000"/>
              </a:lnSpc>
            </a:pPr>
            <a:r>
              <a:rPr lang="bg-BG" sz="1600" dirty="0" smtClean="0">
                <a:solidFill>
                  <a:srgbClr val="00B050"/>
                </a:solidFill>
                <a:latin typeface="Helvetica" pitchFamily="34" charset="0"/>
              </a:rPr>
              <a:t>Брой вече избрани МИГ</a:t>
            </a:r>
            <a:r>
              <a:rPr lang="en-GB" sz="1600" dirty="0" smtClean="0">
                <a:solidFill>
                  <a:srgbClr val="00B050"/>
                </a:solidFill>
                <a:latin typeface="Helvetica" pitchFamily="34" charset="0"/>
              </a:rPr>
              <a:t>:		</a:t>
            </a:r>
            <a:r>
              <a:rPr lang="en-GB" sz="1600" b="1" dirty="0" smtClean="0">
                <a:solidFill>
                  <a:srgbClr val="00B050"/>
                </a:solidFill>
                <a:latin typeface="Helvetica" pitchFamily="34" charset="0"/>
              </a:rPr>
              <a:t>1.295</a:t>
            </a:r>
          </a:p>
          <a:p>
            <a:pPr lvl="1">
              <a:lnSpc>
                <a:spcPct val="130000"/>
              </a:lnSpc>
            </a:pPr>
            <a:r>
              <a:rPr lang="bg-BG" sz="1600" dirty="0" smtClean="0">
                <a:solidFill>
                  <a:srgbClr val="00B050"/>
                </a:solidFill>
                <a:latin typeface="Helvetica" pitchFamily="34" charset="0"/>
              </a:rPr>
              <a:t>Очакван брой избрани МИГ</a:t>
            </a:r>
            <a:r>
              <a:rPr lang="en-GB" sz="1600" dirty="0" smtClean="0">
                <a:solidFill>
                  <a:srgbClr val="00B050"/>
                </a:solidFill>
                <a:latin typeface="Helvetica" pitchFamily="34" charset="0"/>
              </a:rPr>
              <a:t>:		</a:t>
            </a:r>
            <a:r>
              <a:rPr lang="en-GB" sz="1600" b="1" dirty="0" smtClean="0">
                <a:solidFill>
                  <a:srgbClr val="00B050"/>
                </a:solidFill>
                <a:latin typeface="Helvetica" pitchFamily="34" charset="0"/>
              </a:rPr>
              <a:t>2.125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bg-BG" sz="1600" b="1" dirty="0" smtClean="0">
                <a:solidFill>
                  <a:srgbClr val="00B050"/>
                </a:solidFill>
              </a:rPr>
              <a:t>Процес по подбор на МИГ</a:t>
            </a:r>
            <a:r>
              <a:rPr lang="en-GB" sz="1600" b="1" dirty="0" smtClean="0">
                <a:solidFill>
                  <a:srgbClr val="00B050"/>
                </a:solidFill>
              </a:rPr>
              <a:t>: </a:t>
            </a:r>
            <a:r>
              <a:rPr lang="bg-BG" sz="1600" b="1" dirty="0" smtClean="0">
                <a:solidFill>
                  <a:srgbClr val="00B050"/>
                </a:solidFill>
              </a:rPr>
              <a:t>състояние</a:t>
            </a:r>
            <a:endParaRPr lang="en-GB" sz="1600" b="1" dirty="0" smtClean="0">
              <a:solidFill>
                <a:srgbClr val="00B050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00B050"/>
                </a:solidFill>
              </a:rPr>
              <a:t>	8 </a:t>
            </a:r>
            <a:r>
              <a:rPr lang="bg-BG" sz="1600" b="1" dirty="0" smtClean="0">
                <a:solidFill>
                  <a:srgbClr val="00B050"/>
                </a:solidFill>
              </a:rPr>
              <a:t>от</a:t>
            </a:r>
            <a:r>
              <a:rPr lang="en-GB" sz="1600" b="1" dirty="0" smtClean="0">
                <a:solidFill>
                  <a:srgbClr val="00B050"/>
                </a:solidFill>
              </a:rPr>
              <a:t> 27</a:t>
            </a:r>
            <a:r>
              <a:rPr lang="en-GB" sz="1600" dirty="0" smtClean="0">
                <a:solidFill>
                  <a:srgbClr val="00B050"/>
                </a:solidFill>
              </a:rPr>
              <a:t> </a:t>
            </a:r>
            <a:r>
              <a:rPr lang="bg-BG" sz="1600" dirty="0" smtClean="0">
                <a:solidFill>
                  <a:srgbClr val="00B050"/>
                </a:solidFill>
              </a:rPr>
              <a:t>страни членки са приключили процеса по подбор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bg-BG" sz="1600" b="1" dirty="0" smtClean="0">
                <a:solidFill>
                  <a:srgbClr val="00B050"/>
                </a:solidFill>
              </a:rPr>
              <a:t>Изпълнение на процеса по подбор</a:t>
            </a:r>
            <a:endParaRPr lang="en-GB" sz="1600" b="1" dirty="0" smtClean="0">
              <a:solidFill>
                <a:srgbClr val="00B050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00B050"/>
                </a:solidFill>
              </a:rPr>
              <a:t>	- </a:t>
            </a:r>
            <a:r>
              <a:rPr lang="bg-BG" sz="1600" dirty="0" smtClean="0">
                <a:solidFill>
                  <a:srgbClr val="00B050"/>
                </a:solidFill>
              </a:rPr>
              <a:t>В другите случаи</a:t>
            </a:r>
            <a:r>
              <a:rPr lang="en-GB" sz="1600" dirty="0" smtClean="0">
                <a:solidFill>
                  <a:srgbClr val="00B050"/>
                </a:solidFill>
              </a:rPr>
              <a:t>, </a:t>
            </a:r>
            <a:r>
              <a:rPr lang="bg-BG" sz="1600" dirty="0" smtClean="0">
                <a:solidFill>
                  <a:srgbClr val="00B050"/>
                </a:solidFill>
              </a:rPr>
              <a:t>повечето страни членки</a:t>
            </a:r>
            <a:r>
              <a:rPr lang="en-GB" sz="1600" dirty="0" smtClean="0">
                <a:solidFill>
                  <a:srgbClr val="00B050"/>
                </a:solidFill>
              </a:rPr>
              <a:t> (10 ) </a:t>
            </a:r>
            <a:r>
              <a:rPr lang="bg-BG" sz="1600" dirty="0" smtClean="0">
                <a:solidFill>
                  <a:srgbClr val="00B050"/>
                </a:solidFill>
              </a:rPr>
              <a:t>ще приключат процеса по подбор през</a:t>
            </a:r>
            <a:r>
              <a:rPr lang="en-GB" sz="1600" dirty="0" smtClean="0">
                <a:solidFill>
                  <a:srgbClr val="00B050"/>
                </a:solidFill>
              </a:rPr>
              <a:t> 2009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GB" sz="1600" dirty="0" smtClean="0">
                <a:solidFill>
                  <a:srgbClr val="00B050"/>
                </a:solidFill>
              </a:rPr>
              <a:t>	- </a:t>
            </a:r>
            <a:r>
              <a:rPr lang="bg-BG" sz="1600" dirty="0" smtClean="0">
                <a:solidFill>
                  <a:srgbClr val="00B050"/>
                </a:solidFill>
              </a:rPr>
              <a:t>Румъния и България до края на</a:t>
            </a:r>
            <a:r>
              <a:rPr lang="en-GB" sz="1600" dirty="0" smtClean="0">
                <a:solidFill>
                  <a:srgbClr val="00B050"/>
                </a:solidFill>
              </a:rPr>
              <a:t> 2010 </a:t>
            </a:r>
            <a:r>
              <a:rPr lang="bg-BG" sz="1600" dirty="0" smtClean="0">
                <a:solidFill>
                  <a:srgbClr val="00B050"/>
                </a:solidFill>
              </a:rPr>
              <a:t>и</a:t>
            </a:r>
            <a:r>
              <a:rPr lang="en-GB" sz="1600" dirty="0" smtClean="0">
                <a:solidFill>
                  <a:srgbClr val="00B050"/>
                </a:solidFill>
              </a:rPr>
              <a:t> 2011</a:t>
            </a:r>
            <a:endParaRPr lang="bg-BG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12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2857488" y="2000240"/>
            <a:ext cx="5572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dirty="0" smtClean="0"/>
              <a:t>Брой избрани и очаквани МИГ</a:t>
            </a:r>
            <a:r>
              <a:rPr lang="en-GB" dirty="0" smtClean="0"/>
              <a:t> </a:t>
            </a:r>
            <a:endParaRPr lang="bg-BG" dirty="0"/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14546" y="2643182"/>
            <a:ext cx="6453188" cy="384968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13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2786050" y="1785926"/>
            <a:ext cx="51435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b="1" dirty="0" smtClean="0"/>
              <a:t>Основни дейности извършвани от управляващите звена във връзка </a:t>
            </a:r>
            <a:r>
              <a:rPr lang="en-US" b="1" dirty="0" smtClean="0"/>
              <a:t> </a:t>
            </a:r>
            <a:r>
              <a:rPr lang="bg-BG" b="1" dirty="0" smtClean="0"/>
              <a:t>с Оста Лидер</a:t>
            </a:r>
            <a:r>
              <a:rPr lang="fr-BE" b="1" dirty="0" smtClean="0"/>
              <a:t>:</a:t>
            </a:r>
            <a:endParaRPr lang="bg-BG" b="1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2928926" y="2714620"/>
            <a:ext cx="550072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BE" dirty="0" smtClean="0">
                <a:solidFill>
                  <a:srgbClr val="00B050"/>
                </a:solidFill>
              </a:rPr>
              <a:t>1) </a:t>
            </a:r>
            <a:r>
              <a:rPr lang="bg-BG" b="1" dirty="0" smtClean="0">
                <a:solidFill>
                  <a:srgbClr val="00B050"/>
                </a:solidFill>
              </a:rPr>
              <a:t>Обучения</a:t>
            </a:r>
            <a:r>
              <a:rPr lang="fr-BE" b="1" dirty="0" smtClean="0">
                <a:solidFill>
                  <a:srgbClr val="00B050"/>
                </a:solidFill>
              </a:rPr>
              <a:t> / </a:t>
            </a:r>
            <a:r>
              <a:rPr lang="bg-BG" b="1" dirty="0" smtClean="0">
                <a:solidFill>
                  <a:srgbClr val="00B050"/>
                </a:solidFill>
              </a:rPr>
              <a:t>Изграждане на капацитет</a:t>
            </a:r>
            <a:r>
              <a:rPr lang="fr-BE" dirty="0" smtClean="0">
                <a:solidFill>
                  <a:srgbClr val="00B050"/>
                </a:solidFill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fr-BE" dirty="0" smtClean="0">
                <a:solidFill>
                  <a:srgbClr val="00B050"/>
                </a:solidFill>
              </a:rPr>
              <a:t>	</a:t>
            </a:r>
            <a:r>
              <a:rPr lang="bg-BG" dirty="0" smtClean="0">
                <a:solidFill>
                  <a:srgbClr val="00B050"/>
                </a:solidFill>
              </a:rPr>
              <a:t>Дейности по обучения, срещи и семинари за координатори и ръководители на МИГ</a:t>
            </a:r>
            <a:r>
              <a:rPr lang="fr-BE" dirty="0" smtClean="0">
                <a:solidFill>
                  <a:srgbClr val="00B050"/>
                </a:solidFill>
              </a:rPr>
              <a:t>; </a:t>
            </a:r>
            <a:r>
              <a:rPr lang="bg-BG" dirty="0" smtClean="0">
                <a:solidFill>
                  <a:srgbClr val="00B050"/>
                </a:solidFill>
              </a:rPr>
              <a:t>консултации за нуждите от обучения и разработка на проект за обучение</a:t>
            </a:r>
            <a:r>
              <a:rPr lang="fr-BE" dirty="0" smtClean="0">
                <a:solidFill>
                  <a:srgbClr val="00B050"/>
                </a:solidFill>
              </a:rPr>
              <a:t>; </a:t>
            </a:r>
            <a:r>
              <a:rPr lang="bg-BG" dirty="0" smtClean="0">
                <a:solidFill>
                  <a:srgbClr val="00B050"/>
                </a:solidFill>
              </a:rPr>
              <a:t>координационни срещи между МИГ и Министерство на земеделието.</a:t>
            </a:r>
            <a:endParaRPr lang="fr-BE" dirty="0" smtClean="0">
              <a:solidFill>
                <a:srgbClr val="00B050"/>
              </a:solidFill>
            </a:endParaRPr>
          </a:p>
          <a:p>
            <a:pPr algn="just">
              <a:lnSpc>
                <a:spcPct val="90000"/>
              </a:lnSpc>
            </a:pPr>
            <a:endParaRPr lang="fr-BE" dirty="0" smtClean="0">
              <a:solidFill>
                <a:srgbClr val="00B05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fr-BE" dirty="0" smtClean="0">
                <a:solidFill>
                  <a:srgbClr val="00B050"/>
                </a:solidFill>
              </a:rPr>
              <a:t>2)</a:t>
            </a:r>
            <a:r>
              <a:rPr lang="fr-BE" b="1" dirty="0" smtClean="0">
                <a:solidFill>
                  <a:srgbClr val="00B050"/>
                </a:solidFill>
              </a:rPr>
              <a:t> </a:t>
            </a:r>
            <a:r>
              <a:rPr lang="bg-BG" b="1" dirty="0" smtClean="0">
                <a:solidFill>
                  <a:srgbClr val="00B050"/>
                </a:solidFill>
              </a:rPr>
              <a:t>Дейности свързани със сътрудничество</a:t>
            </a:r>
            <a:r>
              <a:rPr lang="fr-BE" b="1" dirty="0" smtClean="0">
                <a:solidFill>
                  <a:srgbClr val="00B050"/>
                </a:solidFill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fr-BE" dirty="0" smtClean="0">
                <a:solidFill>
                  <a:srgbClr val="00B050"/>
                </a:solidFill>
              </a:rPr>
              <a:t>	</a:t>
            </a:r>
            <a:r>
              <a:rPr lang="bg-BG" dirty="0" smtClean="0">
                <a:solidFill>
                  <a:srgbClr val="00B050"/>
                </a:solidFill>
              </a:rPr>
              <a:t>Обучения за стартиране на сътрудничество</a:t>
            </a:r>
            <a:r>
              <a:rPr lang="fr-BE" dirty="0" smtClean="0">
                <a:solidFill>
                  <a:srgbClr val="00B050"/>
                </a:solidFill>
              </a:rPr>
              <a:t>; </a:t>
            </a:r>
            <a:r>
              <a:rPr lang="bg-BG" dirty="0" smtClean="0">
                <a:solidFill>
                  <a:srgbClr val="00B050"/>
                </a:solidFill>
              </a:rPr>
              <a:t>форуми за организиране на сътрудничество</a:t>
            </a:r>
            <a:r>
              <a:rPr lang="fr-BE" dirty="0" smtClean="0">
                <a:solidFill>
                  <a:srgbClr val="00B050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fr-BE" dirty="0" smtClean="0">
              <a:solidFill>
                <a:srgbClr val="00B05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fr-BE" dirty="0" smtClean="0">
                <a:solidFill>
                  <a:srgbClr val="00B050"/>
                </a:solidFill>
              </a:rPr>
              <a:t>3) </a:t>
            </a:r>
            <a:r>
              <a:rPr lang="bg-BG" b="1" dirty="0" smtClean="0">
                <a:solidFill>
                  <a:srgbClr val="00B050"/>
                </a:solidFill>
              </a:rPr>
              <a:t>Дейности за информация и комуникация</a:t>
            </a:r>
            <a:r>
              <a:rPr lang="fr-BE" dirty="0" smtClean="0">
                <a:solidFill>
                  <a:srgbClr val="00B050"/>
                </a:solidFill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fr-BE" dirty="0" smtClean="0">
                <a:solidFill>
                  <a:srgbClr val="00B050"/>
                </a:solidFill>
              </a:rPr>
              <a:t>	</a:t>
            </a:r>
            <a:r>
              <a:rPr lang="bg-BG" dirty="0" smtClean="0">
                <a:solidFill>
                  <a:srgbClr val="00B050"/>
                </a:solidFill>
              </a:rPr>
              <a:t>Разработка на уеб сайтове, публикации, семинари, срещи</a:t>
            </a:r>
            <a:r>
              <a:rPr lang="fr-BE" dirty="0" smtClean="0">
                <a:solidFill>
                  <a:srgbClr val="00B050"/>
                </a:solidFill>
              </a:rPr>
              <a:t>…</a:t>
            </a: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14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3286116" y="2285992"/>
            <a:ext cx="4572000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BE" sz="2000" b="1" dirty="0" smtClean="0"/>
              <a:t> </a:t>
            </a:r>
            <a:r>
              <a:rPr lang="bg-BG" sz="2000" b="1" dirty="0" smtClean="0"/>
              <a:t>Преглед на изпълнението на Лидер</a:t>
            </a:r>
            <a:r>
              <a:rPr lang="fr-BE" sz="2000" b="1" dirty="0" smtClean="0"/>
              <a:t>+ </a:t>
            </a:r>
          </a:p>
          <a:p>
            <a:pPr algn="ctr"/>
            <a:r>
              <a:rPr lang="bg-BG" sz="2000" b="1" dirty="0" smtClean="0"/>
              <a:t>в Европа</a:t>
            </a:r>
            <a:r>
              <a:rPr lang="fr-BE" b="1" dirty="0" smtClean="0"/>
              <a:t/>
            </a:r>
            <a:br>
              <a:rPr lang="fr-BE" b="1" dirty="0" smtClean="0"/>
            </a:br>
            <a:endParaRPr lang="bg-BG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3428992" y="4214818"/>
            <a:ext cx="464343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2400" b="1" dirty="0" smtClean="0"/>
              <a:t>Лидер</a:t>
            </a:r>
            <a:r>
              <a:rPr lang="de-DE" sz="2400" b="1" dirty="0" smtClean="0"/>
              <a:t>+: 73 </a:t>
            </a:r>
            <a:r>
              <a:rPr lang="bg-BG" sz="2400" b="1" dirty="0" smtClean="0"/>
              <a:t>програми</a:t>
            </a:r>
            <a:r>
              <a:rPr lang="de-DE" sz="2400" b="1" dirty="0" smtClean="0"/>
              <a:t> (</a:t>
            </a:r>
            <a:r>
              <a:rPr lang="bg-BG" sz="2400" b="1" dirty="0" smtClean="0"/>
              <a:t>ЕС</a:t>
            </a:r>
            <a:r>
              <a:rPr lang="de-DE" sz="2400" b="1" dirty="0" smtClean="0"/>
              <a:t>-15);</a:t>
            </a:r>
            <a:br>
              <a:rPr lang="de-DE" sz="2400" b="1" dirty="0" smtClean="0"/>
            </a:br>
            <a:r>
              <a:rPr lang="de-DE" sz="2400" b="1" dirty="0" smtClean="0"/>
              <a:t>893 </a:t>
            </a:r>
            <a:r>
              <a:rPr lang="bg-BG" sz="2400" b="1" dirty="0" smtClean="0"/>
              <a:t>Местни инициативни групи</a:t>
            </a:r>
            <a:endParaRPr lang="bg-BG" sz="2400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15</a:t>
            </a:fld>
            <a:endParaRPr lang="bg-BG"/>
          </a:p>
        </p:txBody>
      </p:sp>
      <p:sp>
        <p:nvSpPr>
          <p:cNvPr id="13" name="Правоъгълник 12"/>
          <p:cNvSpPr/>
          <p:nvPr/>
        </p:nvSpPr>
        <p:spPr>
          <a:xfrm>
            <a:off x="3786182" y="2000240"/>
            <a:ext cx="4000528" cy="340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6666"/>
              </a:buClr>
              <a:buFont typeface="Wingdings" pitchFamily="2" charset="2"/>
              <a:buChar char=""/>
            </a:pPr>
            <a:r>
              <a:rPr lang="de-DE" sz="2500" dirty="0" smtClean="0">
                <a:solidFill>
                  <a:srgbClr val="00B050"/>
                </a:solidFill>
                <a:latin typeface="Tahoma" pitchFamily="34" charset="0"/>
              </a:rPr>
              <a:t>9 </a:t>
            </a:r>
            <a:r>
              <a:rPr lang="bg-BG" sz="2500" dirty="0" smtClean="0">
                <a:solidFill>
                  <a:srgbClr val="00B050"/>
                </a:solidFill>
                <a:latin typeface="Tahoma" pitchFamily="34" charset="0"/>
              </a:rPr>
              <a:t>Страни членки с национални програми</a:t>
            </a:r>
            <a:r>
              <a:rPr lang="de-DE" sz="2500" dirty="0" smtClean="0">
                <a:solidFill>
                  <a:srgbClr val="00B050"/>
                </a:solidFill>
                <a:latin typeface="Tahoma" pitchFamily="34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Дания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(12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Гърция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(40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Франция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(140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Ирландия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(22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Люксембург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(4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Португалия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(52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Австрия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(56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Финландия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(25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Швеция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 (12 </a:t>
            </a:r>
            <a:r>
              <a:rPr lang="bg-BG" sz="21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100" dirty="0" smtClean="0">
                <a:solidFill>
                  <a:srgbClr val="00B050"/>
                </a:solidFill>
                <a:latin typeface="Tahoma" pitchFamily="34" charset="0"/>
              </a:rPr>
              <a:t>) </a:t>
            </a:r>
            <a:endParaRPr lang="en-US" sz="2100" dirty="0" smtClean="0">
              <a:solidFill>
                <a:srgbClr val="00B05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16</a:t>
            </a:fld>
            <a:endParaRPr lang="bg-BG"/>
          </a:p>
        </p:txBody>
      </p:sp>
      <p:sp>
        <p:nvSpPr>
          <p:cNvPr id="13" name="Правоъгълник 12"/>
          <p:cNvSpPr/>
          <p:nvPr/>
        </p:nvSpPr>
        <p:spPr>
          <a:xfrm>
            <a:off x="3571868" y="2214554"/>
            <a:ext cx="4572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6666"/>
              </a:buClr>
              <a:buFont typeface="Wingdings" pitchFamily="2" charset="2"/>
              <a:buChar char=""/>
            </a:pP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6 </a:t>
            </a: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Страни членки с регионални програми 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Белгия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 (2 </a:t>
            </a:r>
            <a:r>
              <a:rPr lang="bg-BG" sz="2400" dirty="0" err="1" smtClean="0">
                <a:solidFill>
                  <a:srgbClr val="00B050"/>
                </a:solidFill>
                <a:latin typeface="Tahoma" pitchFamily="34" charset="0"/>
              </a:rPr>
              <a:t>пр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., 20 </a:t>
            </a: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Германия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 (13 </a:t>
            </a:r>
            <a:r>
              <a:rPr lang="bg-BG" sz="2400" dirty="0" err="1" smtClean="0">
                <a:solidFill>
                  <a:srgbClr val="00B050"/>
                </a:solidFill>
                <a:latin typeface="Tahoma" pitchFamily="34" charset="0"/>
              </a:rPr>
              <a:t>пр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., 148 </a:t>
            </a: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Испания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 (18 </a:t>
            </a:r>
            <a:r>
              <a:rPr lang="bg-BG" sz="2400" dirty="0" err="1" smtClean="0">
                <a:solidFill>
                  <a:srgbClr val="00B050"/>
                </a:solidFill>
                <a:latin typeface="Tahoma" pitchFamily="34" charset="0"/>
              </a:rPr>
              <a:t>пр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., 145 </a:t>
            </a: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Италия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 (21 </a:t>
            </a:r>
            <a:r>
              <a:rPr lang="bg-BG" sz="2400" dirty="0" err="1" smtClean="0">
                <a:solidFill>
                  <a:srgbClr val="00B050"/>
                </a:solidFill>
                <a:latin typeface="Tahoma" pitchFamily="34" charset="0"/>
              </a:rPr>
              <a:t>пр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., 131 </a:t>
            </a: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Холандия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 (4 </a:t>
            </a:r>
            <a:r>
              <a:rPr lang="bg-BG" sz="2400" dirty="0" err="1" smtClean="0">
                <a:solidFill>
                  <a:srgbClr val="00B050"/>
                </a:solidFill>
                <a:latin typeface="Tahoma" pitchFamily="34" charset="0"/>
              </a:rPr>
              <a:t>пр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., 28 </a:t>
            </a: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"/>
            </a:pP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Великобритания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(4 </a:t>
            </a:r>
            <a:r>
              <a:rPr lang="bg-BG" sz="2400" dirty="0" err="1" smtClean="0">
                <a:solidFill>
                  <a:srgbClr val="00B050"/>
                </a:solidFill>
                <a:latin typeface="Tahoma" pitchFamily="34" charset="0"/>
              </a:rPr>
              <a:t>пр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., 57 </a:t>
            </a:r>
            <a:r>
              <a:rPr lang="bg-BG" sz="2400" dirty="0" smtClean="0">
                <a:solidFill>
                  <a:srgbClr val="00B050"/>
                </a:solidFill>
                <a:latin typeface="Tahoma" pitchFamily="34" charset="0"/>
              </a:rPr>
              <a:t>МИГ</a:t>
            </a:r>
            <a:r>
              <a:rPr lang="de-DE" sz="2400" dirty="0" smtClean="0">
                <a:solidFill>
                  <a:srgbClr val="00B050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17</a:t>
            </a:fld>
            <a:endParaRPr lang="bg-BG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1802" y="2143116"/>
          <a:ext cx="5214974" cy="3713758"/>
        </p:xfrm>
        <a:graphic>
          <a:graphicData uri="http://schemas.openxmlformats.org/drawingml/2006/table">
            <a:tbl>
              <a:tblPr/>
              <a:tblGrid>
                <a:gridCol w="2937610"/>
                <a:gridCol w="1139745"/>
                <a:gridCol w="1137619"/>
              </a:tblGrid>
              <a:tr h="601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Приоритетна насоченост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брой МИГ</a:t>
                      </a: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Дял в </a:t>
                      </a: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Използване на нови технологии и нов </a:t>
                      </a: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now-how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Подобряване качеството на живот в селските райони</a:t>
                      </a: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Добавяне на стойност на местните продукти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Оползотворяване по най-добър начин на местните природни и културни ресурси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368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Други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18</a:t>
            </a:fld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>
            <a:off x="3143240" y="1785926"/>
            <a:ext cx="52149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b="1" dirty="0" smtClean="0"/>
              <a:t>Транснационално сътрудничество в рамките на Лидер</a:t>
            </a:r>
            <a:r>
              <a:rPr lang="fr-BE" b="1" dirty="0" smtClean="0"/>
              <a:t>+</a:t>
            </a:r>
            <a:r>
              <a:rPr lang="en-GB" b="1" dirty="0" smtClean="0"/>
              <a:t>E</a:t>
            </a:r>
            <a:r>
              <a:rPr lang="bg-BG" b="1" dirty="0" smtClean="0"/>
              <a:t>С 15: усвоени уроци</a:t>
            </a:r>
            <a:endParaRPr lang="bg-BG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2571736" y="2714620"/>
            <a:ext cx="6143652" cy="3631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900" b="1" dirty="0" smtClean="0">
                <a:latin typeface="Tahoma" pitchFamily="34" charset="0"/>
              </a:rPr>
              <a:t>Някои от предизвикателствата и пречките установени по </a:t>
            </a:r>
            <a:r>
              <a:rPr lang="bg-BG" sz="1900" b="1" dirty="0" err="1" smtClean="0">
                <a:latin typeface="Tahoma" pitchFamily="34" charset="0"/>
              </a:rPr>
              <a:t>Лидер+</a:t>
            </a:r>
            <a:endParaRPr lang="en-GB" sz="1900" b="1" dirty="0" smtClean="0">
              <a:latin typeface="Tahoma" pitchFamily="34" charset="0"/>
            </a:endParaRPr>
          </a:p>
          <a:p>
            <a:endParaRPr lang="en-GB" sz="1600" dirty="0" smtClean="0">
              <a:latin typeface="Tahoma" pitchFamily="34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r>
              <a:rPr lang="bg-BG" sz="1600" dirty="0" smtClean="0">
                <a:latin typeface="Tahoma" pitchFamily="34" charset="0"/>
              </a:rPr>
              <a:t>Бъди готов</a:t>
            </a:r>
            <a:r>
              <a:rPr lang="en-GB" sz="1600" dirty="0" smtClean="0">
                <a:latin typeface="Tahoma" pitchFamily="34" charset="0"/>
              </a:rPr>
              <a:t>: </a:t>
            </a:r>
            <a:r>
              <a:rPr lang="bg-BG" sz="1600" dirty="0" smtClean="0">
                <a:latin typeface="Tahoma" pitchFamily="34" charset="0"/>
              </a:rPr>
              <a:t>установете дали разбирате общият език и оценявате културните различия</a:t>
            </a:r>
            <a:endParaRPr lang="en-GB" sz="1600" dirty="0" smtClean="0">
              <a:latin typeface="Tahoma" pitchFamily="34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r>
              <a:rPr lang="bg-BG" sz="1600" dirty="0" smtClean="0">
                <a:latin typeface="Tahoma" pitchFamily="34" charset="0"/>
              </a:rPr>
              <a:t>Отделете време за проучване на проектната идея и разбиране на съдържанието</a:t>
            </a:r>
            <a:r>
              <a:rPr lang="en-GB" sz="1600" dirty="0" smtClean="0">
                <a:latin typeface="Tahoma" pitchFamily="34" charset="0"/>
              </a:rPr>
              <a:t>: </a:t>
            </a:r>
            <a:r>
              <a:rPr lang="bg-BG" sz="1600" dirty="0" smtClean="0">
                <a:latin typeface="Tahoma" pitchFamily="34" charset="0"/>
              </a:rPr>
              <a:t>възползвайте се от предимствата на авансовото финансиране за подготвителни работи – в някои страни членки средствата по Лидер се отпускат авансово за разработката на проектите</a:t>
            </a:r>
            <a:r>
              <a:rPr lang="en-GB" sz="1600" dirty="0" smtClean="0">
                <a:latin typeface="Tahoma" pitchFamily="34" charset="0"/>
              </a:rPr>
              <a:t> </a:t>
            </a: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r>
              <a:rPr lang="bg-BG" sz="1600" dirty="0" smtClean="0">
                <a:latin typeface="Tahoma" pitchFamily="34" charset="0"/>
              </a:rPr>
              <a:t>Не подценявайте времето, което е необходимо за определени дейности</a:t>
            </a:r>
            <a:endParaRPr lang="en-GB" sz="1600" dirty="0" smtClean="0">
              <a:latin typeface="Tahoma" pitchFamily="34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r>
              <a:rPr lang="bg-BG" sz="1600" dirty="0" smtClean="0">
                <a:latin typeface="Tahoma" pitchFamily="34" charset="0"/>
              </a:rPr>
              <a:t>Запознайте се с техническите</a:t>
            </a:r>
            <a:r>
              <a:rPr lang="en-GB" sz="1600" dirty="0" smtClean="0">
                <a:latin typeface="Tahoma" pitchFamily="34" charset="0"/>
              </a:rPr>
              <a:t> (</a:t>
            </a:r>
            <a:r>
              <a:rPr lang="bg-BG" sz="1600" dirty="0" smtClean="0">
                <a:latin typeface="Tahoma" pitchFamily="34" charset="0"/>
              </a:rPr>
              <a:t>програмни</a:t>
            </a:r>
            <a:r>
              <a:rPr lang="en-GB" sz="1600" dirty="0" smtClean="0">
                <a:latin typeface="Tahoma" pitchFamily="34" charset="0"/>
              </a:rPr>
              <a:t>) </a:t>
            </a:r>
            <a:r>
              <a:rPr lang="bg-BG" sz="1600" dirty="0" smtClean="0">
                <a:latin typeface="Tahoma" pitchFamily="34" charset="0"/>
              </a:rPr>
              <a:t>разлики, с оглед националните процедури и срокове</a:t>
            </a:r>
            <a:r>
              <a:rPr lang="en-GB" sz="1600" dirty="0" smtClean="0">
                <a:latin typeface="Tahoma" pitchFamily="34" charset="0"/>
              </a:rPr>
              <a:t>!</a:t>
            </a: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19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2428860" y="2143116"/>
            <a:ext cx="6143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66"/>
              </a:buClr>
            </a:pPr>
            <a:r>
              <a:rPr lang="bg-BG" b="1" dirty="0" smtClean="0">
                <a:solidFill>
                  <a:srgbClr val="00B050"/>
                </a:solidFill>
                <a:latin typeface="Tahoma" pitchFamily="34" charset="0"/>
              </a:rPr>
              <a:t>Някои от предизвикателствата и пречките установени по </a:t>
            </a:r>
            <a:r>
              <a:rPr lang="bg-BG" b="1" dirty="0" err="1" smtClean="0">
                <a:solidFill>
                  <a:srgbClr val="00B050"/>
                </a:solidFill>
                <a:latin typeface="Tahoma" pitchFamily="34" charset="0"/>
              </a:rPr>
              <a:t>Лидер+</a:t>
            </a:r>
            <a:endParaRPr lang="en-GB" b="1" dirty="0" smtClean="0">
              <a:solidFill>
                <a:srgbClr val="00B050"/>
              </a:solidFill>
              <a:latin typeface="Tahoma" pitchFamily="34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endParaRPr lang="bg-BG" dirty="0" smtClean="0">
              <a:solidFill>
                <a:srgbClr val="00B050"/>
              </a:solidFill>
              <a:latin typeface="Tahoma" pitchFamily="34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r>
              <a:rPr lang="bg-BG" dirty="0" smtClean="0">
                <a:solidFill>
                  <a:srgbClr val="00B050"/>
                </a:solidFill>
                <a:latin typeface="Tahoma" pitchFamily="34" charset="0"/>
              </a:rPr>
              <a:t>Изграждане на ясна структура и отговорности между различните партньори – водещият МИГ е много важен при наличието на повече от 2 партньора</a:t>
            </a:r>
            <a:endParaRPr lang="en-GB" dirty="0" smtClean="0">
              <a:solidFill>
                <a:srgbClr val="00B050"/>
              </a:solidFill>
              <a:latin typeface="Tahoma" pitchFamily="34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r>
              <a:rPr lang="bg-BG" dirty="0" smtClean="0">
                <a:solidFill>
                  <a:srgbClr val="00B050"/>
                </a:solidFill>
                <a:latin typeface="Tahoma" pitchFamily="34" charset="0"/>
              </a:rPr>
              <a:t>Не си поставяйте прекалено амбициозни задачи – проектът може да бъде реализиран на няколко етапа</a:t>
            </a:r>
            <a:endParaRPr lang="en-GB" dirty="0" smtClean="0">
              <a:solidFill>
                <a:srgbClr val="00B050"/>
              </a:solidFill>
              <a:latin typeface="Tahoma" pitchFamily="34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"/>
            </a:pPr>
            <a:r>
              <a:rPr lang="bg-BG" dirty="0" smtClean="0">
                <a:solidFill>
                  <a:srgbClr val="00B050"/>
                </a:solidFill>
                <a:latin typeface="Tahoma" pitchFamily="34" charset="0"/>
              </a:rPr>
              <a:t>Не преоткривайте колелото! Вижте какво вече е било осъществено в подобни райони</a:t>
            </a:r>
            <a:r>
              <a:rPr lang="en-GB" dirty="0" smtClean="0">
                <a:solidFill>
                  <a:srgbClr val="00B050"/>
                </a:solidFill>
                <a:latin typeface="Tahoma" pitchFamily="34" charset="0"/>
              </a:rPr>
              <a:t>; </a:t>
            </a:r>
            <a:r>
              <a:rPr lang="bg-BG" dirty="0" smtClean="0">
                <a:solidFill>
                  <a:srgbClr val="00B050"/>
                </a:solidFill>
                <a:latin typeface="Tahoma" pitchFamily="34" charset="0"/>
              </a:rPr>
              <a:t>на подобна тематика и с подобни инструменти можете да постигнете подобни цели</a:t>
            </a:r>
            <a:endParaRPr lang="en-GB" dirty="0" smtClean="0">
              <a:solidFill>
                <a:srgbClr val="00B05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авоъгълник 13"/>
          <p:cNvSpPr/>
          <p:nvPr/>
        </p:nvSpPr>
        <p:spPr>
          <a:xfrm>
            <a:off x="2643174" y="2500306"/>
            <a:ext cx="59293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bg-BG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928662" y="2143116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авоъгълник 15"/>
          <p:cNvSpPr/>
          <p:nvPr/>
        </p:nvSpPr>
        <p:spPr>
          <a:xfrm>
            <a:off x="3929058" y="5357826"/>
            <a:ext cx="30003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Гр.Лясковец</a:t>
            </a:r>
          </a:p>
          <a:p>
            <a:pPr algn="ctr"/>
            <a:r>
              <a:rPr lang="bg-BG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10.09.09г.</a:t>
            </a:r>
            <a:endParaRPr lang="bg-BG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авоъгълник 17"/>
          <p:cNvSpPr/>
          <p:nvPr/>
        </p:nvSpPr>
        <p:spPr>
          <a:xfrm>
            <a:off x="2714612" y="2214554"/>
            <a:ext cx="59709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„</a:t>
            </a:r>
            <a:r>
              <a:rPr lang="ru-RU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Подходът</a:t>
            </a:r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ЛИДЕР”-</a:t>
            </a:r>
            <a:r>
              <a:rPr lang="ru-RU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минало</a:t>
            </a:r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настояще</a:t>
            </a:r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бъдеще</a:t>
            </a:r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Предизвикателства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възможности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bg-BG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рограма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развитие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селските</a:t>
            </a:r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райони</a:t>
            </a:r>
            <a:endParaRPr lang="bg-BG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Контейнер за номер на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2</a:t>
            </a:fld>
            <a:endParaRPr lang="bg-BG"/>
          </a:p>
        </p:txBody>
      </p:sp>
      <p:pic>
        <p:nvPicPr>
          <p:cNvPr id="17" name="One Step Beyon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t721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14290"/>
          <a:ext cx="7429551" cy="1500198"/>
        </p:xfrm>
        <a:graphic>
          <a:graphicData uri="http://schemas.openxmlformats.org/drawingml/2006/table">
            <a:tbl>
              <a:tblPr/>
              <a:tblGrid>
                <a:gridCol w="2570106"/>
                <a:gridCol w="2611702"/>
                <a:gridCol w="2247743"/>
              </a:tblGrid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83838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000" dirty="0">
                        <a:solidFill>
                          <a:srgbClr val="383838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000">
                        <a:solidFill>
                          <a:srgbClr val="383838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Програма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 развитие на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селските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райони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Европейския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земеделски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фонд за </a:t>
                      </a:r>
                      <a:endParaRPr lang="bg-BG" sz="1400" dirty="0">
                        <a:solidFill>
                          <a:srgbClr val="38383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на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селските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райони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Европа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инвестира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селските</a:t>
                      </a:r>
                      <a:r>
                        <a:rPr lang="ru-RU" sz="1400" b="1" dirty="0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8383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райони</a:t>
                      </a:r>
                      <a:endParaRPr lang="bg-BG" sz="1400" dirty="0">
                        <a:solidFill>
                          <a:srgbClr val="38383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928694" cy="785818"/>
          </a:xfrm>
          <a:prstGeom prst="rect">
            <a:avLst/>
          </a:prstGeom>
          <a:noFill/>
        </p:spPr>
      </p:pic>
      <p:pic>
        <p:nvPicPr>
          <p:cNvPr id="921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04"/>
            <a:ext cx="1000132" cy="64294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7166"/>
            <a:ext cx="1571636" cy="762006"/>
          </a:xfrm>
          <a:prstGeom prst="rect">
            <a:avLst/>
          </a:prstGeom>
          <a:noFill/>
        </p:spPr>
      </p:pic>
      <p:sp>
        <p:nvSpPr>
          <p:cNvPr id="13" name="Правоъгълник 12"/>
          <p:cNvSpPr/>
          <p:nvPr/>
        </p:nvSpPr>
        <p:spPr>
          <a:xfrm>
            <a:off x="285720" y="2000240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МЕСТНА  ИНИЦИА</a:t>
            </a:r>
            <a:r>
              <a:rPr lang="bg-BG" sz="32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</a:t>
            </a:r>
            <a:r>
              <a:rPr lang="bg-BG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ИВНА  ГРУПА</a:t>
            </a:r>
            <a:endParaRPr lang="bg-BG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857224" y="271462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ЛЯСКОВЕЦ -</a:t>
            </a:r>
            <a:r>
              <a:rPr lang="bg-BG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СТРАЖИЦА</a:t>
            </a:r>
            <a:endParaRPr lang="bg-B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Заглавие 14"/>
          <p:cNvSpPr>
            <a:spLocks noGrp="1"/>
          </p:cNvSpPr>
          <p:nvPr>
            <p:ph type="ctrTitle" idx="4294967295"/>
          </p:nvPr>
        </p:nvSpPr>
        <p:spPr>
          <a:xfrm>
            <a:off x="928662" y="4929188"/>
            <a:ext cx="7858180" cy="1041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bg-BG" sz="2700" dirty="0" smtClean="0"/>
              <a:t>За контакти:</a:t>
            </a:r>
            <a:r>
              <a:rPr lang="bg-BG" sz="2700" dirty="0"/>
              <a:t/>
            </a:r>
            <a:br>
              <a:rPr lang="bg-BG" sz="2700" dirty="0"/>
            </a:br>
            <a:r>
              <a:rPr lang="bg-BG" sz="2800" dirty="0" smtClean="0"/>
              <a:t>0878779101</a:t>
            </a:r>
            <a:br>
              <a:rPr lang="bg-BG" sz="2800" dirty="0" smtClean="0"/>
            </a:br>
            <a:r>
              <a:rPr lang="bg-BG" sz="2800" dirty="0" smtClean="0"/>
              <a:t>0884492645                      </a:t>
            </a:r>
            <a:r>
              <a:rPr lang="en-US" sz="2800" dirty="0" smtClean="0"/>
              <a:t>             e-mail: mig@lyaskovets.net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0887404275</a:t>
            </a:r>
            <a:r>
              <a:rPr lang="en-US" sz="2800" dirty="0" smtClean="0"/>
              <a:t>                                                   mariamar@abv.bg</a:t>
            </a:r>
            <a:r>
              <a:rPr lang="bg-BG" sz="2800" dirty="0" smtClean="0"/>
              <a:t/>
            </a:r>
            <a:br>
              <a:rPr lang="bg-BG" sz="2800" dirty="0" smtClean="0"/>
            </a:br>
            <a:endParaRPr lang="bg-BG" dirty="0"/>
          </a:p>
        </p:txBody>
      </p:sp>
      <p:sp>
        <p:nvSpPr>
          <p:cNvPr id="17" name="Правоъгълник 16"/>
          <p:cNvSpPr/>
          <p:nvPr/>
        </p:nvSpPr>
        <p:spPr>
          <a:xfrm>
            <a:off x="714349" y="3857628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БЛАГОДАРЯ  ЗА ВАШЕТО ВНИМАНИЕ!</a:t>
            </a:r>
            <a:endParaRPr lang="bg-BG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85776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5143512"/>
            <a:ext cx="857256" cy="59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авоъгълник 11"/>
          <p:cNvSpPr/>
          <p:nvPr/>
        </p:nvSpPr>
        <p:spPr>
          <a:xfrm>
            <a:off x="2571736" y="1785926"/>
            <a:ext cx="600079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Какво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представлява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подходът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„Лидер</a:t>
            </a:r>
            <a:r>
              <a:rPr lang="bg-BG" sz="2800" dirty="0" smtClean="0">
                <a:solidFill>
                  <a:schemeClr val="tx1"/>
                </a:solidFill>
                <a:latin typeface="Arial Black" pitchFamily="34" charset="0"/>
              </a:rPr>
              <a:t>"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?</a:t>
            </a:r>
            <a:endParaRPr lang="bg-BG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Подзаглавие 14"/>
          <p:cNvSpPr>
            <a:spLocks noGrp="1"/>
          </p:cNvSpPr>
          <p:nvPr>
            <p:ph type="subTitle" idx="4294967295"/>
          </p:nvPr>
        </p:nvSpPr>
        <p:spPr>
          <a:xfrm>
            <a:off x="2857488" y="3071810"/>
            <a:ext cx="5572164" cy="3286148"/>
          </a:xfrm>
        </p:spPr>
        <p:txBody>
          <a:bodyPr>
            <a:normAutofit fontScale="32500" lnSpcReduction="20000"/>
          </a:bodyPr>
          <a:lstStyle/>
          <a:p>
            <a:r>
              <a:rPr lang="ru-RU" sz="6000" dirty="0" err="1">
                <a:solidFill>
                  <a:srgbClr val="00B050"/>
                </a:solidFill>
              </a:rPr>
              <a:t>Политиката</a:t>
            </a:r>
            <a:r>
              <a:rPr lang="ru-RU" sz="6000" dirty="0">
                <a:solidFill>
                  <a:srgbClr val="00B050"/>
                </a:solidFill>
              </a:rPr>
              <a:t> за развитие на </a:t>
            </a:r>
            <a:r>
              <a:rPr lang="ru-RU" sz="6000" dirty="0" err="1">
                <a:solidFill>
                  <a:srgbClr val="00B050"/>
                </a:solidFill>
              </a:rPr>
              <a:t>селските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 err="1">
                <a:solidFill>
                  <a:srgbClr val="00B050"/>
                </a:solidFill>
              </a:rPr>
              <a:t>райони</a:t>
            </a:r>
            <a:r>
              <a:rPr lang="ru-RU" sz="6000" dirty="0">
                <a:solidFill>
                  <a:srgbClr val="00B050"/>
                </a:solidFill>
              </a:rPr>
              <a:t> е част от </a:t>
            </a:r>
            <a:r>
              <a:rPr lang="ru-RU" sz="6000" dirty="0" err="1">
                <a:solidFill>
                  <a:srgbClr val="00B050"/>
                </a:solidFill>
              </a:rPr>
              <a:t>Общата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 err="1">
                <a:solidFill>
                  <a:srgbClr val="00B050"/>
                </a:solidFill>
              </a:rPr>
              <a:t>селскостопанска</a:t>
            </a:r>
            <a:r>
              <a:rPr lang="ru-RU" sz="6000" dirty="0">
                <a:solidFill>
                  <a:srgbClr val="00B050"/>
                </a:solidFill>
              </a:rPr>
              <a:t> политика (ОСП) с </a:t>
            </a:r>
            <a:r>
              <a:rPr lang="ru-RU" sz="6000" dirty="0" err="1">
                <a:solidFill>
                  <a:srgbClr val="00B050"/>
                </a:solidFill>
              </a:rPr>
              <a:t>нарастващо</a:t>
            </a:r>
            <a:r>
              <a:rPr lang="ru-RU" sz="6000" dirty="0">
                <a:solidFill>
                  <a:srgbClr val="00B050"/>
                </a:solidFill>
              </a:rPr>
              <a:t> значение. </a:t>
            </a:r>
            <a:endParaRPr lang="ru-RU" sz="6000" dirty="0" smtClean="0">
              <a:solidFill>
                <a:srgbClr val="00B050"/>
              </a:solidFill>
            </a:endParaRPr>
          </a:p>
          <a:p>
            <a:r>
              <a:rPr lang="ru-RU" sz="6000" dirty="0" smtClean="0">
                <a:solidFill>
                  <a:srgbClr val="00B050"/>
                </a:solidFill>
              </a:rPr>
              <a:t> </a:t>
            </a:r>
            <a:r>
              <a:rPr lang="ru-RU" sz="6000" dirty="0" err="1" smtClean="0">
                <a:solidFill>
                  <a:srgbClr val="00B050"/>
                </a:solidFill>
              </a:rPr>
              <a:t>Тя</a:t>
            </a:r>
            <a:r>
              <a:rPr lang="ru-RU" sz="6000" dirty="0" smtClean="0">
                <a:solidFill>
                  <a:srgbClr val="00B050"/>
                </a:solidFill>
              </a:rPr>
              <a:t> </a:t>
            </a:r>
            <a:r>
              <a:rPr lang="ru-RU" sz="6000" dirty="0" err="1">
                <a:solidFill>
                  <a:srgbClr val="00B050"/>
                </a:solidFill>
              </a:rPr>
              <a:t>поощрява</a:t>
            </a:r>
            <a:r>
              <a:rPr lang="ru-RU" sz="6000" dirty="0">
                <a:solidFill>
                  <a:srgbClr val="00B050"/>
                </a:solidFill>
              </a:rPr>
              <a:t>  </a:t>
            </a:r>
            <a:r>
              <a:rPr lang="ru-RU" sz="6000" dirty="0" err="1">
                <a:solidFill>
                  <a:srgbClr val="00B050"/>
                </a:solidFill>
              </a:rPr>
              <a:t>устойчивото</a:t>
            </a:r>
            <a:r>
              <a:rPr lang="ru-RU" sz="6000" dirty="0">
                <a:solidFill>
                  <a:srgbClr val="00B050"/>
                </a:solidFill>
              </a:rPr>
              <a:t> развитие в </a:t>
            </a:r>
            <a:r>
              <a:rPr lang="ru-RU" sz="6000" dirty="0" err="1">
                <a:solidFill>
                  <a:srgbClr val="00B050"/>
                </a:solidFill>
              </a:rPr>
              <a:t>селските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 err="1">
                <a:solidFill>
                  <a:srgbClr val="00B050"/>
                </a:solidFill>
              </a:rPr>
              <a:t>райони</a:t>
            </a:r>
            <a:r>
              <a:rPr lang="ru-RU" sz="6000" dirty="0">
                <a:solidFill>
                  <a:srgbClr val="00B050"/>
                </a:solidFill>
              </a:rPr>
              <a:t> на Европа, </a:t>
            </a:r>
            <a:r>
              <a:rPr lang="ru-RU" sz="6000" dirty="0" err="1">
                <a:solidFill>
                  <a:srgbClr val="00B050"/>
                </a:solidFill>
              </a:rPr>
              <a:t>като</a:t>
            </a:r>
            <a:r>
              <a:rPr lang="ru-RU" sz="6000" dirty="0">
                <a:solidFill>
                  <a:srgbClr val="00B050"/>
                </a:solidFill>
              </a:rPr>
              <a:t> е </a:t>
            </a:r>
            <a:r>
              <a:rPr lang="ru-RU" sz="6000" dirty="0" err="1">
                <a:solidFill>
                  <a:srgbClr val="00B050"/>
                </a:solidFill>
              </a:rPr>
              <a:t>насочена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 err="1">
                <a:solidFill>
                  <a:srgbClr val="00B050"/>
                </a:solidFill>
              </a:rPr>
              <a:t>към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 err="1">
                <a:solidFill>
                  <a:srgbClr val="00B050"/>
                </a:solidFill>
              </a:rPr>
              <a:t>икономически</a:t>
            </a:r>
            <a:r>
              <a:rPr lang="ru-RU" sz="6000" dirty="0">
                <a:solidFill>
                  <a:srgbClr val="00B050"/>
                </a:solidFill>
              </a:rPr>
              <a:t>, </a:t>
            </a:r>
            <a:r>
              <a:rPr lang="ru-RU" sz="6000" dirty="0" err="1">
                <a:solidFill>
                  <a:srgbClr val="00B050"/>
                </a:solidFill>
              </a:rPr>
              <a:t>социални</a:t>
            </a:r>
            <a:r>
              <a:rPr lang="ru-RU" sz="6000" dirty="0">
                <a:solidFill>
                  <a:srgbClr val="00B050"/>
                </a:solidFill>
              </a:rPr>
              <a:t> и </a:t>
            </a:r>
            <a:r>
              <a:rPr lang="ru-RU" sz="6000" dirty="0" err="1">
                <a:solidFill>
                  <a:srgbClr val="00B050"/>
                </a:solidFill>
              </a:rPr>
              <a:t>екологични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 err="1" smtClean="0">
                <a:solidFill>
                  <a:srgbClr val="00B050"/>
                </a:solidFill>
              </a:rPr>
              <a:t>проблеми</a:t>
            </a:r>
            <a:r>
              <a:rPr lang="ru-RU" sz="6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„Лидер</a:t>
            </a:r>
            <a:r>
              <a:rPr lang="ru-RU" sz="6000" dirty="0">
                <a:solidFill>
                  <a:srgbClr val="00B050"/>
                </a:solidFill>
              </a:rPr>
              <a:t>" е новаторски подход в </a:t>
            </a:r>
            <a:r>
              <a:rPr lang="ru-RU" sz="6000" dirty="0" err="1">
                <a:solidFill>
                  <a:srgbClr val="00B050"/>
                </a:solidFill>
              </a:rPr>
              <a:t>рамките</a:t>
            </a:r>
            <a:r>
              <a:rPr lang="ru-RU" sz="6000" dirty="0">
                <a:solidFill>
                  <a:srgbClr val="00B050"/>
                </a:solidFill>
              </a:rPr>
              <a:t> на </a:t>
            </a:r>
            <a:r>
              <a:rPr lang="ru-RU" sz="6000" dirty="0" err="1">
                <a:solidFill>
                  <a:srgbClr val="00B050"/>
                </a:solidFill>
              </a:rPr>
              <a:t>политиката</a:t>
            </a:r>
            <a:r>
              <a:rPr lang="ru-RU" sz="6000" dirty="0">
                <a:solidFill>
                  <a:srgbClr val="00B050"/>
                </a:solidFill>
              </a:rPr>
              <a:t>  </a:t>
            </a:r>
            <a:r>
              <a:rPr lang="ru-RU" sz="6000" dirty="0" err="1">
                <a:solidFill>
                  <a:srgbClr val="00B050"/>
                </a:solidFill>
              </a:rPr>
              <a:t>на</a:t>
            </a:r>
            <a:r>
              <a:rPr lang="ru-RU" sz="6000" dirty="0">
                <a:solidFill>
                  <a:srgbClr val="00B050"/>
                </a:solidFill>
              </a:rPr>
              <a:t> ЕС за развитие на </a:t>
            </a:r>
            <a:r>
              <a:rPr lang="ru-RU" sz="6000" dirty="0" err="1">
                <a:solidFill>
                  <a:srgbClr val="00B050"/>
                </a:solidFill>
              </a:rPr>
              <a:t>селските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 err="1">
                <a:solidFill>
                  <a:srgbClr val="00B050"/>
                </a:solidFill>
              </a:rPr>
              <a:t>райони</a:t>
            </a:r>
            <a:r>
              <a:rPr lang="ru-RU" sz="6000" dirty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bg-BG" dirty="0"/>
          </a:p>
        </p:txBody>
      </p:sp>
      <p:sp>
        <p:nvSpPr>
          <p:cNvPr id="17" name="Контейнер за номер на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078163" y="1752600"/>
          <a:ext cx="5516562" cy="4084638"/>
        </p:xfrm>
        <a:graphic>
          <a:graphicData uri="http://schemas.openxmlformats.org/presentationml/2006/ole">
            <p:oleObj spid="_x0000_s33794" name="Document" r:id="rId9" imgW="1886625" imgH="1399618" progId="Word.Document.8">
              <p:embed/>
            </p:oleObj>
          </a:graphicData>
        </a:graphic>
      </p:graphicFrame>
      <p:sp>
        <p:nvSpPr>
          <p:cNvPr id="13" name="Контейнер за номер н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3000364" y="2214554"/>
          <a:ext cx="6569075" cy="3657600"/>
        </p:xfrm>
        <a:graphic>
          <a:graphicData uri="http://schemas.openxmlformats.org/presentationml/2006/ole">
            <p:oleObj spid="_x0000_s29697" name="Document" r:id="rId9" imgW="4737690" imgH="2638898" progId="Word.Document.8">
              <p:embed/>
            </p:oleObj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2071678"/>
            <a:ext cx="1785950" cy="17859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5000636"/>
            <a:ext cx="1285876" cy="128587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214678" y="1928802"/>
          <a:ext cx="5197475" cy="4000528"/>
        </p:xfrm>
        <a:graphic>
          <a:graphicData uri="http://schemas.openxmlformats.org/presentationml/2006/ole">
            <p:oleObj spid="_x0000_s30722" name="Document" r:id="rId10" imgW="1657954" imgH="1575381" progId="Word.Document.8">
              <p:embed/>
            </p:oleObj>
          </a:graphicData>
        </a:graphic>
      </p:graphicFrame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071802" y="1928802"/>
          <a:ext cx="4724408" cy="4173531"/>
        </p:xfrm>
        <a:graphic>
          <a:graphicData uri="http://schemas.openxmlformats.org/presentationml/2006/ole">
            <p:oleObj spid="_x0000_s31745" name="Document" r:id="rId9" imgW="1459532" imgH="1399618" progId="Word.Document.8">
              <p:embed/>
            </p:oleObj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1" y="2714620"/>
            <a:ext cx="1278365" cy="121444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2857488" y="3214686"/>
            <a:ext cx="5637224" cy="264320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-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Териториален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 подход</a:t>
            </a:r>
            <a:b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-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Въвеждане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 на подхода „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отдолу-нагоре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”</a:t>
            </a:r>
            <a:b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-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Местни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публично-частни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 -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партньорства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. (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Местни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инициативни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  <a:latin typeface="Arial Narrow" pitchFamily="34" charset="0"/>
              </a:rPr>
              <a:t>групи</a:t>
            </a: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 – МИГ)</a:t>
            </a:r>
            <a:b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Arial Narrow" pitchFamily="34" charset="0"/>
              </a:rPr>
              <a:t>-</a:t>
            </a:r>
            <a:r>
              <a:rPr lang="bg-BG" sz="2200" dirty="0" smtClean="0">
                <a:solidFill>
                  <a:srgbClr val="00B050"/>
                </a:solidFill>
                <a:latin typeface="Arial Narrow" pitchFamily="34" charset="0"/>
              </a:rPr>
              <a:t>Интегриран подход (</a:t>
            </a:r>
            <a:r>
              <a:rPr lang="bg-BG" sz="2200" dirty="0" err="1" smtClean="0">
                <a:solidFill>
                  <a:srgbClr val="00B050"/>
                </a:solidFill>
                <a:latin typeface="Arial Narrow" pitchFamily="34" charset="0"/>
              </a:rPr>
              <a:t>мулти-секторен</a:t>
            </a:r>
            <a:r>
              <a:rPr lang="bg-BG" sz="2200" dirty="0" smtClean="0">
                <a:solidFill>
                  <a:srgbClr val="00B050"/>
                </a:solidFill>
                <a:latin typeface="Arial Narrow" pitchFamily="34" charset="0"/>
              </a:rPr>
              <a:t>)</a:t>
            </a:r>
            <a:br>
              <a:rPr lang="bg-BG" sz="2200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bg-BG" sz="2200" dirty="0" smtClean="0">
                <a:solidFill>
                  <a:srgbClr val="00B050"/>
                </a:solidFill>
                <a:latin typeface="Arial Narrow" pitchFamily="34" charset="0"/>
              </a:rPr>
              <a:t>-Подход на иновациите</a:t>
            </a:r>
            <a:r>
              <a:rPr lang="en-GB" sz="2200" dirty="0" smtClean="0">
                <a:solidFill>
                  <a:srgbClr val="00B050"/>
                </a:solidFill>
                <a:latin typeface="Arial Narrow" pitchFamily="34" charset="0"/>
              </a:rPr>
              <a:t/>
            </a:r>
            <a:br>
              <a:rPr lang="en-GB" sz="2200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bg-BG" sz="2200" dirty="0" smtClean="0">
                <a:solidFill>
                  <a:srgbClr val="00B050"/>
                </a:solidFill>
                <a:latin typeface="Arial Narrow" pitchFamily="34" charset="0"/>
              </a:rPr>
              <a:t>-Прилагане на проекти за сътрудничество</a:t>
            </a:r>
            <a:br>
              <a:rPr lang="bg-BG" sz="2200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bg-BG" sz="2200" dirty="0" smtClean="0">
                <a:solidFill>
                  <a:srgbClr val="00B050"/>
                </a:solidFill>
                <a:latin typeface="Arial Narrow" pitchFamily="34" charset="0"/>
              </a:rPr>
              <a:t>-Работа в мрежа</a:t>
            </a:r>
            <a:r>
              <a:rPr lang="en-GB" dirty="0" smtClean="0"/>
              <a:t/>
            </a:r>
            <a:br>
              <a:rPr lang="en-GB" dirty="0" smtClean="0"/>
            </a:br>
            <a:endParaRPr lang="bg-BG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idx="1"/>
          </p:nvPr>
        </p:nvSpPr>
        <p:spPr>
          <a:xfrm>
            <a:off x="2857488" y="1857364"/>
            <a:ext cx="5915012" cy="5222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Седем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основни</a:t>
            </a:r>
            <a:r>
              <a:rPr lang="ru-RU" b="1" dirty="0" smtClean="0">
                <a:solidFill>
                  <a:schemeClr val="tx1"/>
                </a:solidFill>
              </a:rPr>
              <a:t> характеристики на подхода „Лидер"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t7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5" cy="626868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relaxedInset"/>
            <a:bevelB w="139700" prst="cross"/>
            <a:extrusionClr>
              <a:srgbClr val="FFC000"/>
            </a:extrusionClr>
          </a:sp3d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790575" cy="657225"/>
          </a:xfrm>
          <a:prstGeom prst="rect">
            <a:avLst/>
          </a:prstGeom>
          <a:noFill/>
        </p:spPr>
      </p:pic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1076325" cy="647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1257300" cy="609600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643174" y="1071546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Програма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за развитие на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Европейски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земеделски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фонд за</a:t>
            </a:r>
            <a:r>
              <a:rPr lang="bg-BG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развитие на </a:t>
            </a:r>
            <a:r>
              <a:rPr lang="ru-RU" sz="900" b="1" dirty="0" err="1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елските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– Европа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инвестира</a:t>
            </a:r>
            <a:r>
              <a:rPr lang="ru-RU" sz="900" b="1" dirty="0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в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селските</a:t>
            </a:r>
            <a:r>
              <a:rPr lang="ru-RU" sz="900" b="1" dirty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ru-RU" sz="900" b="1" dirty="0" err="1" smtClean="0">
                <a:solidFill>
                  <a:srgbClr val="003399"/>
                </a:solidFill>
                <a:latin typeface="Century Gothic"/>
                <a:ea typeface="Times New Roman"/>
                <a:cs typeface="Times New Roman"/>
              </a:rPr>
              <a:t>райони</a:t>
            </a:r>
            <a:endParaRPr lang="bg-BG" sz="900" dirty="0">
              <a:solidFill>
                <a:srgbClr val="003399"/>
              </a:solidFill>
              <a:latin typeface="Century Gothic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73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0757159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66"/>
            <a:ext cx="8207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F9D5-349F-4EAE-BC11-129831905FD3}" type="slidenum">
              <a:rPr lang="bg-BG" smtClean="0"/>
              <a:pPr/>
              <a:t>9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3286116" y="200024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2786050" y="2428868"/>
            <a:ext cx="56436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НАПРЕДЪК </a:t>
            </a:r>
            <a:r>
              <a:rPr lang="bg-BG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ИЗПЪЛНЕНИЕТО </a:t>
            </a:r>
          </a:p>
          <a:p>
            <a:pPr algn="ctr"/>
            <a:r>
              <a:rPr lang="bg-BG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ОСТА </a:t>
            </a:r>
            <a:r>
              <a:rPr lang="bg-BG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ЛИДЕР</a:t>
            </a:r>
            <a:endParaRPr lang="bg-BG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2857488" y="4000504"/>
            <a:ext cx="54292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2400" dirty="0" smtClean="0"/>
              <a:t>Ос</a:t>
            </a:r>
            <a:r>
              <a:rPr lang="en-GB" sz="2400" dirty="0" smtClean="0"/>
              <a:t> 4  – </a:t>
            </a:r>
            <a:r>
              <a:rPr lang="bg-BG" sz="2400" dirty="0" smtClean="0"/>
              <a:t>Основни приоритети</a:t>
            </a:r>
            <a:r>
              <a:rPr lang="en-GB" sz="2400" dirty="0" smtClean="0"/>
              <a:t> </a:t>
            </a:r>
            <a:endParaRPr lang="bg-BG" sz="2400" dirty="0" smtClean="0"/>
          </a:p>
          <a:p>
            <a:pPr algn="ctr"/>
            <a:r>
              <a:rPr lang="en-GB" sz="2400" dirty="0" smtClean="0"/>
              <a:t>(1) – E</a:t>
            </a:r>
            <a:r>
              <a:rPr lang="bg-BG" sz="2400" dirty="0" smtClean="0"/>
              <a:t>ЗФРСР бюджет</a:t>
            </a:r>
            <a:endParaRPr lang="bg-BG" sz="2400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Презентация на цял екран (4:3)</PresentationFormat>
  <Paragraphs>160</Paragraphs>
  <Slides>20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2" baseType="lpstr">
      <vt:lpstr>Office тема</vt:lpstr>
      <vt:lpstr>Document</vt:lpstr>
      <vt:lpstr>Проект „Придобиване на умения и постигане  на обществена активност за потенциална  местна инициативна група на територията  на общините Лясковец и Стражица”  </vt:lpstr>
      <vt:lpstr>Слайд 2</vt:lpstr>
      <vt:lpstr>Слайд 3</vt:lpstr>
      <vt:lpstr>Слайд 4</vt:lpstr>
      <vt:lpstr>Слайд 5</vt:lpstr>
      <vt:lpstr>Слайд 6</vt:lpstr>
      <vt:lpstr>Слайд 7</vt:lpstr>
      <vt:lpstr>-Териториален подход -Въвеждане на подхода „отдолу-нагоре” -Местни публично-частни -партньорства. (Местни инициативни групи – МИГ) -Интегриран подход (мулти-секторен) -Подход на иновациите -Прилагане на проекти за сътрудничество -Работа в мрежа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За контакти: 0878779101 0884492645                                   e-mail: mig@lyaskovets.net 0887404275                                                   mariamar@abv.bg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</dc:creator>
  <cp:lastModifiedBy>Mari</cp:lastModifiedBy>
  <cp:revision>60</cp:revision>
  <dcterms:created xsi:type="dcterms:W3CDTF">2009-09-09T07:41:44Z</dcterms:created>
  <dcterms:modified xsi:type="dcterms:W3CDTF">2009-09-10T10:41:00Z</dcterms:modified>
</cp:coreProperties>
</file>