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320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1" r:id="rId19"/>
    <p:sldId id="316" r:id="rId20"/>
    <p:sldId id="317" r:id="rId21"/>
  </p:sldIdLst>
  <p:sldSz cx="9144000" cy="6858000" type="screen4x3"/>
  <p:notesSz cx="6858000" cy="9144000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FFFF"/>
    <a:srgbClr val="0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45" autoAdjust="0"/>
  </p:normalViewPr>
  <p:slideViewPr>
    <p:cSldViewPr>
      <p:cViewPr varScale="1">
        <p:scale>
          <a:sx n="70" d="100"/>
          <a:sy n="70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816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t>Share of LAG areas by size</a:t>
            </a:r>
          </a:p>
        </c:rich>
      </c:tx>
      <c:layout>
        <c:manualLayout>
          <c:xMode val="edge"/>
          <c:yMode val="edge"/>
          <c:x val="0.29690721649484542"/>
          <c:y val="3.7037037037037051E-3"/>
        </c:manualLayout>
      </c:layout>
      <c:spPr>
        <a:noFill/>
        <a:ln w="18838">
          <a:noFill/>
        </a:ln>
      </c:spPr>
    </c:title>
    <c:plotArea>
      <c:layout>
        <c:manualLayout>
          <c:layoutTarget val="inner"/>
          <c:xMode val="edge"/>
          <c:yMode val="edge"/>
          <c:x val="0.11958762886597941"/>
          <c:y val="0.22222222222222224"/>
          <c:w val="0.86185567010309305"/>
          <c:h val="0.45555555555555555"/>
        </c:manualLayout>
      </c:layout>
      <c:barChart>
        <c:barDir val="col"/>
        <c:grouping val="percentStacked"/>
        <c:ser>
          <c:idx val="1"/>
          <c:order val="0"/>
          <c:tx>
            <c:strRef>
              <c:f>'LAG area'!$K$3</c:f>
              <c:strCache>
                <c:ptCount val="1"/>
                <c:pt idx="0">
                  <c:v>&gt;2000 km2</c:v>
                </c:pt>
              </c:strCache>
            </c:strRef>
          </c:tx>
          <c:spPr>
            <a:solidFill>
              <a:srgbClr val="008000"/>
            </a:solidFill>
            <a:ln w="9419">
              <a:solidFill>
                <a:srgbClr val="000000"/>
              </a:solidFill>
              <a:prstDash val="solid"/>
            </a:ln>
          </c:spPr>
          <c:cat>
            <c:strRef>
              <c:f>'LAG area'!$A$4:$A$18</c:f>
              <c:strCache>
                <c:ptCount val="15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E</c:v>
                </c:pt>
                <c:pt idx="6">
                  <c:v>P</c:v>
                </c:pt>
                <c:pt idx="7">
                  <c:v>IT</c:v>
                </c:pt>
                <c:pt idx="8">
                  <c:v>DK</c:v>
                </c:pt>
                <c:pt idx="9">
                  <c:v>DE</c:v>
                </c:pt>
                <c:pt idx="10">
                  <c:v>A</c:v>
                </c:pt>
                <c:pt idx="11">
                  <c:v>NL</c:v>
                </c:pt>
                <c:pt idx="12">
                  <c:v>LU</c:v>
                </c:pt>
                <c:pt idx="13">
                  <c:v>BE</c:v>
                </c:pt>
                <c:pt idx="14">
                  <c:v>IE</c:v>
                </c:pt>
              </c:strCache>
            </c:strRef>
          </c:cat>
          <c:val>
            <c:numRef>
              <c:f>'LAG area'!$K$4:$K$18</c:f>
              <c:numCache>
                <c:formatCode>General</c:formatCode>
                <c:ptCount val="15"/>
                <c:pt idx="0">
                  <c:v>100</c:v>
                </c:pt>
                <c:pt idx="1">
                  <c:v>83</c:v>
                </c:pt>
                <c:pt idx="2">
                  <c:v>24</c:v>
                </c:pt>
                <c:pt idx="3">
                  <c:v>43</c:v>
                </c:pt>
                <c:pt idx="4">
                  <c:v>23</c:v>
                </c:pt>
                <c:pt idx="5">
                  <c:v>31</c:v>
                </c:pt>
                <c:pt idx="6">
                  <c:v>29</c:v>
                </c:pt>
                <c:pt idx="7">
                  <c:v>11</c:v>
                </c:pt>
                <c:pt idx="8">
                  <c:v>0</c:v>
                </c:pt>
                <c:pt idx="9">
                  <c:v>9</c:v>
                </c:pt>
                <c:pt idx="10">
                  <c:v>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36</c:v>
                </c:pt>
              </c:numCache>
            </c:numRef>
          </c:val>
        </c:ser>
        <c:ser>
          <c:idx val="3"/>
          <c:order val="1"/>
          <c:tx>
            <c:strRef>
              <c:f>'LAG area'!$I$3</c:f>
              <c:strCache>
                <c:ptCount val="1"/>
                <c:pt idx="0">
                  <c:v>1000-2000 km2</c:v>
                </c:pt>
              </c:strCache>
            </c:strRef>
          </c:tx>
          <c:spPr>
            <a:solidFill>
              <a:srgbClr val="99CC00"/>
            </a:solidFill>
            <a:ln w="9419">
              <a:solidFill>
                <a:srgbClr val="000000"/>
              </a:solidFill>
              <a:prstDash val="solid"/>
            </a:ln>
          </c:spPr>
          <c:cat>
            <c:strRef>
              <c:f>'LAG area'!$A$4:$A$18</c:f>
              <c:strCache>
                <c:ptCount val="15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E</c:v>
                </c:pt>
                <c:pt idx="6">
                  <c:v>P</c:v>
                </c:pt>
                <c:pt idx="7">
                  <c:v>IT</c:v>
                </c:pt>
                <c:pt idx="8">
                  <c:v>DK</c:v>
                </c:pt>
                <c:pt idx="9">
                  <c:v>DE</c:v>
                </c:pt>
                <c:pt idx="10">
                  <c:v>A</c:v>
                </c:pt>
                <c:pt idx="11">
                  <c:v>NL</c:v>
                </c:pt>
                <c:pt idx="12">
                  <c:v>LU</c:v>
                </c:pt>
                <c:pt idx="13">
                  <c:v>BE</c:v>
                </c:pt>
                <c:pt idx="14">
                  <c:v>IE</c:v>
                </c:pt>
              </c:strCache>
            </c:strRef>
          </c:cat>
          <c:val>
            <c:numRef>
              <c:f>'LAG area'!$I$4:$I$18</c:f>
              <c:numCache>
                <c:formatCode>General</c:formatCode>
                <c:ptCount val="15"/>
                <c:pt idx="0">
                  <c:v>0</c:v>
                </c:pt>
                <c:pt idx="1">
                  <c:v>17</c:v>
                </c:pt>
                <c:pt idx="2">
                  <c:v>50</c:v>
                </c:pt>
                <c:pt idx="3">
                  <c:v>43</c:v>
                </c:pt>
                <c:pt idx="4">
                  <c:v>26</c:v>
                </c:pt>
                <c:pt idx="5">
                  <c:v>42</c:v>
                </c:pt>
                <c:pt idx="6">
                  <c:v>35</c:v>
                </c:pt>
                <c:pt idx="7">
                  <c:v>52</c:v>
                </c:pt>
                <c:pt idx="8">
                  <c:v>50</c:v>
                </c:pt>
                <c:pt idx="9">
                  <c:v>32</c:v>
                </c:pt>
                <c:pt idx="10">
                  <c:v>21</c:v>
                </c:pt>
                <c:pt idx="11">
                  <c:v>11</c:v>
                </c:pt>
                <c:pt idx="12">
                  <c:v>0</c:v>
                </c:pt>
                <c:pt idx="13">
                  <c:v>0</c:v>
                </c:pt>
                <c:pt idx="14">
                  <c:v>50</c:v>
                </c:pt>
              </c:numCache>
            </c:numRef>
          </c:val>
        </c:ser>
        <c:ser>
          <c:idx val="5"/>
          <c:order val="2"/>
          <c:tx>
            <c:strRef>
              <c:f>'LAG area'!$G$3</c:f>
              <c:strCache>
                <c:ptCount val="1"/>
                <c:pt idx="0">
                  <c:v>500-1000 km2</c:v>
                </c:pt>
              </c:strCache>
            </c:strRef>
          </c:tx>
          <c:spPr>
            <a:solidFill>
              <a:srgbClr val="FFCC00"/>
            </a:solidFill>
            <a:ln w="9419">
              <a:solidFill>
                <a:srgbClr val="000000"/>
              </a:solidFill>
              <a:prstDash val="solid"/>
            </a:ln>
          </c:spPr>
          <c:cat>
            <c:strRef>
              <c:f>'LAG area'!$A$4:$A$18</c:f>
              <c:strCache>
                <c:ptCount val="15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E</c:v>
                </c:pt>
                <c:pt idx="6">
                  <c:v>P</c:v>
                </c:pt>
                <c:pt idx="7">
                  <c:v>IT</c:v>
                </c:pt>
                <c:pt idx="8">
                  <c:v>DK</c:v>
                </c:pt>
                <c:pt idx="9">
                  <c:v>DE</c:v>
                </c:pt>
                <c:pt idx="10">
                  <c:v>A</c:v>
                </c:pt>
                <c:pt idx="11">
                  <c:v>NL</c:v>
                </c:pt>
                <c:pt idx="12">
                  <c:v>LU</c:v>
                </c:pt>
                <c:pt idx="13">
                  <c:v>BE</c:v>
                </c:pt>
                <c:pt idx="14">
                  <c:v>IE</c:v>
                </c:pt>
              </c:strCache>
            </c:strRef>
          </c:cat>
          <c:val>
            <c:numRef>
              <c:f>'LAG area'!$G$4:$G$18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19</c:v>
                </c:pt>
                <c:pt idx="3">
                  <c:v>10</c:v>
                </c:pt>
                <c:pt idx="4">
                  <c:v>37</c:v>
                </c:pt>
                <c:pt idx="5">
                  <c:v>18</c:v>
                </c:pt>
                <c:pt idx="6">
                  <c:v>25</c:v>
                </c:pt>
                <c:pt idx="7">
                  <c:v>30</c:v>
                </c:pt>
                <c:pt idx="8">
                  <c:v>33</c:v>
                </c:pt>
                <c:pt idx="9">
                  <c:v>38</c:v>
                </c:pt>
                <c:pt idx="10">
                  <c:v>23</c:v>
                </c:pt>
                <c:pt idx="11">
                  <c:v>50</c:v>
                </c:pt>
                <c:pt idx="12">
                  <c:v>0</c:v>
                </c:pt>
                <c:pt idx="13">
                  <c:v>20</c:v>
                </c:pt>
                <c:pt idx="14">
                  <c:v>14</c:v>
                </c:pt>
              </c:numCache>
            </c:numRef>
          </c:val>
        </c:ser>
        <c:ser>
          <c:idx val="7"/>
          <c:order val="3"/>
          <c:tx>
            <c:v>250-500 km2</c:v>
          </c:tx>
          <c:spPr>
            <a:solidFill>
              <a:srgbClr val="FF8080"/>
            </a:solidFill>
            <a:ln w="9419">
              <a:solidFill>
                <a:srgbClr val="000000"/>
              </a:solidFill>
              <a:prstDash val="solid"/>
            </a:ln>
          </c:spPr>
          <c:cat>
            <c:strRef>
              <c:f>'LAG area'!$A$4:$A$18</c:f>
              <c:strCache>
                <c:ptCount val="15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E</c:v>
                </c:pt>
                <c:pt idx="6">
                  <c:v>P</c:v>
                </c:pt>
                <c:pt idx="7">
                  <c:v>IT</c:v>
                </c:pt>
                <c:pt idx="8">
                  <c:v>DK</c:v>
                </c:pt>
                <c:pt idx="9">
                  <c:v>DE</c:v>
                </c:pt>
                <c:pt idx="10">
                  <c:v>A</c:v>
                </c:pt>
                <c:pt idx="11">
                  <c:v>NL</c:v>
                </c:pt>
                <c:pt idx="12">
                  <c:v>LU</c:v>
                </c:pt>
                <c:pt idx="13">
                  <c:v>BE</c:v>
                </c:pt>
                <c:pt idx="14">
                  <c:v>IE</c:v>
                </c:pt>
              </c:strCache>
            </c:strRef>
          </c:cat>
          <c:val>
            <c:numRef>
              <c:f>'LAG area'!$E$4:$E$18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9</c:v>
                </c:pt>
                <c:pt idx="5">
                  <c:v>8</c:v>
                </c:pt>
                <c:pt idx="6">
                  <c:v>10</c:v>
                </c:pt>
                <c:pt idx="7">
                  <c:v>8</c:v>
                </c:pt>
                <c:pt idx="8">
                  <c:v>8</c:v>
                </c:pt>
                <c:pt idx="9">
                  <c:v>16</c:v>
                </c:pt>
                <c:pt idx="10">
                  <c:v>39</c:v>
                </c:pt>
                <c:pt idx="11">
                  <c:v>25</c:v>
                </c:pt>
                <c:pt idx="12">
                  <c:v>75</c:v>
                </c:pt>
                <c:pt idx="13">
                  <c:v>55</c:v>
                </c:pt>
                <c:pt idx="14">
                  <c:v>0</c:v>
                </c:pt>
              </c:numCache>
            </c:numRef>
          </c:val>
        </c:ser>
        <c:ser>
          <c:idx val="9"/>
          <c:order val="4"/>
          <c:tx>
            <c:strRef>
              <c:f>'LAG area'!$C$3</c:f>
              <c:strCache>
                <c:ptCount val="1"/>
                <c:pt idx="0">
                  <c:v>&lt;250 km2</c:v>
                </c:pt>
              </c:strCache>
            </c:strRef>
          </c:tx>
          <c:spPr>
            <a:solidFill>
              <a:srgbClr val="FFFFCC"/>
            </a:solidFill>
            <a:ln w="9419">
              <a:solidFill>
                <a:srgbClr val="000000"/>
              </a:solidFill>
              <a:prstDash val="solid"/>
            </a:ln>
          </c:spPr>
          <c:cat>
            <c:strRef>
              <c:f>'LAG area'!$A$4:$A$18</c:f>
              <c:strCache>
                <c:ptCount val="15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E</c:v>
                </c:pt>
                <c:pt idx="6">
                  <c:v>P</c:v>
                </c:pt>
                <c:pt idx="7">
                  <c:v>IT</c:v>
                </c:pt>
                <c:pt idx="8">
                  <c:v>DK</c:v>
                </c:pt>
                <c:pt idx="9">
                  <c:v>DE</c:v>
                </c:pt>
                <c:pt idx="10">
                  <c:v>A</c:v>
                </c:pt>
                <c:pt idx="11">
                  <c:v>NL</c:v>
                </c:pt>
                <c:pt idx="12">
                  <c:v>LU</c:v>
                </c:pt>
                <c:pt idx="13">
                  <c:v>BE</c:v>
                </c:pt>
                <c:pt idx="14">
                  <c:v>IE</c:v>
                </c:pt>
              </c:strCache>
            </c:strRef>
          </c:cat>
          <c:val>
            <c:numRef>
              <c:f>'LAG area'!$C$4:$C$18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8</c:v>
                </c:pt>
                <c:pt idx="9">
                  <c:v>6</c:v>
                </c:pt>
                <c:pt idx="10">
                  <c:v>9</c:v>
                </c:pt>
                <c:pt idx="11">
                  <c:v>14</c:v>
                </c:pt>
                <c:pt idx="12">
                  <c:v>25</c:v>
                </c:pt>
                <c:pt idx="13">
                  <c:v>25</c:v>
                </c:pt>
                <c:pt idx="14">
                  <c:v>0</c:v>
                </c:pt>
              </c:numCache>
            </c:numRef>
          </c:val>
        </c:ser>
        <c:overlap val="100"/>
        <c:axId val="82761216"/>
        <c:axId val="83274368"/>
      </c:barChart>
      <c:catAx>
        <c:axId val="82761216"/>
        <c:scaling>
          <c:orientation val="minMax"/>
        </c:scaling>
        <c:axPos val="b"/>
        <c:numFmt formatCode="General" sourceLinked="1"/>
        <c:tickLblPos val="nextTo"/>
        <c:spPr>
          <a:ln w="235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6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83274368"/>
        <c:crosses val="autoZero"/>
        <c:auto val="1"/>
        <c:lblAlgn val="ctr"/>
        <c:lblOffset val="100"/>
        <c:tickLblSkip val="1"/>
        <c:tickMarkSkip val="1"/>
      </c:catAx>
      <c:valAx>
        <c:axId val="83274368"/>
        <c:scaling>
          <c:orientation val="minMax"/>
        </c:scaling>
        <c:axPos val="l"/>
        <c:majorGridlines>
          <c:spPr>
            <a:ln w="235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235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6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82761216"/>
        <c:crosses val="autoZero"/>
        <c:crossBetween val="between"/>
      </c:valAx>
      <c:spPr>
        <a:solidFill>
          <a:srgbClr val="C0C0C0"/>
        </a:solidFill>
        <a:ln w="9419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wMode val="edge"/>
          <c:hMode val="edge"/>
          <c:x val="0.15051546391752582"/>
          <c:y val="0.83703703703703702"/>
          <c:w val="1"/>
          <c:h val="1"/>
        </c:manualLayout>
      </c:layout>
      <c:spPr>
        <a:solidFill>
          <a:srgbClr val="FFFFFF"/>
        </a:solidFill>
        <a:ln w="2355">
          <a:solidFill>
            <a:srgbClr val="000000"/>
          </a:solidFill>
          <a:prstDash val="solid"/>
        </a:ln>
      </c:spPr>
      <c:txPr>
        <a:bodyPr/>
        <a:lstStyle/>
        <a:p>
          <a:pPr>
            <a:defRPr sz="5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bg-BG"/>
        </a:p>
      </c:txPr>
    </c:legend>
    <c:plotVisOnly val="1"/>
    <c:dispBlanksAs val="gap"/>
  </c:chart>
  <c:spPr>
    <a:solidFill>
      <a:srgbClr val="FFFFFF"/>
    </a:solidFill>
    <a:ln w="2355">
      <a:solidFill>
        <a:srgbClr val="000000"/>
      </a:solidFill>
      <a:prstDash val="solid"/>
    </a:ln>
  </c:spPr>
  <c:txPr>
    <a:bodyPr/>
    <a:lstStyle/>
    <a:p>
      <a:pPr>
        <a:defRPr sz="74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72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t>Average size of LAG area (km2)</a:t>
            </a:r>
          </a:p>
        </c:rich>
      </c:tx>
      <c:layout>
        <c:manualLayout>
          <c:xMode val="edge"/>
          <c:yMode val="edge"/>
          <c:x val="0.28511530398322854"/>
          <c:y val="1.8957345971563982E-2"/>
        </c:manualLayout>
      </c:layout>
      <c:spPr>
        <a:noFill/>
        <a:ln w="19494">
          <a:noFill/>
        </a:ln>
      </c:spPr>
    </c:title>
    <c:plotArea>
      <c:layout>
        <c:manualLayout>
          <c:layoutTarget val="inner"/>
          <c:xMode val="edge"/>
          <c:yMode val="edge"/>
          <c:x val="9.4339622641509455E-2"/>
          <c:y val="0.24170616113744081"/>
          <c:w val="0.88679245283018882"/>
          <c:h val="0.6113744075829384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CC00"/>
            </a:solidFill>
            <a:ln w="974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Mode val="edge"/>
                  <c:yMode val="edge"/>
                  <c:x val="7.9664570230607981E-2"/>
                  <c:y val="0.10426540284360192"/>
                </c:manualLayout>
              </c:layout>
              <c:dLblPos val="outEnd"/>
              <c:showVal val="1"/>
            </c:dLbl>
            <c:spPr>
              <a:noFill/>
              <a:ln w="19494">
                <a:noFill/>
              </a:ln>
            </c:spPr>
            <c:txPr>
              <a:bodyPr rot="-5400000" vert="horz"/>
              <a:lstStyle/>
              <a:p>
                <a:pPr algn="ctr">
                  <a:defRPr sz="61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showVal val="1"/>
          </c:dLbls>
          <c:cat>
            <c:strRef>
              <c:f>'LAG area'!$A$4:$A$19</c:f>
              <c:strCache>
                <c:ptCount val="16"/>
                <c:pt idx="0">
                  <c:v>FI</c:v>
                </c:pt>
                <c:pt idx="1">
                  <c:v>SE</c:v>
                </c:pt>
                <c:pt idx="2">
                  <c:v>FR</c:v>
                </c:pt>
                <c:pt idx="3">
                  <c:v>GR</c:v>
                </c:pt>
                <c:pt idx="4">
                  <c:v>UK</c:v>
                </c:pt>
                <c:pt idx="5">
                  <c:v>IE</c:v>
                </c:pt>
                <c:pt idx="6">
                  <c:v>E</c:v>
                </c:pt>
                <c:pt idx="7">
                  <c:v>P</c:v>
                </c:pt>
                <c:pt idx="8">
                  <c:v>IT</c:v>
                </c:pt>
                <c:pt idx="9">
                  <c:v>DK</c:v>
                </c:pt>
                <c:pt idx="10">
                  <c:v>DE</c:v>
                </c:pt>
                <c:pt idx="11">
                  <c:v>A</c:v>
                </c:pt>
                <c:pt idx="12">
                  <c:v>NL</c:v>
                </c:pt>
                <c:pt idx="13">
                  <c:v>LU</c:v>
                </c:pt>
                <c:pt idx="14">
                  <c:v>BE</c:v>
                </c:pt>
                <c:pt idx="15">
                  <c:v>EU</c:v>
                </c:pt>
              </c:strCache>
            </c:strRef>
          </c:cat>
          <c:val>
            <c:numRef>
              <c:f>'LAG area'!$M$4:$M$19</c:f>
              <c:numCache>
                <c:formatCode>#,##0.00</c:formatCode>
                <c:ptCount val="16"/>
                <c:pt idx="0">
                  <c:v>4970</c:v>
                </c:pt>
                <c:pt idx="1">
                  <c:v>4725</c:v>
                </c:pt>
                <c:pt idx="2">
                  <c:v>3109.04</c:v>
                </c:pt>
                <c:pt idx="3">
                  <c:v>2066.6999999999998</c:v>
                </c:pt>
                <c:pt idx="4">
                  <c:v>2031.61</c:v>
                </c:pt>
                <c:pt idx="5">
                  <c:v>1886</c:v>
                </c:pt>
                <c:pt idx="6">
                  <c:v>1697.08</c:v>
                </c:pt>
                <c:pt idx="7">
                  <c:v>1549.77</c:v>
                </c:pt>
                <c:pt idx="8">
                  <c:v>1173</c:v>
                </c:pt>
                <c:pt idx="9">
                  <c:v>1051.1699999999998</c:v>
                </c:pt>
                <c:pt idx="10">
                  <c:v>852.94999999999993</c:v>
                </c:pt>
                <c:pt idx="11">
                  <c:v>839.21</c:v>
                </c:pt>
                <c:pt idx="12">
                  <c:v>428</c:v>
                </c:pt>
                <c:pt idx="13">
                  <c:v>358</c:v>
                </c:pt>
                <c:pt idx="14">
                  <c:v>350.8</c:v>
                </c:pt>
                <c:pt idx="15">
                  <c:v>1805.8886666666667</c:v>
                </c:pt>
              </c:numCache>
            </c:numRef>
          </c:val>
        </c:ser>
        <c:dLbls>
          <c:showVal val="1"/>
        </c:dLbls>
        <c:axId val="32249728"/>
        <c:axId val="32251264"/>
      </c:barChart>
      <c:catAx>
        <c:axId val="32249728"/>
        <c:scaling>
          <c:orientation val="minMax"/>
        </c:scaling>
        <c:axPos val="b"/>
        <c:numFmt formatCode="General" sourceLinked="1"/>
        <c:tickLblPos val="nextTo"/>
        <c:spPr>
          <a:ln w="24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1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32251264"/>
        <c:crosses val="autoZero"/>
        <c:auto val="1"/>
        <c:lblAlgn val="ctr"/>
        <c:lblOffset val="100"/>
        <c:tickLblSkip val="1"/>
        <c:tickMarkSkip val="1"/>
      </c:catAx>
      <c:valAx>
        <c:axId val="32251264"/>
        <c:scaling>
          <c:orientation val="minMax"/>
        </c:scaling>
        <c:axPos val="l"/>
        <c:majorGridlines>
          <c:spPr>
            <a:ln w="2437">
              <a:solidFill>
                <a:srgbClr val="000000"/>
              </a:solidFill>
              <a:prstDash val="solid"/>
            </a:ln>
          </c:spPr>
        </c:majorGridlines>
        <c:numFmt formatCode="#,##0" sourceLinked="0"/>
        <c:tickLblPos val="nextTo"/>
        <c:spPr>
          <a:ln w="24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1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32249728"/>
        <c:crosses val="autoZero"/>
        <c:crossBetween val="between"/>
      </c:valAx>
      <c:spPr>
        <a:solidFill>
          <a:srgbClr val="C0C0C0"/>
        </a:solidFill>
        <a:ln w="9747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2437">
      <a:solidFill>
        <a:srgbClr val="000000"/>
      </a:solidFill>
      <a:prstDash val="solid"/>
    </a:ln>
  </c:spPr>
  <c:txPr>
    <a:bodyPr/>
    <a:lstStyle/>
    <a:p>
      <a:pPr>
        <a:defRPr sz="61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394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r>
              <a:t>Share of LAGs by population</a:t>
            </a:r>
          </a:p>
        </c:rich>
      </c:tx>
      <c:layout>
        <c:manualLayout>
          <c:xMode val="edge"/>
          <c:yMode val="edge"/>
          <c:x val="0.32876712328767133"/>
          <c:y val="2.1126760563380278E-2"/>
        </c:manualLayout>
      </c:layout>
      <c:spPr>
        <a:noFill/>
        <a:ln w="17422">
          <a:noFill/>
        </a:ln>
      </c:spPr>
    </c:title>
    <c:plotArea>
      <c:layout>
        <c:manualLayout>
          <c:layoutTarget val="inner"/>
          <c:xMode val="edge"/>
          <c:yMode val="edge"/>
          <c:x val="0.15068493150684933"/>
          <c:y val="0.26760563380281688"/>
          <c:w val="0.81506849315068508"/>
          <c:h val="0.42957746478873238"/>
        </c:manualLayout>
      </c:layout>
      <c:barChart>
        <c:barDir val="col"/>
        <c:grouping val="percentStacked"/>
        <c:ser>
          <c:idx val="1"/>
          <c:order val="0"/>
          <c:tx>
            <c:strRef>
              <c:f>Population!$I$1</c:f>
              <c:strCache>
                <c:ptCount val="1"/>
                <c:pt idx="0">
                  <c:v>&gt; 100000 inhabitants</c:v>
                </c:pt>
              </c:strCache>
            </c:strRef>
          </c:tx>
          <c:spPr>
            <a:solidFill>
              <a:srgbClr val="008000"/>
            </a:solidFill>
            <a:ln w="8711">
              <a:solidFill>
                <a:srgbClr val="000000"/>
              </a:solidFill>
              <a:prstDash val="solid"/>
            </a:ln>
          </c:spPr>
          <c:dLbls>
            <c:spPr>
              <a:noFill/>
              <a:ln w="17422">
                <a:noFill/>
              </a:ln>
            </c:spPr>
            <c:txPr>
              <a:bodyPr/>
              <a:lstStyle/>
              <a:p>
                <a:pPr>
                  <a:defRPr sz="394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bg-BG"/>
              </a:p>
            </c:txPr>
            <c:showVal val="1"/>
          </c:dLbls>
          <c:cat>
            <c:strRef>
              <c:f>Population!$A$2:$A$16</c:f>
              <c:strCache>
                <c:ptCount val="15"/>
                <c:pt idx="0">
                  <c:v>IT</c:v>
                </c:pt>
                <c:pt idx="1">
                  <c:v>UK</c:v>
                </c:pt>
                <c:pt idx="2">
                  <c:v>DE</c:v>
                </c:pt>
                <c:pt idx="3">
                  <c:v>FR</c:v>
                </c:pt>
                <c:pt idx="4">
                  <c:v>E</c:v>
                </c:pt>
                <c:pt idx="5">
                  <c:v>P</c:v>
                </c:pt>
                <c:pt idx="6">
                  <c:v>GR</c:v>
                </c:pt>
                <c:pt idx="7">
                  <c:v>DK</c:v>
                </c:pt>
                <c:pt idx="8">
                  <c:v>LU</c:v>
                </c:pt>
                <c:pt idx="9">
                  <c:v>BE</c:v>
                </c:pt>
                <c:pt idx="10">
                  <c:v>NL</c:v>
                </c:pt>
                <c:pt idx="11">
                  <c:v>FI</c:v>
                </c:pt>
                <c:pt idx="12">
                  <c:v>SE</c:v>
                </c:pt>
                <c:pt idx="13">
                  <c:v>A</c:v>
                </c:pt>
                <c:pt idx="14">
                  <c:v>IE</c:v>
                </c:pt>
              </c:strCache>
            </c:strRef>
          </c:cat>
          <c:val>
            <c:numRef>
              <c:f>Population!$I$2:$I$16</c:f>
              <c:numCache>
                <c:formatCode>General</c:formatCode>
                <c:ptCount val="15"/>
                <c:pt idx="0">
                  <c:v>13</c:v>
                </c:pt>
                <c:pt idx="1">
                  <c:v>14</c:v>
                </c:pt>
                <c:pt idx="2">
                  <c:v>18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27</c:v>
                </c:pt>
              </c:numCache>
            </c:numRef>
          </c:val>
        </c:ser>
        <c:ser>
          <c:idx val="3"/>
          <c:order val="1"/>
          <c:tx>
            <c:strRef>
              <c:f>Population!$G$1</c:f>
              <c:strCache>
                <c:ptCount val="1"/>
                <c:pt idx="0">
                  <c:v> 50000-100000 inhabitants</c:v>
                </c:pt>
              </c:strCache>
            </c:strRef>
          </c:tx>
          <c:spPr>
            <a:solidFill>
              <a:srgbClr val="99CC00"/>
            </a:solidFill>
            <a:ln w="8711">
              <a:solidFill>
                <a:srgbClr val="000000"/>
              </a:solidFill>
              <a:prstDash val="solid"/>
            </a:ln>
          </c:spPr>
          <c:dLbls>
            <c:spPr>
              <a:noFill/>
              <a:ln w="17422">
                <a:noFill/>
              </a:ln>
            </c:spPr>
            <c:txPr>
              <a:bodyPr/>
              <a:lstStyle/>
              <a:p>
                <a:pPr>
                  <a:defRPr sz="394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bg-BG"/>
              </a:p>
            </c:txPr>
            <c:showVal val="1"/>
          </c:dLbls>
          <c:cat>
            <c:strRef>
              <c:f>Population!$A$2:$A$16</c:f>
              <c:strCache>
                <c:ptCount val="15"/>
                <c:pt idx="0">
                  <c:v>IT</c:v>
                </c:pt>
                <c:pt idx="1">
                  <c:v>UK</c:v>
                </c:pt>
                <c:pt idx="2">
                  <c:v>DE</c:v>
                </c:pt>
                <c:pt idx="3">
                  <c:v>FR</c:v>
                </c:pt>
                <c:pt idx="4">
                  <c:v>E</c:v>
                </c:pt>
                <c:pt idx="5">
                  <c:v>P</c:v>
                </c:pt>
                <c:pt idx="6">
                  <c:v>GR</c:v>
                </c:pt>
                <c:pt idx="7">
                  <c:v>DK</c:v>
                </c:pt>
                <c:pt idx="8">
                  <c:v>LU</c:v>
                </c:pt>
                <c:pt idx="9">
                  <c:v>BE</c:v>
                </c:pt>
                <c:pt idx="10">
                  <c:v>NL</c:v>
                </c:pt>
                <c:pt idx="11">
                  <c:v>FI</c:v>
                </c:pt>
                <c:pt idx="12">
                  <c:v>SE</c:v>
                </c:pt>
                <c:pt idx="13">
                  <c:v>A</c:v>
                </c:pt>
                <c:pt idx="14">
                  <c:v>IE</c:v>
                </c:pt>
              </c:strCache>
            </c:strRef>
          </c:cat>
          <c:val>
            <c:numRef>
              <c:f>Population!$G$2:$G$16</c:f>
              <c:numCache>
                <c:formatCode>General</c:formatCode>
                <c:ptCount val="15"/>
                <c:pt idx="0">
                  <c:v>52</c:v>
                </c:pt>
                <c:pt idx="1">
                  <c:v>65</c:v>
                </c:pt>
                <c:pt idx="2">
                  <c:v>53</c:v>
                </c:pt>
                <c:pt idx="3">
                  <c:v>49</c:v>
                </c:pt>
                <c:pt idx="4">
                  <c:v>25</c:v>
                </c:pt>
                <c:pt idx="5">
                  <c:v>71</c:v>
                </c:pt>
                <c:pt idx="6">
                  <c:v>50</c:v>
                </c:pt>
                <c:pt idx="7">
                  <c:v>58</c:v>
                </c:pt>
                <c:pt idx="8">
                  <c:v>0</c:v>
                </c:pt>
                <c:pt idx="9">
                  <c:v>15</c:v>
                </c:pt>
                <c:pt idx="10">
                  <c:v>75</c:v>
                </c:pt>
                <c:pt idx="11">
                  <c:v>36</c:v>
                </c:pt>
                <c:pt idx="12">
                  <c:v>58</c:v>
                </c:pt>
                <c:pt idx="13">
                  <c:v>30</c:v>
                </c:pt>
                <c:pt idx="14">
                  <c:v>45</c:v>
                </c:pt>
              </c:numCache>
            </c:numRef>
          </c:val>
        </c:ser>
        <c:ser>
          <c:idx val="7"/>
          <c:order val="2"/>
          <c:tx>
            <c:strRef>
              <c:f>Population!$E$1</c:f>
              <c:strCache>
                <c:ptCount val="1"/>
                <c:pt idx="0">
                  <c:v>10000-50000 inhabitants</c:v>
                </c:pt>
              </c:strCache>
            </c:strRef>
          </c:tx>
          <c:spPr>
            <a:solidFill>
              <a:srgbClr val="FFCC00"/>
            </a:solidFill>
            <a:ln w="8711">
              <a:solidFill>
                <a:srgbClr val="000000"/>
              </a:solidFill>
              <a:prstDash val="solid"/>
            </a:ln>
          </c:spPr>
          <c:dLbls>
            <c:spPr>
              <a:noFill/>
              <a:ln w="17422">
                <a:noFill/>
              </a:ln>
            </c:spPr>
            <c:txPr>
              <a:bodyPr/>
              <a:lstStyle/>
              <a:p>
                <a:pPr>
                  <a:defRPr sz="394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bg-BG"/>
              </a:p>
            </c:txPr>
            <c:showVal val="1"/>
          </c:dLbls>
          <c:cat>
            <c:strRef>
              <c:f>Population!$A$2:$A$16</c:f>
              <c:strCache>
                <c:ptCount val="15"/>
                <c:pt idx="0">
                  <c:v>IT</c:v>
                </c:pt>
                <c:pt idx="1">
                  <c:v>UK</c:v>
                </c:pt>
                <c:pt idx="2">
                  <c:v>DE</c:v>
                </c:pt>
                <c:pt idx="3">
                  <c:v>FR</c:v>
                </c:pt>
                <c:pt idx="4">
                  <c:v>E</c:v>
                </c:pt>
                <c:pt idx="5">
                  <c:v>P</c:v>
                </c:pt>
                <c:pt idx="6">
                  <c:v>GR</c:v>
                </c:pt>
                <c:pt idx="7">
                  <c:v>DK</c:v>
                </c:pt>
                <c:pt idx="8">
                  <c:v>LU</c:v>
                </c:pt>
                <c:pt idx="9">
                  <c:v>BE</c:v>
                </c:pt>
                <c:pt idx="10">
                  <c:v>NL</c:v>
                </c:pt>
                <c:pt idx="11">
                  <c:v>FI</c:v>
                </c:pt>
                <c:pt idx="12">
                  <c:v>SE</c:v>
                </c:pt>
                <c:pt idx="13">
                  <c:v>A</c:v>
                </c:pt>
                <c:pt idx="14">
                  <c:v>IE</c:v>
                </c:pt>
              </c:strCache>
            </c:strRef>
          </c:cat>
          <c:val>
            <c:numRef>
              <c:f>Population!$E$2:$E$16</c:f>
              <c:numCache>
                <c:formatCode>General</c:formatCode>
                <c:ptCount val="15"/>
                <c:pt idx="0">
                  <c:v>32</c:v>
                </c:pt>
                <c:pt idx="1">
                  <c:v>21</c:v>
                </c:pt>
                <c:pt idx="2">
                  <c:v>29</c:v>
                </c:pt>
                <c:pt idx="3">
                  <c:v>46</c:v>
                </c:pt>
                <c:pt idx="4">
                  <c:v>67</c:v>
                </c:pt>
                <c:pt idx="5">
                  <c:v>27</c:v>
                </c:pt>
                <c:pt idx="6">
                  <c:v>50</c:v>
                </c:pt>
                <c:pt idx="7">
                  <c:v>33</c:v>
                </c:pt>
                <c:pt idx="8">
                  <c:v>100</c:v>
                </c:pt>
                <c:pt idx="9">
                  <c:v>85</c:v>
                </c:pt>
                <c:pt idx="10">
                  <c:v>25</c:v>
                </c:pt>
                <c:pt idx="11">
                  <c:v>64</c:v>
                </c:pt>
                <c:pt idx="12">
                  <c:v>42</c:v>
                </c:pt>
                <c:pt idx="13">
                  <c:v>70</c:v>
                </c:pt>
                <c:pt idx="14">
                  <c:v>27</c:v>
                </c:pt>
              </c:numCache>
            </c:numRef>
          </c:val>
        </c:ser>
        <c:ser>
          <c:idx val="0"/>
          <c:order val="3"/>
          <c:tx>
            <c:strRef>
              <c:f>Population!$C$1</c:f>
              <c:strCache>
                <c:ptCount val="1"/>
                <c:pt idx="0">
                  <c:v>&lt; 10000 inhabitants</c:v>
                </c:pt>
              </c:strCache>
            </c:strRef>
          </c:tx>
          <c:spPr>
            <a:solidFill>
              <a:srgbClr val="FFFF99"/>
            </a:solidFill>
            <a:ln w="8711">
              <a:solidFill>
                <a:srgbClr val="000000"/>
              </a:solidFill>
              <a:prstDash val="solid"/>
            </a:ln>
          </c:spPr>
          <c:dLbls>
            <c:spPr>
              <a:noFill/>
              <a:ln w="17422">
                <a:noFill/>
              </a:ln>
            </c:spPr>
            <c:txPr>
              <a:bodyPr/>
              <a:lstStyle/>
              <a:p>
                <a:pPr>
                  <a:defRPr sz="394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bg-BG"/>
              </a:p>
            </c:txPr>
            <c:showVal val="1"/>
          </c:dLbls>
          <c:cat>
            <c:strRef>
              <c:f>Population!$A$2:$A$16</c:f>
              <c:strCache>
                <c:ptCount val="15"/>
                <c:pt idx="0">
                  <c:v>IT</c:v>
                </c:pt>
                <c:pt idx="1">
                  <c:v>UK</c:v>
                </c:pt>
                <c:pt idx="2">
                  <c:v>DE</c:v>
                </c:pt>
                <c:pt idx="3">
                  <c:v>FR</c:v>
                </c:pt>
                <c:pt idx="4">
                  <c:v>E</c:v>
                </c:pt>
                <c:pt idx="5">
                  <c:v>P</c:v>
                </c:pt>
                <c:pt idx="6">
                  <c:v>GR</c:v>
                </c:pt>
                <c:pt idx="7">
                  <c:v>DK</c:v>
                </c:pt>
                <c:pt idx="8">
                  <c:v>LU</c:v>
                </c:pt>
                <c:pt idx="9">
                  <c:v>BE</c:v>
                </c:pt>
                <c:pt idx="10">
                  <c:v>NL</c:v>
                </c:pt>
                <c:pt idx="11">
                  <c:v>FI</c:v>
                </c:pt>
                <c:pt idx="12">
                  <c:v>SE</c:v>
                </c:pt>
                <c:pt idx="13">
                  <c:v>A</c:v>
                </c:pt>
                <c:pt idx="14">
                  <c:v>IE</c:v>
                </c:pt>
              </c:strCache>
            </c:strRef>
          </c:cat>
          <c:val>
            <c:numRef>
              <c:f>Population!$C$2:$C$16</c:f>
              <c:numCache>
                <c:formatCode>General</c:formatCode>
                <c:ptCount val="15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Val val="1"/>
        </c:dLbls>
        <c:overlap val="100"/>
        <c:axId val="32291456"/>
        <c:axId val="48001408"/>
      </c:barChart>
      <c:catAx>
        <c:axId val="32291456"/>
        <c:scaling>
          <c:orientation val="minMax"/>
        </c:scaling>
        <c:axPos val="b"/>
        <c:numFmt formatCode="General" sourceLinked="1"/>
        <c:tickLblPos val="nextTo"/>
        <c:spPr>
          <a:ln w="217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394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bg-BG"/>
          </a:p>
        </c:txPr>
        <c:crossAx val="48001408"/>
        <c:crosses val="autoZero"/>
        <c:auto val="1"/>
        <c:lblAlgn val="ctr"/>
        <c:lblOffset val="100"/>
        <c:tickLblSkip val="1"/>
        <c:tickMarkSkip val="1"/>
      </c:catAx>
      <c:valAx>
        <c:axId val="48001408"/>
        <c:scaling>
          <c:orientation val="minMax"/>
        </c:scaling>
        <c:axPos val="l"/>
        <c:majorGridlines>
          <c:spPr>
            <a:ln w="2178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217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394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bg-BG"/>
          </a:p>
        </c:txPr>
        <c:crossAx val="32291456"/>
        <c:crosses val="autoZero"/>
        <c:crossBetween val="between"/>
      </c:valAx>
      <c:spPr>
        <a:solidFill>
          <a:srgbClr val="C0C0C0"/>
        </a:solidFill>
        <a:ln w="8711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2178">
      <a:solidFill>
        <a:srgbClr val="000000"/>
      </a:solidFill>
      <a:prstDash val="solid"/>
    </a:ln>
  </c:spPr>
  <c:txPr>
    <a:bodyPr/>
    <a:lstStyle/>
    <a:p>
      <a:pPr>
        <a:defRPr sz="394" b="0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bg-BG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layout>
        <c:manualLayout>
          <c:xMode val="edge"/>
          <c:yMode val="edge"/>
          <c:x val="0.59183673469387765"/>
          <c:y val="2.0134228187919469E-2"/>
        </c:manualLayout>
      </c:layout>
      <c:spPr>
        <a:noFill/>
        <a:ln w="19265">
          <a:noFill/>
        </a:ln>
      </c:spPr>
      <c:txPr>
        <a:bodyPr/>
        <a:lstStyle/>
        <a:p>
          <a:pPr>
            <a:defRPr sz="607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bg-BG"/>
        </a:p>
      </c:txPr>
    </c:title>
    <c:plotArea>
      <c:layout>
        <c:manualLayout>
          <c:layoutTarget val="inner"/>
          <c:xMode val="edge"/>
          <c:yMode val="edge"/>
          <c:x val="0.1360544217687075"/>
          <c:y val="0.26174496644295309"/>
          <c:w val="0.39455782312925186"/>
          <c:h val="0.57718120805369144"/>
        </c:manualLayout>
      </c:layout>
      <c:barChart>
        <c:barDir val="col"/>
        <c:grouping val="clustered"/>
        <c:ser>
          <c:idx val="0"/>
          <c:order val="0"/>
          <c:tx>
            <c:strRef>
              <c:f>Population!$B$35</c:f>
              <c:strCache>
                <c:ptCount val="1"/>
                <c:pt idx="0">
                  <c:v>Average LAG population </c:v>
                </c:pt>
              </c:strCache>
            </c:strRef>
          </c:tx>
          <c:spPr>
            <a:solidFill>
              <a:srgbClr val="99CC00"/>
            </a:solidFill>
            <a:ln w="9632">
              <a:solidFill>
                <a:srgbClr val="000000"/>
              </a:solidFill>
              <a:prstDash val="solid"/>
            </a:ln>
          </c:spPr>
          <c:dLbls>
            <c:spPr>
              <a:noFill/>
              <a:ln w="19265">
                <a:noFill/>
              </a:ln>
            </c:spPr>
            <c:txPr>
              <a:bodyPr rot="-5400000" vert="horz"/>
              <a:lstStyle/>
              <a:p>
                <a:pPr algn="ctr">
                  <a:defRPr sz="417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dLblPos val="outEnd"/>
            <c:showVal val="1"/>
          </c:dLbls>
          <c:cat>
            <c:strRef>
              <c:f>Population!$A$36:$A$51</c:f>
              <c:strCache>
                <c:ptCount val="16"/>
                <c:pt idx="0">
                  <c:v>IE</c:v>
                </c:pt>
                <c:pt idx="1">
                  <c:v>UK</c:v>
                </c:pt>
                <c:pt idx="2">
                  <c:v>IT</c:v>
                </c:pt>
                <c:pt idx="3">
                  <c:v>DE</c:v>
                </c:pt>
                <c:pt idx="4">
                  <c:v>P</c:v>
                </c:pt>
                <c:pt idx="5">
                  <c:v>NL</c:v>
                </c:pt>
                <c:pt idx="6">
                  <c:v>FI</c:v>
                </c:pt>
                <c:pt idx="7">
                  <c:v>SE</c:v>
                </c:pt>
                <c:pt idx="8">
                  <c:v>FR</c:v>
                </c:pt>
                <c:pt idx="9">
                  <c:v>GR</c:v>
                </c:pt>
                <c:pt idx="10">
                  <c:v>DK</c:v>
                </c:pt>
                <c:pt idx="11">
                  <c:v>E</c:v>
                </c:pt>
                <c:pt idx="12">
                  <c:v>A</c:v>
                </c:pt>
                <c:pt idx="13">
                  <c:v>BE</c:v>
                </c:pt>
                <c:pt idx="14">
                  <c:v>LU</c:v>
                </c:pt>
                <c:pt idx="15">
                  <c:v>EU</c:v>
                </c:pt>
              </c:strCache>
            </c:strRef>
          </c:cat>
          <c:val>
            <c:numRef>
              <c:f>Population!$B$36:$B$51</c:f>
              <c:numCache>
                <c:formatCode>#,##0</c:formatCode>
                <c:ptCount val="16"/>
                <c:pt idx="0">
                  <c:v>77000</c:v>
                </c:pt>
                <c:pt idx="1">
                  <c:v>73500</c:v>
                </c:pt>
                <c:pt idx="2">
                  <c:v>71900</c:v>
                </c:pt>
                <c:pt idx="3">
                  <c:v>66700</c:v>
                </c:pt>
                <c:pt idx="4">
                  <c:v>65600</c:v>
                </c:pt>
                <c:pt idx="5">
                  <c:v>65200</c:v>
                </c:pt>
                <c:pt idx="6">
                  <c:v>63800</c:v>
                </c:pt>
                <c:pt idx="7">
                  <c:v>58600</c:v>
                </c:pt>
                <c:pt idx="8">
                  <c:v>55943.810000000005</c:v>
                </c:pt>
                <c:pt idx="9">
                  <c:v>55313.729999999996</c:v>
                </c:pt>
                <c:pt idx="10">
                  <c:v>49403.08</c:v>
                </c:pt>
                <c:pt idx="11">
                  <c:v>38500</c:v>
                </c:pt>
                <c:pt idx="12">
                  <c:v>38000.800000000003</c:v>
                </c:pt>
                <c:pt idx="13">
                  <c:v>37200</c:v>
                </c:pt>
                <c:pt idx="14">
                  <c:v>25000</c:v>
                </c:pt>
                <c:pt idx="15">
                  <c:v>56110.761333333328</c:v>
                </c:pt>
              </c:numCache>
            </c:numRef>
          </c:val>
        </c:ser>
        <c:dLbls>
          <c:showVal val="1"/>
        </c:dLbls>
        <c:axId val="48017408"/>
        <c:axId val="48018944"/>
      </c:barChart>
      <c:catAx>
        <c:axId val="48017408"/>
        <c:scaling>
          <c:orientation val="minMax"/>
        </c:scaling>
        <c:axPos val="b"/>
        <c:numFmt formatCode="General" sourceLinked="1"/>
        <c:tickLblPos val="nextTo"/>
        <c:spPr>
          <a:ln w="2408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36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48018944"/>
        <c:crosses val="autoZero"/>
        <c:auto val="1"/>
        <c:lblAlgn val="ctr"/>
        <c:lblOffset val="100"/>
        <c:tickLblSkip val="2"/>
        <c:tickMarkSkip val="1"/>
      </c:catAx>
      <c:valAx>
        <c:axId val="48018944"/>
        <c:scaling>
          <c:orientation val="minMax"/>
        </c:scaling>
        <c:axPos val="l"/>
        <c:majorGridlines>
          <c:spPr>
            <a:ln w="2408">
              <a:solidFill>
                <a:srgbClr val="000000"/>
              </a:solidFill>
              <a:prstDash val="solid"/>
            </a:ln>
          </c:spPr>
        </c:majorGridlines>
        <c:numFmt formatCode="_-* #,##0_-;\-* #,##0_-;_-* &quot;-&quot;??_-;_-@_-" sourceLinked="0"/>
        <c:tickLblPos val="nextTo"/>
        <c:spPr>
          <a:ln w="240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36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48017408"/>
        <c:crosses val="autoZero"/>
        <c:crossBetween val="between"/>
      </c:valAx>
      <c:spPr>
        <a:solidFill>
          <a:srgbClr val="C0C0C0"/>
        </a:solidFill>
        <a:ln w="9632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326530612244894"/>
          <c:y val="0.48993288590604039"/>
          <c:w val="0.32312925170068035"/>
          <c:h val="9.3959731543624164E-2"/>
        </c:manualLayout>
      </c:layout>
      <c:spPr>
        <a:solidFill>
          <a:srgbClr val="FFFFFF"/>
        </a:solidFill>
        <a:ln w="2408">
          <a:solidFill>
            <a:srgbClr val="000000"/>
          </a:solidFill>
          <a:prstDash val="solid"/>
        </a:ln>
      </c:spPr>
      <c:txPr>
        <a:bodyPr/>
        <a:lstStyle/>
        <a:p>
          <a:pPr>
            <a:defRPr sz="383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bg-BG"/>
        </a:p>
      </c:txPr>
    </c:legend>
    <c:plotVisOnly val="1"/>
    <c:dispBlanksAs val="gap"/>
  </c:chart>
  <c:spPr>
    <a:solidFill>
      <a:srgbClr val="FFFFFF"/>
    </a:solidFill>
    <a:ln w="2408">
      <a:solidFill>
        <a:srgbClr val="000000"/>
      </a:solidFill>
      <a:prstDash val="solid"/>
    </a:ln>
  </c:spPr>
  <c:txPr>
    <a:bodyPr/>
    <a:lstStyle/>
    <a:p>
      <a:pPr>
        <a:defRPr sz="417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plotArea>
      <c:layout>
        <c:manualLayout>
          <c:layoutTarget val="inner"/>
          <c:xMode val="edge"/>
          <c:yMode val="edge"/>
          <c:x val="1.7543859649122813E-2"/>
          <c:y val="2.9239766081871354E-2"/>
          <c:w val="0.96491228070175428"/>
          <c:h val="0.9415204678362572"/>
        </c:manualLayout>
      </c:layout>
      <c:barChart>
        <c:barDir val="col"/>
        <c:grouping val="clustered"/>
        <c:axId val="62611840"/>
        <c:axId val="62613376"/>
      </c:barChart>
      <c:catAx>
        <c:axId val="62611840"/>
        <c:scaling>
          <c:orientation val="minMax"/>
        </c:scaling>
        <c:axPos val="b"/>
        <c:majorTickMark val="cross"/>
        <c:tickLblPos val="nextTo"/>
        <c:spPr>
          <a:ln w="239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87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2613376"/>
        <c:crosses val="autoZero"/>
        <c:auto val="1"/>
        <c:lblAlgn val="ctr"/>
        <c:lblOffset val="100"/>
        <c:tickMarkSkip val="1"/>
      </c:catAx>
      <c:valAx>
        <c:axId val="62613376"/>
        <c:scaling>
          <c:orientation val="minMax"/>
        </c:scaling>
        <c:axPos val="l"/>
        <c:majorTickMark val="cross"/>
        <c:tickLblPos val="nextTo"/>
        <c:spPr>
          <a:ln w="239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87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2611840"/>
        <c:crosses val="autoZero"/>
        <c:crossBetween val="between"/>
      </c:valAx>
      <c:spPr>
        <a:noFill/>
        <a:ln w="1917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87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t>Number of TCP approved per MS *</a:t>
            </a:r>
          </a:p>
        </c:rich>
      </c:tx>
      <c:layout>
        <c:manualLayout>
          <c:xMode val="edge"/>
          <c:yMode val="edge"/>
          <c:x val="0.24538258575197891"/>
          <c:y val="2.2831050228310511E-2"/>
        </c:manualLayout>
      </c:layout>
      <c:spPr>
        <a:noFill/>
        <a:ln w="38100">
          <a:noFill/>
        </a:ln>
      </c:spPr>
    </c:title>
    <c:view3D>
      <c:hPercent val="219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039577836411611"/>
          <c:y val="0.19178082191780818"/>
          <c:w val="0.78627968337730869"/>
          <c:h val="0.67123287671232879"/>
        </c:manualLayout>
      </c:layout>
      <c:bar3D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1905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Mode val="edge"/>
                  <c:yMode val="edge"/>
                  <c:x val="0.94195250659630603"/>
                  <c:y val="0.75342465753424681"/>
                </c:manualLayout>
              </c:layout>
              <c:showVal val="1"/>
            </c:dLbl>
            <c:dLbl>
              <c:idx val="1"/>
              <c:layout>
                <c:manualLayout>
                  <c:xMode val="edge"/>
                  <c:yMode val="edge"/>
                  <c:x val="0.87335092348284971"/>
                  <c:y val="0.71232876712328763"/>
                </c:manualLayout>
              </c:layout>
              <c:showVal val="1"/>
            </c:dLbl>
            <c:dLbl>
              <c:idx val="2"/>
              <c:layout>
                <c:manualLayout>
                  <c:xMode val="edge"/>
                  <c:yMode val="edge"/>
                  <c:x val="0.80738786279683361"/>
                  <c:y val="0.67579908675799094"/>
                </c:manualLayout>
              </c:layout>
              <c:showVal val="1"/>
            </c:dLbl>
            <c:dLbl>
              <c:idx val="3"/>
              <c:layout>
                <c:manualLayout>
                  <c:xMode val="edge"/>
                  <c:yMode val="edge"/>
                  <c:x val="0.75461741424802131"/>
                  <c:y val="0.64383561643835652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72031662269129293"/>
                  <c:y val="0.59817351598173507"/>
                </c:manualLayout>
              </c:layout>
              <c:showVal val="1"/>
            </c:dLbl>
            <c:dLbl>
              <c:idx val="5"/>
              <c:layout>
                <c:manualLayout>
                  <c:xMode val="edge"/>
                  <c:yMode val="edge"/>
                  <c:x val="0.63588390501319281"/>
                  <c:y val="0.55251141552511429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0.56992084432717693"/>
                  <c:y val="0.5022831050228308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52242744063324542"/>
                  <c:y val="0.47488584474885848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37467018469656999"/>
                  <c:y val="0.43835616438356173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36147757255936686"/>
                  <c:y val="0.40182648401826487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2321899736147757"/>
                  <c:y val="0.36073059360730592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2321899736147757"/>
                  <c:y val="0.31963470319634707"/>
                </c:manualLayout>
              </c:layout>
              <c:showVal val="1"/>
            </c:dLbl>
            <c:dLbl>
              <c:idx val="12"/>
              <c:layout>
                <c:manualLayout>
                  <c:xMode val="edge"/>
                  <c:yMode val="edge"/>
                  <c:x val="0.20052770448548815"/>
                  <c:y val="0.27853881278538811"/>
                </c:manualLayout>
              </c:layout>
              <c:showVal val="1"/>
            </c:dLbl>
            <c:dLbl>
              <c:idx val="13"/>
              <c:layout>
                <c:manualLayout>
                  <c:xMode val="edge"/>
                  <c:yMode val="edge"/>
                  <c:x val="0.18469656992084432"/>
                  <c:y val="0.23744292237442924"/>
                </c:manualLayout>
              </c:layout>
              <c:showVal val="1"/>
            </c:dLbl>
            <c:dLbl>
              <c:idx val="14"/>
              <c:layout>
                <c:manualLayout>
                  <c:xMode val="edge"/>
                  <c:yMode val="edge"/>
                  <c:x val="0.16622691292875985"/>
                  <c:y val="0.19634703196347034"/>
                </c:manualLayout>
              </c:layout>
              <c:showVal val="1"/>
            </c:dLbl>
            <c:spPr>
              <a:noFill/>
              <a:ln w="381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showVal val="1"/>
          </c:dLbls>
          <c:cat>
            <c:strRef>
              <c:f>'projects approved'!$E$3:$E$17</c:f>
              <c:strCache>
                <c:ptCount val="15"/>
                <c:pt idx="0">
                  <c:v>Ireland</c:v>
                </c:pt>
                <c:pt idx="1">
                  <c:v>Germany</c:v>
                </c:pt>
                <c:pt idx="2">
                  <c:v>Italy</c:v>
                </c:pt>
                <c:pt idx="3">
                  <c:v>UK</c:v>
                </c:pt>
                <c:pt idx="4">
                  <c:v>Finland</c:v>
                </c:pt>
                <c:pt idx="5">
                  <c:v>Spain</c:v>
                </c:pt>
                <c:pt idx="6">
                  <c:v>France</c:v>
                </c:pt>
                <c:pt idx="7">
                  <c:v>Austria</c:v>
                </c:pt>
                <c:pt idx="8">
                  <c:v>Sweden</c:v>
                </c:pt>
                <c:pt idx="9">
                  <c:v>Portugal</c:v>
                </c:pt>
                <c:pt idx="10">
                  <c:v>Denmark</c:v>
                </c:pt>
                <c:pt idx="11">
                  <c:v>NL</c:v>
                </c:pt>
                <c:pt idx="12">
                  <c:v>Belgium</c:v>
                </c:pt>
                <c:pt idx="13">
                  <c:v>LUX</c:v>
                </c:pt>
                <c:pt idx="14">
                  <c:v>Greece</c:v>
                </c:pt>
              </c:strCache>
            </c:strRef>
          </c:cat>
          <c:val>
            <c:numRef>
              <c:f>'projects approved'!$F$3:$F$17</c:f>
              <c:numCache>
                <c:formatCode>General</c:formatCode>
                <c:ptCount val="15"/>
                <c:pt idx="0">
                  <c:v>35</c:v>
                </c:pt>
                <c:pt idx="1">
                  <c:v>32</c:v>
                </c:pt>
                <c:pt idx="2">
                  <c:v>29</c:v>
                </c:pt>
                <c:pt idx="3">
                  <c:v>27</c:v>
                </c:pt>
                <c:pt idx="4">
                  <c:v>25</c:v>
                </c:pt>
                <c:pt idx="5">
                  <c:v>21</c:v>
                </c:pt>
                <c:pt idx="6">
                  <c:v>18</c:v>
                </c:pt>
                <c:pt idx="7">
                  <c:v>16</c:v>
                </c:pt>
                <c:pt idx="8">
                  <c:v>10</c:v>
                </c:pt>
                <c:pt idx="9">
                  <c:v>9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</c:ser>
        <c:shape val="box"/>
        <c:axId val="62629376"/>
        <c:axId val="62630912"/>
        <c:axId val="0"/>
      </c:bar3DChart>
      <c:catAx>
        <c:axId val="62629376"/>
        <c:scaling>
          <c:orientation val="minMax"/>
        </c:scaling>
        <c:axPos val="l"/>
        <c:numFmt formatCode="General" sourceLinked="1"/>
        <c:tickLblPos val="low"/>
        <c:spPr>
          <a:ln w="476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2630912"/>
        <c:crosses val="autoZero"/>
        <c:auto val="1"/>
        <c:lblAlgn val="ctr"/>
        <c:lblOffset val="100"/>
        <c:tickLblSkip val="1"/>
        <c:tickMarkSkip val="1"/>
      </c:catAx>
      <c:valAx>
        <c:axId val="62630912"/>
        <c:scaling>
          <c:orientation val="minMax"/>
        </c:scaling>
        <c:axPos val="b"/>
        <c:majorGridlines>
          <c:spPr>
            <a:ln w="476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476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2629376"/>
        <c:crosses val="autoZero"/>
        <c:crossBetween val="between"/>
      </c:valAx>
      <c:spPr>
        <a:noFill/>
        <a:ln w="38100">
          <a:noFill/>
        </a:ln>
      </c:spPr>
    </c:plotArea>
    <c:plotVisOnly val="1"/>
    <c:dispBlanksAs val="gap"/>
  </c:chart>
  <c:spPr>
    <a:solidFill>
      <a:srgbClr val="FFFFFF"/>
    </a:solidFill>
    <a:ln w="4763">
      <a:solidFill>
        <a:srgbClr val="000000"/>
      </a:solidFill>
      <a:prstDash val="solid"/>
    </a:ln>
  </c:spPr>
  <c:txPr>
    <a:bodyPr/>
    <a:lstStyle/>
    <a:p>
      <a:pPr>
        <a:defRPr sz="863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64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t>Share of national LAGs involved in TNP as a Lead partner
</a:t>
            </a:r>
          </a:p>
        </c:rich>
      </c:tx>
      <c:layout>
        <c:manualLayout>
          <c:xMode val="edge"/>
          <c:yMode val="edge"/>
          <c:x val="0.10327455919395466"/>
          <c:y val="2.0746887966804982E-2"/>
        </c:manualLayout>
      </c:layout>
      <c:spPr>
        <a:noFill/>
        <a:ln w="20352">
          <a:noFill/>
        </a:ln>
      </c:spPr>
    </c:title>
    <c:view3D>
      <c:hPercent val="4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1158690176322423"/>
          <c:y val="0.25311203319502079"/>
          <c:w val="0.76322418136020154"/>
          <c:h val="0.42323651452282157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0176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Mode val="edge"/>
                  <c:yMode val="edge"/>
                  <c:x val="0.26700251889168769"/>
                  <c:y val="0.2033195020746888"/>
                </c:manualLayout>
              </c:layout>
              <c:showVal val="1"/>
            </c:dLbl>
            <c:dLbl>
              <c:idx val="1"/>
              <c:layout>
                <c:manualLayout>
                  <c:xMode val="edge"/>
                  <c:yMode val="edge"/>
                  <c:x val="0.29974811083123426"/>
                  <c:y val="0.24896265560165975"/>
                </c:manualLayout>
              </c:layout>
              <c:showVal val="1"/>
            </c:dLbl>
            <c:dLbl>
              <c:idx val="2"/>
              <c:layout>
                <c:manualLayout>
                  <c:xMode val="edge"/>
                  <c:yMode val="edge"/>
                  <c:x val="0.39042821158690189"/>
                  <c:y val="0.27385892116182586"/>
                </c:manualLayout>
              </c:layout>
              <c:showVal val="1"/>
            </c:dLbl>
            <c:dLbl>
              <c:idx val="3"/>
              <c:layout>
                <c:manualLayout>
                  <c:xMode val="edge"/>
                  <c:yMode val="edge"/>
                  <c:x val="0.37027707808564236"/>
                  <c:y val="0.43983402489626561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45591939546599497"/>
                  <c:y val="0.44813278008298757"/>
                </c:manualLayout>
              </c:layout>
              <c:showVal val="1"/>
            </c:dLbl>
            <c:dLbl>
              <c:idx val="5"/>
              <c:layout>
                <c:manualLayout>
                  <c:xMode val="edge"/>
                  <c:yMode val="edge"/>
                  <c:x val="0.44080604534005041"/>
                  <c:y val="0.46887966804979264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0.47355163727959698"/>
                  <c:y val="0.49377593360995864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51133501259445868"/>
                  <c:y val="0.48547717842323651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5465994962216626"/>
                  <c:y val="0.49792531120331956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57934508816120911"/>
                  <c:y val="0.49792531120331956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61209068010075562"/>
                  <c:y val="0.51867219917012453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64987405541561738"/>
                  <c:y val="0.51867219917012453"/>
                </c:manualLayout>
              </c:layout>
              <c:showVal val="1"/>
            </c:dLbl>
            <c:dLbl>
              <c:idx val="12"/>
              <c:layout>
                <c:manualLayout>
                  <c:xMode val="edge"/>
                  <c:yMode val="edge"/>
                  <c:x val="0.6876574307304788"/>
                  <c:y val="0.53112033195020747"/>
                </c:manualLayout>
              </c:layout>
              <c:showVal val="1"/>
            </c:dLbl>
            <c:dLbl>
              <c:idx val="13"/>
              <c:layout>
                <c:manualLayout>
                  <c:xMode val="edge"/>
                  <c:yMode val="edge"/>
                  <c:x val="0.77833753148614615"/>
                  <c:y val="0.53526970954356845"/>
                </c:manualLayout>
              </c:layout>
              <c:showVal val="1"/>
            </c:dLbl>
            <c:dLbl>
              <c:idx val="14"/>
              <c:layout>
                <c:manualLayout>
                  <c:xMode val="edge"/>
                  <c:yMode val="edge"/>
                  <c:x val="0.82871536523929468"/>
                  <c:y val="0.58506224066390033"/>
                </c:manualLayout>
              </c:layout>
              <c:showVal val="1"/>
            </c:dLbl>
            <c:spPr>
              <a:noFill/>
              <a:ln w="20352">
                <a:noFill/>
              </a:ln>
            </c:spPr>
            <c:txPr>
              <a:bodyPr/>
              <a:lstStyle/>
              <a:p>
                <a:pPr>
                  <a:defRPr sz="64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showVal val="1"/>
          </c:dLbls>
          <c:cat>
            <c:strRef>
              <c:f>[1]graphs!$A$4:$A$18</c:f>
              <c:strCache>
                <c:ptCount val="15"/>
                <c:pt idx="0">
                  <c:v>Irlande</c:v>
                </c:pt>
                <c:pt idx="1">
                  <c:v>Suède</c:v>
                </c:pt>
                <c:pt idx="2">
                  <c:v>Finlande</c:v>
                </c:pt>
                <c:pt idx="3">
                  <c:v>UK</c:v>
                </c:pt>
                <c:pt idx="4">
                  <c:v>Luxembourg</c:v>
                </c:pt>
                <c:pt idx="5">
                  <c:v>Autriche</c:v>
                </c:pt>
                <c:pt idx="6">
                  <c:v>Danmark</c:v>
                </c:pt>
                <c:pt idx="7">
                  <c:v>Portugal</c:v>
                </c:pt>
                <c:pt idx="8">
                  <c:v>Allemagne</c:v>
                </c:pt>
                <c:pt idx="9">
                  <c:v>Italie</c:v>
                </c:pt>
                <c:pt idx="10">
                  <c:v>France</c:v>
                </c:pt>
                <c:pt idx="11">
                  <c:v>Pays Bas</c:v>
                </c:pt>
                <c:pt idx="12">
                  <c:v>Espagne</c:v>
                </c:pt>
                <c:pt idx="13">
                  <c:v>Belgique</c:v>
                </c:pt>
                <c:pt idx="14">
                  <c:v>Grèce</c:v>
                </c:pt>
              </c:strCache>
            </c:strRef>
          </c:cat>
          <c:val>
            <c:numRef>
              <c:f>[1]graphs!$D$4:$D$18</c:f>
              <c:numCache>
                <c:formatCode>General</c:formatCode>
                <c:ptCount val="15"/>
                <c:pt idx="0">
                  <c:v>0.68181818181818177</c:v>
                </c:pt>
                <c:pt idx="1">
                  <c:v>0.58333333333333337</c:v>
                </c:pt>
                <c:pt idx="2">
                  <c:v>0.56000000000000005</c:v>
                </c:pt>
                <c:pt idx="3">
                  <c:v>0.26315789473684215</c:v>
                </c:pt>
                <c:pt idx="4">
                  <c:v>0.25</c:v>
                </c:pt>
                <c:pt idx="5">
                  <c:v>0.21428571428571427</c:v>
                </c:pt>
                <c:pt idx="6">
                  <c:v>0.16666666666666666</c:v>
                </c:pt>
                <c:pt idx="7">
                  <c:v>0.1730769230769231</c:v>
                </c:pt>
                <c:pt idx="8">
                  <c:v>0.15540540540540546</c:v>
                </c:pt>
                <c:pt idx="9">
                  <c:v>0.16030534351145043</c:v>
                </c:pt>
                <c:pt idx="10">
                  <c:v>0.1142857142857143</c:v>
                </c:pt>
                <c:pt idx="11">
                  <c:v>0.10714285714285714</c:v>
                </c:pt>
                <c:pt idx="12">
                  <c:v>0.10344827586206895</c:v>
                </c:pt>
                <c:pt idx="13">
                  <c:v>0.1</c:v>
                </c:pt>
                <c:pt idx="14">
                  <c:v>0</c:v>
                </c:pt>
              </c:numCache>
            </c:numRef>
          </c:val>
        </c:ser>
        <c:dLbls>
          <c:showVal val="1"/>
        </c:dLbls>
        <c:shape val="box"/>
        <c:axId val="62643200"/>
        <c:axId val="66847872"/>
        <c:axId val="0"/>
      </c:bar3DChart>
      <c:catAx>
        <c:axId val="62643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64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t>Member state</a:t>
                </a:r>
              </a:p>
            </c:rich>
          </c:tx>
          <c:layout>
            <c:manualLayout>
              <c:xMode val="edge"/>
              <c:yMode val="edge"/>
              <c:x val="0.48362720403022674"/>
              <c:y val="0.85892116182572609"/>
            </c:manualLayout>
          </c:layout>
          <c:spPr>
            <a:noFill/>
            <a:ln w="20352">
              <a:noFill/>
            </a:ln>
          </c:spPr>
        </c:title>
        <c:numFmt formatCode="General" sourceLinked="1"/>
        <c:tickLblPos val="low"/>
        <c:spPr>
          <a:ln w="2544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40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6847872"/>
        <c:crosses val="autoZero"/>
        <c:auto val="1"/>
        <c:lblAlgn val="ctr"/>
        <c:lblOffset val="100"/>
        <c:tickLblSkip val="1"/>
        <c:tickMarkSkip val="1"/>
      </c:catAx>
      <c:valAx>
        <c:axId val="66847872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64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t>Share of national LAGs</a:t>
                </a:r>
              </a:p>
            </c:rich>
          </c:tx>
          <c:layout>
            <c:manualLayout>
              <c:xMode val="edge"/>
              <c:yMode val="edge"/>
              <c:x val="0.13853904282115873"/>
              <c:y val="0.37344398340248974"/>
            </c:manualLayout>
          </c:layout>
          <c:spPr>
            <a:noFill/>
            <a:ln w="20352">
              <a:noFill/>
            </a:ln>
          </c:spPr>
        </c:title>
        <c:numFmt formatCode="General" sourceLinked="1"/>
        <c:tickLblPos val="nextTo"/>
        <c:spPr>
          <a:ln w="25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4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2643200"/>
        <c:crosses val="autoZero"/>
        <c:crossBetween val="between"/>
      </c:valAx>
      <c:spPr>
        <a:noFill/>
        <a:ln w="20352">
          <a:noFill/>
        </a:ln>
      </c:spPr>
    </c:plotArea>
    <c:plotVisOnly val="1"/>
    <c:dispBlanksAs val="gap"/>
  </c:chart>
  <c:spPr>
    <a:solidFill>
      <a:srgbClr val="FFFFFF"/>
    </a:solidFill>
    <a:ln w="2544">
      <a:solidFill>
        <a:srgbClr val="000000"/>
      </a:solidFill>
      <a:prstDash val="solid"/>
    </a:ln>
  </c:spPr>
  <c:txPr>
    <a:bodyPr/>
    <a:lstStyle/>
    <a:p>
      <a:pPr>
        <a:defRPr sz="64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sz="48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t>Themes chosen</a:t>
            </a:r>
          </a:p>
        </c:rich>
      </c:tx>
      <c:layout>
        <c:manualLayout>
          <c:xMode val="edge"/>
          <c:yMode val="edge"/>
          <c:x val="0.3952879581151833"/>
          <c:y val="2.072538860103627E-2"/>
        </c:manualLayout>
      </c:layout>
      <c:spPr>
        <a:noFill/>
        <a:ln w="17080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4397905759162311"/>
          <c:y val="0.4196891191709845"/>
          <c:w val="0.37172774869109942"/>
          <c:h val="0.29015544041450775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8540">
              <a:solidFill>
                <a:srgbClr val="000000"/>
              </a:solidFill>
              <a:prstDash val="solid"/>
            </a:ln>
          </c:spPr>
          <c:explosion val="25"/>
          <c:dPt>
            <c:idx val="1"/>
            <c:spPr>
              <a:solidFill>
                <a:srgbClr val="993366"/>
              </a:solidFill>
              <a:ln w="854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854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854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17080">
                <a:noFill/>
              </a:ln>
            </c:spPr>
            <c:txPr>
              <a:bodyPr/>
              <a:lstStyle/>
              <a:p>
                <a:pPr>
                  <a:defRPr sz="53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showPercent val="1"/>
            <c:showLeaderLines val="1"/>
          </c:dLbls>
          <c:cat>
            <c:strRef>
              <c:f>graphs!$J$37:$J$40</c:f>
              <c:strCache>
                <c:ptCount val="4"/>
                <c:pt idx="0">
                  <c:v>Use of new know how and new technologies</c:v>
                </c:pt>
                <c:pt idx="1">
                  <c:v>Improving the quality of life in rural areas</c:v>
                </c:pt>
                <c:pt idx="2">
                  <c:v>Best use of natural and cultural resources</c:v>
                </c:pt>
                <c:pt idx="3">
                  <c:v>Adding value to local products</c:v>
                </c:pt>
              </c:strCache>
            </c:strRef>
          </c:cat>
          <c:val>
            <c:numRef>
              <c:f>graphs!$K$37:$K$40</c:f>
              <c:numCache>
                <c:formatCode>General</c:formatCode>
                <c:ptCount val="4"/>
                <c:pt idx="0">
                  <c:v>27</c:v>
                </c:pt>
                <c:pt idx="1">
                  <c:v>28</c:v>
                </c:pt>
                <c:pt idx="2">
                  <c:v>37</c:v>
                </c:pt>
                <c:pt idx="3">
                  <c:v>16</c:v>
                </c:pt>
              </c:numCache>
            </c:numRef>
          </c:val>
        </c:ser>
        <c:dLbls>
          <c:showPercent val="1"/>
        </c:dLbls>
      </c:pie3DChart>
      <c:spPr>
        <a:noFill/>
        <a:ln w="17080">
          <a:noFill/>
        </a:ln>
      </c:spPr>
    </c:plotArea>
    <c:legend>
      <c:legendPos val="r"/>
      <c:layout>
        <c:manualLayout>
          <c:xMode val="edge"/>
          <c:yMode val="edge"/>
          <c:x val="0.66230366492146597"/>
          <c:y val="0.32124352331606221"/>
          <c:w val="0.3272251308900524"/>
          <c:h val="0.48186528497409337"/>
        </c:manualLayout>
      </c:layout>
      <c:spPr>
        <a:solidFill>
          <a:srgbClr val="FFFFFF"/>
        </a:solidFill>
        <a:ln w="2135">
          <a:solidFill>
            <a:srgbClr val="000000"/>
          </a:solidFill>
          <a:prstDash val="solid"/>
        </a:ln>
      </c:spPr>
      <c:txPr>
        <a:bodyPr/>
        <a:lstStyle/>
        <a:p>
          <a:pPr>
            <a:defRPr sz="309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bg-BG"/>
        </a:p>
      </c:txPr>
    </c:legend>
    <c:plotVisOnly val="1"/>
    <c:dispBlanksAs val="zero"/>
  </c:chart>
  <c:spPr>
    <a:solidFill>
      <a:srgbClr val="FFFFFF"/>
    </a:solidFill>
    <a:ln w="2135">
      <a:solidFill>
        <a:srgbClr val="000000"/>
      </a:solidFill>
      <a:prstDash val="solid"/>
    </a:ln>
  </c:spPr>
  <c:txPr>
    <a:bodyPr/>
    <a:lstStyle/>
    <a:p>
      <a:pPr>
        <a:defRPr sz="33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2A662BBE-5F4F-4233-9AEF-DFE3C7B7B41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noProof="0" smtClean="0"/>
              <a:t>Cliquez pour modifier les styles du texte du masque</a:t>
            </a:r>
          </a:p>
          <a:p>
            <a:pPr lvl="1"/>
            <a:r>
              <a:rPr lang="fr-BE" noProof="0" smtClean="0"/>
              <a:t>Deuxième niveau</a:t>
            </a:r>
          </a:p>
          <a:p>
            <a:pPr lvl="2"/>
            <a:r>
              <a:rPr lang="fr-BE" noProof="0" smtClean="0"/>
              <a:t>Troisième niveau</a:t>
            </a:r>
          </a:p>
          <a:p>
            <a:pPr lvl="3"/>
            <a:r>
              <a:rPr lang="fr-BE" noProof="0" smtClean="0"/>
              <a:t>Quatrième niveau</a:t>
            </a:r>
          </a:p>
          <a:p>
            <a:pPr lvl="4"/>
            <a:r>
              <a:rPr lang="fr-BE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05E11CD6-6322-49A1-BCF9-A1C3C333518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9CFFA8-084A-495E-9A5D-C96170A08D2A}" type="slidenum">
              <a:rPr lang="fr-BE" smtClean="0"/>
              <a:pPr/>
              <a:t>2</a:t>
            </a:fld>
            <a:endParaRPr lang="fr-BE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58558-3A2D-41BC-A851-13CDD19F01B7}" type="slidenum">
              <a:rPr lang="fr-BE" smtClean="0"/>
              <a:pPr/>
              <a:t>11</a:t>
            </a:fld>
            <a:endParaRPr lang="fr-BE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/>
              <a:t>En guise d’intro aux aprofondissement prévus pour les ateliers:</a:t>
            </a:r>
          </a:p>
          <a:p>
            <a:pPr eaLnBrk="1" hangingPunct="1"/>
            <a:r>
              <a:rPr lang="fr-FR" smtClean="0"/>
              <a:t>Slovaquie SAPARD TA-</a:t>
            </a:r>
            <a:r>
              <a:rPr lang="pl-PL" smtClean="0"/>
              <a:t>2004/5</a:t>
            </a:r>
            <a:endParaRPr lang="fr-FR" smtClean="0"/>
          </a:p>
          <a:p>
            <a:pPr eaLnBrk="1" hangingPunct="1"/>
            <a:r>
              <a:rPr lang="fr-FR" smtClean="0"/>
              <a:t>Analyse du territoire; information et formation visant à encourager la participation de la population locale aux initiatives de dev. À l’avenir</a:t>
            </a:r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1013C-1B40-45E3-8297-E2E8BD52C10D}" type="slidenum">
              <a:rPr lang="fr-BE" smtClean="0"/>
              <a:pPr/>
              <a:t>12</a:t>
            </a:fld>
            <a:endParaRPr lang="fr-BE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80B82-9C5A-44B6-9645-FA86CFB75BDA}" type="slidenum">
              <a:rPr lang="fr-BE" smtClean="0"/>
              <a:pPr/>
              <a:t>13</a:t>
            </a:fld>
            <a:endParaRPr lang="fr-BE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09B0-B8F0-4D4C-8E99-1943705613F0}" type="slidenum">
              <a:rPr lang="fr-BE" smtClean="0"/>
              <a:pPr/>
              <a:t>14</a:t>
            </a:fld>
            <a:endParaRPr lang="fr-BE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B2CFD-3D1E-465C-9BF9-5EDB36EEFD19}" type="slidenum">
              <a:rPr lang="fr-BE" smtClean="0"/>
              <a:pPr/>
              <a:t>15</a:t>
            </a:fld>
            <a:endParaRPr lang="fr-BE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CCC3B-CE56-4AC9-AEF1-74031A73B908}" type="slidenum">
              <a:rPr lang="fr-BE" smtClean="0"/>
              <a:pPr/>
              <a:t>16</a:t>
            </a:fld>
            <a:endParaRPr lang="fr-BE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4DED1-CAEA-4C3B-9917-9F958DC6627E}" type="slidenum">
              <a:rPr lang="fr-BE" smtClean="0"/>
              <a:pPr/>
              <a:t>20</a:t>
            </a:fld>
            <a:endParaRPr lang="fr-BE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35771E-1EBC-455F-99FA-F677BC73DAB0}" type="slidenum">
              <a:rPr lang="fr-BE" smtClean="0"/>
              <a:pPr/>
              <a:t>3</a:t>
            </a:fld>
            <a:endParaRPr lang="fr-BE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35907-1D9E-4C44-9F89-952710B091D2}" type="slidenum">
              <a:rPr lang="fr-BE" smtClean="0"/>
              <a:pPr/>
              <a:t>4</a:t>
            </a:fld>
            <a:endParaRPr lang="fr-BE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DFE6A-CEF5-4B34-9688-20FA5E892C5B}" type="slidenum">
              <a:rPr lang="fr-BE" smtClean="0"/>
              <a:pPr/>
              <a:t>5</a:t>
            </a:fld>
            <a:endParaRPr lang="fr-BE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340BE2-D0A8-4176-9AC1-2C13AF5C07DE}" type="slidenum">
              <a:rPr lang="fr-BE" smtClean="0"/>
              <a:pPr/>
              <a:t>6</a:t>
            </a:fld>
            <a:endParaRPr lang="fr-BE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368BE8-F3AA-4783-A235-31B1478A753F}" type="slidenum">
              <a:rPr lang="fr-BE" smtClean="0"/>
              <a:pPr/>
              <a:t>7</a:t>
            </a:fld>
            <a:endParaRPr lang="fr-BE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FE89E2-4486-4363-90A6-3D704BED854B}" type="slidenum">
              <a:rPr lang="fr-BE" smtClean="0"/>
              <a:pPr/>
              <a:t>8</a:t>
            </a:fld>
            <a:endParaRPr lang="fr-BE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4CFF6C-EB6F-464F-85DC-DB44FC2D26AB}" type="slidenum">
              <a:rPr lang="fr-BE" smtClean="0"/>
              <a:pPr/>
              <a:t>9</a:t>
            </a:fld>
            <a:endParaRPr lang="fr-BE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5D248-F4CE-4E4A-BCC0-071EA95B96B6}" type="slidenum">
              <a:rPr lang="fr-BE" smtClean="0"/>
              <a:pPr/>
              <a:t>10</a:t>
            </a:fld>
            <a:endParaRPr lang="fr-BE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>
                <a:latin typeface="Arial" charset="0"/>
              </a:endParaRPr>
            </a:p>
          </p:txBody>
        </p:sp>
      </p:grpSp>
      <p:sp>
        <p:nvSpPr>
          <p:cNvPr id="1239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694B-73EC-40DD-B52D-4A73E14E86D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78782-79E6-4CC3-94D9-DF5BE0159FB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973E4-F871-4959-A44F-BF163B3F07E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3D9BF-5D0E-4018-A221-37EFC522235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20FF-4F2F-476A-93E5-4BF16BDEBB6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88F-326B-49AB-884D-C7F9CAADC4E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48450-72D9-45FA-B82A-E9CDA7669D0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96D5-C158-456A-A7B1-1FE7A4AB49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F8091-0225-4A1E-A520-A9A586A725A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03102-3EE4-4E1A-ABB2-3891E35EE87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61900-1D23-4623-B667-A16DC1F32E4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0978-D77D-48FB-9EAC-4F0DF41BD53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7E484-4D2C-46BA-A90D-F1884D187B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2288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12288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>
                <a:latin typeface="Arial" charset="0"/>
              </a:endParaRPr>
            </a:p>
          </p:txBody>
        </p:sp>
        <p:sp>
          <p:nvSpPr>
            <p:cNvPr id="12288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228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28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80D5D4-94AB-4B59-83F1-EE8CD605F13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697" r:id="rId12"/>
    <p:sldLayoutId id="214748369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403350" y="2276475"/>
            <a:ext cx="65151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SzPct val="70000"/>
              <a:buFont typeface="Arial" charset="0"/>
              <a:buNone/>
            </a:pPr>
            <a:r>
              <a:rPr lang="fr-BE" sz="2900" b="1"/>
              <a:t>  </a:t>
            </a:r>
            <a:r>
              <a:rPr lang="bg-BG" sz="3200" b="1"/>
              <a:t>Преглед на изпълнението на Лидер</a:t>
            </a:r>
            <a:r>
              <a:rPr lang="fr-BE" sz="3200" b="1"/>
              <a:t>+ </a:t>
            </a:r>
            <a:r>
              <a:rPr lang="bg-BG" sz="3200" b="1"/>
              <a:t>в Европа</a:t>
            </a:r>
            <a:r>
              <a:rPr lang="fr-BE" sz="2900" b="1"/>
              <a:t/>
            </a:r>
            <a:br>
              <a:rPr lang="fr-BE" sz="2900" b="1"/>
            </a:br>
            <a:endParaRPr lang="bg-BG" sz="2900" b="1"/>
          </a:p>
        </p:txBody>
      </p:sp>
      <p:pic>
        <p:nvPicPr>
          <p:cNvPr id="8195" name="Picture 6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7715250" y="357188"/>
            <a:ext cx="984250" cy="692150"/>
          </a:xfrm>
          <a:noFill/>
        </p:spPr>
      </p:pic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755650" y="333375"/>
            <a:ext cx="63373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0000"/>
              <a:buFont typeface="Arial" charset="0"/>
              <a:buNone/>
            </a:pPr>
            <a:endParaRPr lang="bg-BG" sz="2900" b="1"/>
          </a:p>
        </p:txBody>
      </p:sp>
      <p:pic>
        <p:nvPicPr>
          <p:cNvPr id="8197" name="Picture 7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357188"/>
            <a:ext cx="857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357188"/>
            <a:ext cx="10715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1555750" y="5572125"/>
            <a:ext cx="65151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SzPct val="70000"/>
              <a:buFont typeface="Arial" charset="0"/>
              <a:buNone/>
            </a:pPr>
            <a:r>
              <a:rPr lang="bg-BG" sz="2400" b="1"/>
              <a:t>Септември </a:t>
            </a:r>
            <a:r>
              <a:rPr lang="fr-BE" sz="2400" b="1"/>
              <a:t>2009</a:t>
            </a:r>
            <a:r>
              <a:rPr lang="bg-BG" sz="2400" b="1"/>
              <a:t>г.</a:t>
            </a:r>
            <a:r>
              <a:rPr lang="fr-BE" sz="2900" b="1"/>
              <a:t/>
            </a:r>
            <a:br>
              <a:rPr lang="fr-BE" sz="2900" b="1"/>
            </a:br>
            <a:endParaRPr lang="bg-BG" sz="29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Среден размер на бюджета на МИГ, съгласно данните в ЕС</a:t>
            </a:r>
            <a:endParaRPr lang="en-US" sz="32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Среден размер на бюджета на МИГ по Лидер+</a:t>
            </a:r>
            <a:r>
              <a:rPr lang="fr-BE" sz="2400" b="1" smtClean="0">
                <a:latin typeface="Tahoma" pitchFamily="34" charset="0"/>
              </a:rPr>
              <a:t>: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r>
              <a:rPr lang="fr-BE" sz="2400" b="1" smtClean="0">
                <a:latin typeface="Tahoma" pitchFamily="34" charset="0"/>
              </a:rPr>
              <a:t>	5 345 020</a:t>
            </a:r>
            <a:r>
              <a:rPr lang="bg-BG" sz="2400" b="1" smtClean="0">
                <a:latin typeface="Tahoma" pitchFamily="34" charset="0"/>
              </a:rPr>
              <a:t> евро</a:t>
            </a:r>
            <a:endParaRPr lang="fr-BE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Големи разлики</a:t>
            </a:r>
            <a:r>
              <a:rPr lang="fr-BE" sz="2400" b="1" smtClean="0">
                <a:latin typeface="Tahoma" pitchFamily="34" charset="0"/>
              </a:rPr>
              <a:t>:</a:t>
            </a:r>
          </a:p>
          <a:p>
            <a:pPr eaLnBrk="1" hangingPunct="1">
              <a:buFont typeface="Wingdings" pitchFamily="2" charset="2"/>
              <a:buChar char="ð"/>
            </a:pPr>
            <a:r>
              <a:rPr lang="fr-BE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Най-големия бюджет - Швеция</a:t>
            </a:r>
            <a:r>
              <a:rPr lang="fr-BE" sz="2400" b="1" smtClean="0">
                <a:latin typeface="Tahoma" pitchFamily="34" charset="0"/>
              </a:rPr>
              <a:t>: </a:t>
            </a:r>
            <a:r>
              <a:rPr lang="bg-BG" sz="2400" b="1" smtClean="0">
                <a:latin typeface="Tahoma" pitchFamily="34" charset="0"/>
              </a:rPr>
              <a:t>над</a:t>
            </a:r>
            <a:r>
              <a:rPr lang="fr-BE" sz="2400" b="1" smtClean="0">
                <a:latin typeface="Tahoma" pitchFamily="34" charset="0"/>
              </a:rPr>
              <a:t> 12,4 </a:t>
            </a:r>
            <a:r>
              <a:rPr lang="bg-BG" sz="2400" b="1" smtClean="0">
                <a:latin typeface="Tahoma" pitchFamily="34" charset="0"/>
              </a:rPr>
              <a:t>млн. евро на МИГ</a:t>
            </a:r>
            <a:r>
              <a:rPr lang="fr-BE" sz="2400" b="1" smtClean="0">
                <a:latin typeface="Tahoma" pitchFamily="34" charset="0"/>
              </a:rPr>
              <a:t>, </a:t>
            </a:r>
            <a:r>
              <a:rPr lang="bg-BG" sz="2400" b="1" smtClean="0">
                <a:latin typeface="Tahoma" pitchFamily="34" charset="0"/>
              </a:rPr>
              <a:t>следвани от Испания и Гърция с над </a:t>
            </a:r>
            <a:r>
              <a:rPr lang="fr-BE" sz="2400" b="1" smtClean="0">
                <a:latin typeface="Tahoma" pitchFamily="34" charset="0"/>
              </a:rPr>
              <a:t>9 </a:t>
            </a:r>
            <a:r>
              <a:rPr lang="bg-BG" sz="2400" b="1" smtClean="0">
                <a:latin typeface="Tahoma" pitchFamily="34" charset="0"/>
              </a:rPr>
              <a:t>млн. евро на МИГ.</a:t>
            </a:r>
            <a:endParaRPr lang="fr-BE" sz="2400" b="1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ð"/>
            </a:pPr>
            <a:r>
              <a:rPr lang="fr-BE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Най-малките бюджети са в Белгия и Франция</a:t>
            </a:r>
            <a:r>
              <a:rPr lang="fr-BE" sz="2400" b="1" smtClean="0">
                <a:latin typeface="Tahoma" pitchFamily="34" charset="0"/>
              </a:rPr>
              <a:t>: </a:t>
            </a:r>
            <a:r>
              <a:rPr lang="bg-BG" sz="2400" b="1" smtClean="0">
                <a:latin typeface="Tahoma" pitchFamily="34" charset="0"/>
              </a:rPr>
              <a:t>по-малко от</a:t>
            </a:r>
            <a:r>
              <a:rPr lang="fr-BE" sz="2400" b="1" smtClean="0">
                <a:latin typeface="Tahoma" pitchFamily="34" charset="0"/>
              </a:rPr>
              <a:t> 1,8 </a:t>
            </a:r>
            <a:r>
              <a:rPr lang="bg-BG" sz="2400" b="1" smtClean="0">
                <a:latin typeface="Tahoma" pitchFamily="34" charset="0"/>
              </a:rPr>
              <a:t>млн евро на МИГ</a:t>
            </a:r>
            <a:r>
              <a:rPr lang="fr-BE" b="1" smtClean="0">
                <a:latin typeface="Tahoma" pitchFamily="34" charset="0"/>
              </a:rPr>
              <a:t> </a:t>
            </a:r>
            <a:endParaRPr lang="en-US" b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Лидер в новите страни членки</a:t>
            </a:r>
            <a:endParaRPr lang="pl-PL" sz="32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en-GB" sz="1900" b="1" smtClean="0">
                <a:latin typeface="Tahoma" pitchFamily="34" charset="0"/>
              </a:rPr>
              <a:t>6 </a:t>
            </a:r>
            <a:r>
              <a:rPr lang="bg-BG" sz="1900" b="1" smtClean="0">
                <a:latin typeface="Tahoma" pitchFamily="34" charset="0"/>
              </a:rPr>
              <a:t>от новите страни членки са избрали мерки тип Лидер</a:t>
            </a:r>
            <a:r>
              <a:rPr lang="en-GB" sz="1900" b="1" smtClean="0">
                <a:latin typeface="Tahoma" pitchFamily="34" charset="0"/>
              </a:rPr>
              <a:t>: </a:t>
            </a:r>
            <a:r>
              <a:rPr lang="bg-BG" sz="1900" b="1" smtClean="0">
                <a:latin typeface="Tahoma" pitchFamily="34" charset="0"/>
              </a:rPr>
              <a:t>Естония</a:t>
            </a:r>
            <a:r>
              <a:rPr lang="en-GB" sz="1900" b="1" smtClean="0">
                <a:latin typeface="Tahoma" pitchFamily="34" charset="0"/>
              </a:rPr>
              <a:t>, </a:t>
            </a:r>
            <a:r>
              <a:rPr lang="bg-BG" sz="1900" b="1" smtClean="0">
                <a:latin typeface="Tahoma" pitchFamily="34" charset="0"/>
              </a:rPr>
              <a:t>Латвия</a:t>
            </a:r>
            <a:r>
              <a:rPr lang="en-GB" sz="1900" b="1" smtClean="0">
                <a:latin typeface="Tahoma" pitchFamily="34" charset="0"/>
              </a:rPr>
              <a:t>, </a:t>
            </a:r>
            <a:r>
              <a:rPr lang="bg-BG" sz="1900" b="1" smtClean="0">
                <a:latin typeface="Tahoma" pitchFamily="34" charset="0"/>
              </a:rPr>
              <a:t>Литва</a:t>
            </a:r>
            <a:r>
              <a:rPr lang="en-GB" sz="1900" b="1" smtClean="0">
                <a:latin typeface="Tahoma" pitchFamily="34" charset="0"/>
              </a:rPr>
              <a:t>, </a:t>
            </a:r>
            <a:r>
              <a:rPr lang="bg-BG" sz="1900" b="1" smtClean="0">
                <a:latin typeface="Tahoma" pitchFamily="34" charset="0"/>
              </a:rPr>
              <a:t>Полша</a:t>
            </a:r>
            <a:r>
              <a:rPr lang="en-GB" sz="1900" b="1" smtClean="0">
                <a:latin typeface="Tahoma" pitchFamily="34" charset="0"/>
              </a:rPr>
              <a:t>, </a:t>
            </a:r>
            <a:r>
              <a:rPr lang="bg-BG" sz="1900" b="1" smtClean="0">
                <a:latin typeface="Tahoma" pitchFamily="34" charset="0"/>
              </a:rPr>
              <a:t>Чехия и Унгария</a:t>
            </a:r>
            <a:r>
              <a:rPr lang="en-GB" sz="1900" b="1" smtClean="0">
                <a:latin typeface="Tahoma" pitchFamily="34" charset="0"/>
              </a:rPr>
              <a:t>. </a:t>
            </a:r>
            <a:r>
              <a:rPr lang="bg-BG" sz="1900" b="1" smtClean="0">
                <a:latin typeface="Tahoma" pitchFamily="34" charset="0"/>
              </a:rPr>
              <a:t>Всички те са избрали своите МИГ</a:t>
            </a:r>
            <a:r>
              <a:rPr lang="en-GB" sz="1900" b="1" smtClean="0">
                <a:latin typeface="Tahoma" pitchFamily="34" charset="0"/>
              </a:rPr>
              <a:t> (</a:t>
            </a:r>
            <a:r>
              <a:rPr lang="bg-BG" sz="1900" b="1" smtClean="0">
                <a:latin typeface="Tahoma" pitchFamily="34" charset="0"/>
              </a:rPr>
              <a:t>с големи различия във времето</a:t>
            </a:r>
            <a:r>
              <a:rPr lang="en-GB" sz="1900" b="1" smtClean="0">
                <a:latin typeface="Tahoma" pitchFamily="34" charset="0"/>
              </a:rPr>
              <a:t>: </a:t>
            </a:r>
            <a:r>
              <a:rPr lang="bg-BG" sz="1900" b="1" smtClean="0">
                <a:latin typeface="Tahoma" pitchFamily="34" charset="0"/>
              </a:rPr>
              <a:t>Чехия през</a:t>
            </a:r>
            <a:r>
              <a:rPr lang="en-GB" sz="1900" b="1" smtClean="0">
                <a:latin typeface="Tahoma" pitchFamily="34" charset="0"/>
              </a:rPr>
              <a:t> 2004</a:t>
            </a:r>
            <a:r>
              <a:rPr lang="bg-BG" sz="1900" b="1" smtClean="0">
                <a:latin typeface="Tahoma" pitchFamily="34" charset="0"/>
              </a:rPr>
              <a:t>, а Литва и Естония в края на </a:t>
            </a:r>
            <a:r>
              <a:rPr lang="en-GB" sz="1900" b="1" smtClean="0">
                <a:latin typeface="Tahoma" pitchFamily="34" charset="0"/>
              </a:rPr>
              <a:t>2006)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900" b="1" smtClean="0">
                <a:latin typeface="Tahoma" pitchFamily="34" charset="0"/>
              </a:rPr>
              <a:t>Словакия</a:t>
            </a:r>
            <a:r>
              <a:rPr lang="en-GB" sz="1900" b="1" smtClean="0">
                <a:latin typeface="Tahoma" pitchFamily="34" charset="0"/>
              </a:rPr>
              <a:t>: </a:t>
            </a:r>
            <a:r>
              <a:rPr lang="bg-BG" sz="1900" b="1" smtClean="0">
                <a:latin typeface="Tahoma" pitchFamily="34" charset="0"/>
              </a:rPr>
              <a:t>дейности засягащи обучения и изграждане на капацитет</a:t>
            </a:r>
            <a:r>
              <a:rPr lang="en-GB" sz="1900" b="1" smtClean="0">
                <a:latin typeface="Tahoma" pitchFamily="34" charset="0"/>
              </a:rPr>
              <a:t>; </a:t>
            </a:r>
            <a:r>
              <a:rPr lang="bg-BG" sz="1900" b="1" smtClean="0">
                <a:latin typeface="Tahoma" pitchFamily="34" charset="0"/>
              </a:rPr>
              <a:t>САПАРД</a:t>
            </a:r>
            <a:r>
              <a:rPr lang="en-GB" sz="1900" b="1" smtClean="0">
                <a:latin typeface="Tahoma" pitchFamily="34" charset="0"/>
              </a:rPr>
              <a:t>; </a:t>
            </a:r>
            <a:r>
              <a:rPr lang="bg-BG" sz="1900" b="1" smtClean="0">
                <a:latin typeface="Tahoma" pitchFamily="34" charset="0"/>
              </a:rPr>
              <a:t>заеми от Световната банка</a:t>
            </a: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900" b="1" smtClean="0">
                <a:latin typeface="Tahoma" pitchFamily="34" charset="0"/>
              </a:rPr>
              <a:t>Словения</a:t>
            </a:r>
            <a:r>
              <a:rPr lang="en-GB" sz="1900" b="1" smtClean="0">
                <a:latin typeface="Tahoma" pitchFamily="34" charset="0"/>
              </a:rPr>
              <a:t>: </a:t>
            </a:r>
            <a:r>
              <a:rPr lang="bg-BG" sz="1900" b="1" smtClean="0">
                <a:latin typeface="Tahoma" pitchFamily="34" charset="0"/>
              </a:rPr>
              <a:t>национална програма за насърчаване на интегрираното развитие на всички селски райони</a:t>
            </a:r>
            <a:r>
              <a:rPr lang="en-GB" sz="1900" b="1" smtClean="0"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900" b="1" smtClean="0">
                <a:latin typeface="Tahoma" pitchFamily="34" charset="0"/>
              </a:rPr>
              <a:t>Кипър</a:t>
            </a:r>
            <a:r>
              <a:rPr lang="en-GB" sz="1900" b="1" smtClean="0">
                <a:latin typeface="Tahoma" pitchFamily="34" charset="0"/>
              </a:rPr>
              <a:t> – </a:t>
            </a:r>
            <a:r>
              <a:rPr lang="bg-BG" sz="1900" b="1" smtClean="0">
                <a:latin typeface="Tahoma" pitchFamily="34" charset="0"/>
              </a:rPr>
              <a:t>придобиване на опит/умения</a:t>
            </a:r>
            <a:r>
              <a:rPr lang="en-GB" sz="1900" b="1" smtClean="0">
                <a:latin typeface="Tahoma" pitchFamily="34" charset="0"/>
              </a:rPr>
              <a:t>; </a:t>
            </a:r>
            <a:r>
              <a:rPr lang="bg-BG" sz="1900" b="1" smtClean="0">
                <a:latin typeface="Tahoma" pitchFamily="34" charset="0"/>
              </a:rPr>
              <a:t>национален план за селско развитие</a:t>
            </a: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endParaRPr lang="en-GB" sz="19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en-GB" sz="1900" b="1" smtClean="0">
                <a:latin typeface="Tahoma" pitchFamily="34" charset="0"/>
              </a:rPr>
              <a:t>Ma</a:t>
            </a:r>
            <a:r>
              <a:rPr lang="bg-BG" sz="1900" b="1" smtClean="0">
                <a:latin typeface="Tahoma" pitchFamily="34" charset="0"/>
              </a:rPr>
              <a:t>лт</a:t>
            </a:r>
            <a:r>
              <a:rPr lang="en-GB" sz="1900" b="1" smtClean="0">
                <a:latin typeface="Tahoma" pitchFamily="34" charset="0"/>
              </a:rPr>
              <a:t>a – </a:t>
            </a:r>
            <a:r>
              <a:rPr lang="bg-BG" sz="1900" b="1" smtClean="0">
                <a:latin typeface="Tahoma" pitchFamily="34" charset="0"/>
              </a:rPr>
              <a:t>подготвителни дейности</a:t>
            </a:r>
            <a:endParaRPr lang="en-GB" sz="1900" b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2800" b="1" smtClean="0"/>
              <a:t>Транснационално сътрудничество в рамките на Лидер</a:t>
            </a:r>
            <a:r>
              <a:rPr lang="fr-BE" sz="2800" b="1" smtClean="0"/>
              <a:t>+</a:t>
            </a:r>
            <a:br>
              <a:rPr lang="fr-BE" sz="2800" b="1" smtClean="0"/>
            </a:br>
            <a:r>
              <a:rPr lang="fr-BE" sz="2400" smtClean="0"/>
              <a:t>(</a:t>
            </a:r>
            <a:r>
              <a:rPr lang="bg-BG" sz="2400" smtClean="0"/>
              <a:t>по данни от октомври</a:t>
            </a:r>
            <a:r>
              <a:rPr lang="fr-BE" sz="2400" smtClean="0"/>
              <a:t> 2006)</a:t>
            </a:r>
            <a:endParaRPr lang="en-US" sz="280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35150"/>
            <a:ext cx="2568575" cy="41068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000" smtClean="0"/>
              <a:t>Произход на проектите</a:t>
            </a:r>
            <a:endParaRPr lang="en-GB" sz="2000" smtClean="0"/>
          </a:p>
          <a:p>
            <a:pPr eaLnBrk="1" hangingPunct="1">
              <a:buFont typeface="Wingdings" pitchFamily="2" charset="2"/>
              <a:buNone/>
            </a:pPr>
            <a:endParaRPr lang="en-GB" sz="1000" b="1" smtClean="0"/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600" b="1" smtClean="0"/>
              <a:t>Най-голям брой проекти идват от</a:t>
            </a:r>
            <a:r>
              <a:rPr lang="en-GB" sz="1600" b="1" smtClean="0"/>
              <a:t>:</a:t>
            </a:r>
          </a:p>
          <a:p>
            <a:pPr eaLnBrk="1" hangingPunct="1">
              <a:buFont typeface="Wingdings" pitchFamily="2" charset="2"/>
              <a:buChar char="ð"/>
            </a:pPr>
            <a:r>
              <a:rPr lang="bg-BG" sz="1600" b="1" smtClean="0"/>
              <a:t>Ирландия</a:t>
            </a:r>
            <a:r>
              <a:rPr lang="en-GB" sz="1600" b="1" smtClean="0"/>
              <a:t> (15,2% o</a:t>
            </a:r>
            <a:r>
              <a:rPr lang="bg-BG" sz="1600" b="1" smtClean="0"/>
              <a:t>т проектите</a:t>
            </a:r>
            <a:r>
              <a:rPr lang="en-GB" sz="1600" b="1" smtClean="0"/>
              <a:t>)</a:t>
            </a:r>
          </a:p>
          <a:p>
            <a:pPr eaLnBrk="1" hangingPunct="1">
              <a:buFont typeface="Wingdings" pitchFamily="2" charset="2"/>
              <a:buChar char="ð"/>
            </a:pPr>
            <a:r>
              <a:rPr lang="bg-BG" sz="1600" b="1" smtClean="0"/>
              <a:t>Германия</a:t>
            </a:r>
            <a:r>
              <a:rPr lang="en-GB" sz="1600" b="1" smtClean="0"/>
              <a:t> (13,9%)</a:t>
            </a:r>
          </a:p>
          <a:p>
            <a:pPr eaLnBrk="1" hangingPunct="1">
              <a:buFont typeface="Wingdings" pitchFamily="2" charset="2"/>
              <a:buChar char="ð"/>
            </a:pPr>
            <a:r>
              <a:rPr lang="bg-BG" sz="1600" b="1" smtClean="0"/>
              <a:t>Италия</a:t>
            </a:r>
            <a:r>
              <a:rPr lang="en-GB" sz="1600" b="1" smtClean="0"/>
              <a:t> (12,6%)</a:t>
            </a:r>
          </a:p>
          <a:p>
            <a:pPr eaLnBrk="1" hangingPunct="1">
              <a:buFont typeface="Wingdings" pitchFamily="2" charset="2"/>
              <a:buChar char="ð"/>
            </a:pPr>
            <a:r>
              <a:rPr lang="bg-BG" sz="1600" b="1" smtClean="0"/>
              <a:t>Великобритания</a:t>
            </a:r>
            <a:r>
              <a:rPr lang="en-GB" sz="1600" b="1" smtClean="0"/>
              <a:t> (11,7%)</a:t>
            </a:r>
          </a:p>
          <a:p>
            <a:pPr eaLnBrk="1" hangingPunct="1">
              <a:buFont typeface="Wingdings" pitchFamily="2" charset="2"/>
              <a:buNone/>
            </a:pPr>
            <a:endParaRPr lang="en-GB" sz="400" b="1" smtClean="0"/>
          </a:p>
          <a:p>
            <a:pPr eaLnBrk="1" hangingPunct="1">
              <a:buFont typeface="Wingdings" pitchFamily="2" charset="2"/>
              <a:buNone/>
            </a:pPr>
            <a:r>
              <a:rPr lang="en-GB" sz="800" b="1" smtClean="0"/>
              <a:t>       </a:t>
            </a:r>
            <a:r>
              <a:rPr lang="en-GB" sz="1500" b="1" smtClean="0"/>
              <a:t> </a:t>
            </a:r>
            <a:r>
              <a:rPr lang="en-GB" sz="1100" b="1" smtClean="0"/>
              <a:t>*</a:t>
            </a:r>
            <a:r>
              <a:rPr lang="bg-BG" sz="1100" b="1" smtClean="0"/>
              <a:t>според това кой национален МИГ е водещ партньор</a:t>
            </a:r>
            <a:endParaRPr lang="en-GB" sz="1500" b="1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500" smtClean="0">
              <a:latin typeface="Tahoma" pitchFamily="34" charset="0"/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94288" y="2628900"/>
          <a:ext cx="3587750" cy="251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857625" y="1855788"/>
          <a:ext cx="4857750" cy="330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Транснационално сътрудничество в рамките на Лидер</a:t>
            </a:r>
            <a:r>
              <a:rPr lang="fr-BE" sz="3200" b="1" smtClean="0"/>
              <a:t>+</a:t>
            </a:r>
            <a:endParaRPr lang="en-GB" sz="3200" b="1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0162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500" smtClean="0"/>
              <a:t>Водеща роля на миговете</a:t>
            </a:r>
            <a:r>
              <a:rPr lang="en-GB" sz="2500" smtClean="0"/>
              <a:t>: </a:t>
            </a:r>
          </a:p>
          <a:p>
            <a:pPr eaLnBrk="1" hangingPunct="1">
              <a:buFont typeface="Wingdings" pitchFamily="2" charset="2"/>
              <a:buNone/>
            </a:pPr>
            <a:endParaRPr lang="en-GB" b="1" smtClean="0"/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500" b="1" smtClean="0">
                <a:latin typeface="Tahoma" pitchFamily="34" charset="0"/>
              </a:rPr>
              <a:t>Най-активни МИГ</a:t>
            </a:r>
            <a:r>
              <a:rPr lang="en-GB" sz="2500" b="1" smtClean="0">
                <a:latin typeface="Tahoma" pitchFamily="34" charset="0"/>
              </a:rPr>
              <a:t>: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r>
              <a:rPr lang="en-GB" sz="2500" b="1" smtClean="0">
                <a:latin typeface="Tahoma" pitchFamily="34" charset="0"/>
              </a:rPr>
              <a:t>	</a:t>
            </a:r>
            <a:r>
              <a:rPr lang="bg-BG" sz="2500" b="1" smtClean="0">
                <a:latin typeface="Tahoma" pitchFamily="34" charset="0"/>
              </a:rPr>
              <a:t>Ирландия</a:t>
            </a:r>
            <a:r>
              <a:rPr lang="en-GB" sz="2500" b="1" smtClean="0">
                <a:latin typeface="Tahoma" pitchFamily="34" charset="0"/>
              </a:rPr>
              <a:t>, </a:t>
            </a:r>
            <a:r>
              <a:rPr lang="bg-BG" sz="2500" b="1" smtClean="0">
                <a:latin typeface="Tahoma" pitchFamily="34" charset="0"/>
              </a:rPr>
              <a:t>Швеция</a:t>
            </a:r>
            <a:r>
              <a:rPr lang="en-GB" sz="2500" b="1" smtClean="0">
                <a:latin typeface="Tahoma" pitchFamily="34" charset="0"/>
              </a:rPr>
              <a:t>, </a:t>
            </a:r>
            <a:r>
              <a:rPr lang="bg-BG" sz="2500" b="1" smtClean="0">
                <a:latin typeface="Tahoma" pitchFamily="34" charset="0"/>
              </a:rPr>
              <a:t>Финландия</a:t>
            </a:r>
            <a:endParaRPr lang="en-GB" sz="25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en-GB" sz="2500" b="1" smtClean="0">
              <a:latin typeface="Tahoma" pitchFamily="34" charset="0"/>
            </a:endParaRPr>
          </a:p>
          <a:p>
            <a:pPr eaLnBrk="1" hangingPunct="1"/>
            <a:endParaRPr lang="fr-BE" b="1" smtClean="0"/>
          </a:p>
          <a:p>
            <a:pPr eaLnBrk="1" hangingPunct="1">
              <a:buFont typeface="Wingdings" pitchFamily="2" charset="2"/>
              <a:buNone/>
            </a:pPr>
            <a:endParaRPr lang="fr-BE" b="1" smtClean="0"/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286250" y="2349500"/>
          <a:ext cx="4678363" cy="309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Транснационално сътрудничество в рамките на Лидер</a:t>
            </a:r>
            <a:r>
              <a:rPr lang="fr-BE" sz="3200" b="1" smtClean="0"/>
              <a:t>+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BE" sz="2500" b="1" smtClean="0"/>
              <a:t/>
            </a:r>
            <a:br>
              <a:rPr lang="fr-BE" sz="2500" b="1" smtClean="0"/>
            </a:br>
            <a:r>
              <a:rPr lang="bg-BG" sz="2500" smtClean="0"/>
              <a:t>Кои са портньорите</a:t>
            </a:r>
            <a:r>
              <a:rPr lang="en-GB" sz="2500" smtClean="0">
                <a:latin typeface="Tahoma" pitchFamily="34" charset="0"/>
              </a:rPr>
              <a:t>?: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1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en-GB" sz="2000" b="1" smtClean="0">
                <a:latin typeface="Tahoma" pitchFamily="34" charset="0"/>
              </a:rPr>
              <a:t>369 </a:t>
            </a:r>
            <a:r>
              <a:rPr lang="bg-BG" sz="2000" b="1" smtClean="0">
                <a:latin typeface="Tahoma" pitchFamily="34" charset="0"/>
              </a:rPr>
              <a:t>МИГ участват в сътрудничеството, средно по 4 на проект</a:t>
            </a:r>
            <a:endParaRPr lang="en-GB" sz="20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000" b="1" smtClean="0">
                <a:latin typeface="Tahoma" pitchFamily="34" charset="0"/>
              </a:rPr>
              <a:t>Приблизително</a:t>
            </a:r>
            <a:r>
              <a:rPr lang="en-GB" sz="2000" b="1" smtClean="0">
                <a:latin typeface="Tahoma" pitchFamily="34" charset="0"/>
              </a:rPr>
              <a:t> 15% o</a:t>
            </a:r>
            <a:r>
              <a:rPr lang="bg-BG" sz="2000" b="1" smtClean="0">
                <a:latin typeface="Tahoma" pitchFamily="34" charset="0"/>
              </a:rPr>
              <a:t>т тях на са МИГ от Лидер</a:t>
            </a:r>
            <a:r>
              <a:rPr lang="en-GB" sz="2000" b="1" smtClean="0">
                <a:latin typeface="Tahoma" pitchFamily="34" charset="0"/>
              </a:rPr>
              <a:t>+: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ð"/>
            </a:pPr>
            <a:r>
              <a:rPr lang="bg-BG" sz="2000" b="1" smtClean="0">
                <a:latin typeface="Tahoma" pitchFamily="34" charset="0"/>
              </a:rPr>
              <a:t>МИГ финансирани по предишни програми Лидер</a:t>
            </a:r>
            <a:endParaRPr lang="en-GB" sz="20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ð"/>
            </a:pPr>
            <a:r>
              <a:rPr lang="bg-BG" sz="2000" b="1" smtClean="0">
                <a:latin typeface="Tahoma" pitchFamily="34" charset="0"/>
              </a:rPr>
              <a:t>Партньорства финансирани по национални програми</a:t>
            </a:r>
            <a:r>
              <a:rPr lang="en-GB" sz="2000" b="1" smtClean="0">
                <a:latin typeface="Tahoma" pitchFamily="34" charset="0"/>
              </a:rPr>
              <a:t> (PRODER, POMO)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ð"/>
            </a:pPr>
            <a:endParaRPr lang="en-GB" sz="20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000" b="1" smtClean="0">
                <a:latin typeface="Tahoma" pitchFamily="34" charset="0"/>
              </a:rPr>
              <a:t>Други участници в сътрудничеството</a:t>
            </a:r>
            <a:r>
              <a:rPr lang="en-GB" sz="2000" b="1" smtClean="0">
                <a:latin typeface="Tahoma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ð"/>
            </a:pPr>
            <a:r>
              <a:rPr lang="bg-BG" sz="2000" b="1" smtClean="0">
                <a:latin typeface="Tahoma" pitchFamily="34" charset="0"/>
              </a:rPr>
              <a:t>Агенции по туризъм и за развитие</a:t>
            </a:r>
            <a:r>
              <a:rPr lang="en-GB" sz="2000" b="1" smtClean="0">
                <a:latin typeface="Tahoma" pitchFamily="34" charset="0"/>
              </a:rPr>
              <a:t>, a</a:t>
            </a:r>
            <a:r>
              <a:rPr lang="bg-BG" sz="2000" b="1" smtClean="0">
                <a:latin typeface="Tahoma" pitchFamily="34" charset="0"/>
              </a:rPr>
              <a:t>сициации</a:t>
            </a:r>
            <a:r>
              <a:rPr lang="en-GB" sz="2000" b="1" smtClean="0">
                <a:latin typeface="Tahoma" pitchFamily="34" charset="0"/>
              </a:rPr>
              <a:t> (e</a:t>
            </a:r>
            <a:r>
              <a:rPr lang="bg-BG" sz="2000" b="1" smtClean="0">
                <a:latin typeface="Tahoma" pitchFamily="34" charset="0"/>
              </a:rPr>
              <a:t>кологични</a:t>
            </a:r>
            <a:r>
              <a:rPr lang="en-GB" sz="2000" b="1" smtClean="0">
                <a:latin typeface="Tahoma" pitchFamily="34" charset="0"/>
              </a:rPr>
              <a:t>, </a:t>
            </a:r>
            <a:r>
              <a:rPr lang="bg-BG" sz="2000" b="1" smtClean="0">
                <a:latin typeface="Tahoma" pitchFamily="34" charset="0"/>
              </a:rPr>
              <a:t>образователни</a:t>
            </a:r>
            <a:r>
              <a:rPr lang="en-GB" sz="2000" b="1" smtClean="0">
                <a:latin typeface="Tahoma" pitchFamily="34" charset="0"/>
              </a:rPr>
              <a:t>, </a:t>
            </a:r>
            <a:r>
              <a:rPr lang="bg-BG" sz="2000" b="1" smtClean="0">
                <a:latin typeface="Tahoma" pitchFamily="34" charset="0"/>
              </a:rPr>
              <a:t>културни</a:t>
            </a:r>
            <a:r>
              <a:rPr lang="en-GB" sz="2000" b="1" smtClean="0">
                <a:latin typeface="Tahoma" pitchFamily="34" charset="0"/>
              </a:rPr>
              <a:t>), </a:t>
            </a:r>
            <a:r>
              <a:rPr lang="bg-BG" sz="2000" b="1" smtClean="0">
                <a:latin typeface="Tahoma" pitchFamily="34" charset="0"/>
              </a:rPr>
              <a:t>местни и регионални власти</a:t>
            </a:r>
            <a:r>
              <a:rPr lang="en-GB" sz="2000" b="1" smtClean="0">
                <a:latin typeface="Tahoma" pitchFamily="34" charset="0"/>
              </a:rPr>
              <a:t>, </a:t>
            </a:r>
            <a:r>
              <a:rPr lang="bg-BG" sz="2000" b="1" smtClean="0">
                <a:latin typeface="Tahoma" pitchFamily="34" charset="0"/>
              </a:rPr>
              <a:t>университети и научни институти</a:t>
            </a:r>
            <a:r>
              <a:rPr lang="en-GB" sz="2000" b="1" smtClean="0"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500" b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Транснационално сътрудничество в рамките на Лидер</a:t>
            </a:r>
            <a:r>
              <a:rPr lang="fr-BE" sz="3200" b="1" smtClean="0"/>
              <a:t>+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BE" sz="2500" b="1" smtClean="0"/>
              <a:t/>
            </a:r>
            <a:br>
              <a:rPr lang="fr-BE" sz="2500" b="1" smtClean="0"/>
            </a:br>
            <a:r>
              <a:rPr lang="bg-BG" sz="2500" smtClean="0">
                <a:latin typeface="Tahoma" pitchFamily="34" charset="0"/>
              </a:rPr>
              <a:t>От къде са партньорите</a:t>
            </a:r>
            <a:r>
              <a:rPr lang="en-GB" sz="2500" smtClean="0">
                <a:latin typeface="Tahoma" pitchFamily="34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endParaRPr lang="en-GB" sz="25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>
                <a:latin typeface="Tahoma" pitchFamily="34" charset="0"/>
              </a:rPr>
              <a:t>Всички </a:t>
            </a:r>
            <a:r>
              <a:rPr lang="en-GB" sz="2100" b="1" smtClean="0">
                <a:latin typeface="Tahoma" pitchFamily="34" charset="0"/>
              </a:rPr>
              <a:t>15 </a:t>
            </a:r>
            <a:r>
              <a:rPr lang="bg-BG" sz="2100" b="1" smtClean="0">
                <a:latin typeface="Tahoma" pitchFamily="34" charset="0"/>
              </a:rPr>
              <a:t>страни членки на ЕС</a:t>
            </a:r>
            <a:r>
              <a:rPr lang="en-GB" sz="2100" b="1" smtClean="0">
                <a:latin typeface="Tahoma" pitchFamily="34" charset="0"/>
              </a:rPr>
              <a:t> 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en-GB" sz="21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>
                <a:latin typeface="Tahoma" pitchFamily="34" charset="0"/>
              </a:rPr>
              <a:t>Новите страни членки</a:t>
            </a:r>
            <a:r>
              <a:rPr lang="en-GB" sz="2100" b="1" smtClean="0">
                <a:latin typeface="Tahoma" pitchFamily="34" charset="0"/>
              </a:rPr>
              <a:t>: </a:t>
            </a:r>
            <a:r>
              <a:rPr lang="bg-BG" sz="2100" b="1" smtClean="0">
                <a:latin typeface="Tahoma" pitchFamily="34" charset="0"/>
              </a:rPr>
              <a:t>Естония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Унгария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Словения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Латвия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Малта и Румъния.</a:t>
            </a:r>
            <a:endParaRPr lang="en-GB" sz="21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en-GB" sz="21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>
                <a:latin typeface="Tahoma" pitchFamily="34" charset="0"/>
              </a:rPr>
              <a:t>Македония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Швейцария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Русия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Грузия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Азербайджан</a:t>
            </a:r>
            <a:r>
              <a:rPr lang="en-GB" sz="2100" b="1" smtClean="0">
                <a:latin typeface="Tahoma" pitchFamily="34" charset="0"/>
              </a:rPr>
              <a:t>, T</a:t>
            </a:r>
            <a:r>
              <a:rPr lang="bg-BG" sz="2100" b="1" smtClean="0">
                <a:latin typeface="Tahoma" pitchFamily="34" charset="0"/>
              </a:rPr>
              <a:t>унис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Канада</a:t>
            </a:r>
            <a:r>
              <a:rPr lang="en-GB" sz="2100" b="1" smtClean="0">
                <a:latin typeface="Tahoma" pitchFamily="34" charset="0"/>
              </a:rPr>
              <a:t>, </a:t>
            </a:r>
            <a:r>
              <a:rPr lang="bg-BG" sz="2100" b="1" smtClean="0">
                <a:latin typeface="Tahoma" pitchFamily="34" charset="0"/>
              </a:rPr>
              <a:t>Бразилия</a:t>
            </a:r>
            <a:r>
              <a:rPr lang="en-GB" sz="2100" b="1" smtClean="0">
                <a:latin typeface="Tahoma" pitchFamily="34" charset="0"/>
              </a:rPr>
              <a:t>, Mo</a:t>
            </a:r>
            <a:r>
              <a:rPr lang="bg-BG" sz="2100" b="1" smtClean="0">
                <a:latin typeface="Tahoma" pitchFamily="34" charset="0"/>
              </a:rPr>
              <a:t>з</a:t>
            </a:r>
            <a:r>
              <a:rPr lang="en-GB" sz="2100" b="1" smtClean="0">
                <a:latin typeface="Tahoma" pitchFamily="34" charset="0"/>
              </a:rPr>
              <a:t>a</a:t>
            </a:r>
            <a:r>
              <a:rPr lang="bg-BG" sz="2100" b="1" smtClean="0">
                <a:latin typeface="Tahoma" pitchFamily="34" charset="0"/>
              </a:rPr>
              <a:t>мбик</a:t>
            </a:r>
            <a:r>
              <a:rPr lang="en-GB" sz="2100" b="1" smtClean="0">
                <a:latin typeface="Tahoma" pitchFamily="34" charset="0"/>
              </a:rPr>
              <a:t>, …</a:t>
            </a:r>
          </a:p>
          <a:p>
            <a:pPr eaLnBrk="1" hangingPunct="1">
              <a:buFont typeface="Wingdings" pitchFamily="2" charset="2"/>
              <a:buNone/>
            </a:pPr>
            <a:endParaRPr lang="en-GB" sz="210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Транснационално сътрудничество в рамките на Лидер</a:t>
            </a:r>
            <a:r>
              <a:rPr lang="fr-BE" sz="3200" b="1" smtClean="0"/>
              <a:t>+</a:t>
            </a:r>
            <a:r>
              <a:rPr lang="en-GB" sz="3200" b="1" smtClean="0"/>
              <a:t/>
            </a:r>
            <a:br>
              <a:rPr lang="en-GB" sz="3200" b="1" smtClean="0"/>
            </a:br>
            <a:endParaRPr lang="en-GB" sz="28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28688" y="1827213"/>
            <a:ext cx="358616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500" smtClean="0">
                <a:latin typeface="Tahoma" pitchFamily="34" charset="0"/>
              </a:rPr>
              <a:t>    В кои сфери се осъществява сътрудничеството</a:t>
            </a:r>
            <a:r>
              <a:rPr lang="en-GB" sz="2500" smtClean="0">
                <a:latin typeface="Tahoma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</a:pPr>
            <a:endParaRPr lang="en-GB" sz="25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Основни теми</a:t>
            </a:r>
            <a:r>
              <a:rPr lang="en-GB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най-добро оползотворяване на природни и културни ресурси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endParaRPr lang="en-GB" sz="18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Две теми залегнали в една четвърт от проектите</a:t>
            </a:r>
            <a:r>
              <a:rPr lang="en-GB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качество на живот</a:t>
            </a:r>
            <a:r>
              <a:rPr lang="en-GB" sz="1800" b="1" smtClean="0">
                <a:latin typeface="Tahoma" pitchFamily="34" charset="0"/>
              </a:rPr>
              <a:t>, </a:t>
            </a:r>
            <a:r>
              <a:rPr lang="bg-BG" sz="1800" b="1" smtClean="0">
                <a:latin typeface="Tahoma" pitchFamily="34" charset="0"/>
              </a:rPr>
              <a:t>използване на нови</a:t>
            </a:r>
            <a:r>
              <a:rPr lang="en-GB" sz="1800" b="1" smtClean="0">
                <a:latin typeface="Tahoma" pitchFamily="34" charset="0"/>
              </a:rPr>
              <a:t> know-how </a:t>
            </a:r>
            <a:r>
              <a:rPr lang="bg-BG" sz="1800" b="1" smtClean="0">
                <a:latin typeface="Tahoma" pitchFamily="34" charset="0"/>
              </a:rPr>
              <a:t>и технологии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endParaRPr lang="en-GB" sz="1800" b="1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Местни продукти</a:t>
            </a:r>
            <a:r>
              <a:rPr lang="en-GB" sz="1800" b="1" smtClean="0">
                <a:latin typeface="Tahoma" pitchFamily="34" charset="0"/>
              </a:rPr>
              <a:t> – </a:t>
            </a:r>
            <a:r>
              <a:rPr lang="bg-BG" sz="1800" b="1" smtClean="0">
                <a:latin typeface="Tahoma" pitchFamily="34" charset="0"/>
              </a:rPr>
              <a:t>най-малко застъпени</a:t>
            </a:r>
            <a:endParaRPr lang="en-GB" sz="1800" b="1" smtClean="0">
              <a:latin typeface="Tahoma" pitchFamily="34" charset="0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500563" y="2057400"/>
          <a:ext cx="445135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2400" b="1" smtClean="0"/>
              <a:t>Транснационално сътрудничество в рамките на Лидер</a:t>
            </a:r>
            <a:r>
              <a:rPr lang="fr-BE" sz="2400" b="1" smtClean="0"/>
              <a:t>+</a:t>
            </a:r>
            <a:r>
              <a:rPr lang="en-GB" sz="2400" b="1" smtClean="0"/>
              <a:t>E</a:t>
            </a:r>
            <a:r>
              <a:rPr lang="bg-BG" sz="2400" b="1" smtClean="0"/>
              <a:t>С 15: усвоени уроци</a:t>
            </a:r>
            <a:endParaRPr lang="en-US" sz="28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64381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1900" smtClean="0">
                <a:latin typeface="Tahoma" pitchFamily="34" charset="0"/>
              </a:rPr>
              <a:t>Някои от предизвикателствата и пречките установени по Лидер+</a:t>
            </a:r>
            <a:endParaRPr lang="en-GB" sz="190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900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Бъди готов</a:t>
            </a:r>
            <a:r>
              <a:rPr lang="en-GB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установете дали разбирате общият език и оценявате културните различия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Отделете време за проучване на проектната идея и разбиране на съдържанието</a:t>
            </a:r>
            <a:r>
              <a:rPr lang="en-GB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възползвайте се от предимствата на авансовото финансиране за подготвителни работи – в някои страни членки средствата по Лидер се отпускат авансово за разработката на проектите</a:t>
            </a:r>
            <a:r>
              <a:rPr lang="en-GB" sz="1800" b="1" smtClean="0">
                <a:latin typeface="Tahoma" pitchFamily="34" charset="0"/>
              </a:rPr>
              <a:t> 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Не подценявайте времето, което е необходимо за определени дейности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Запознайте се с техническите</a:t>
            </a:r>
            <a:r>
              <a:rPr lang="en-GB" sz="1800" b="1" smtClean="0">
                <a:latin typeface="Tahoma" pitchFamily="34" charset="0"/>
              </a:rPr>
              <a:t> (</a:t>
            </a:r>
            <a:r>
              <a:rPr lang="bg-BG" sz="1800" b="1" smtClean="0">
                <a:latin typeface="Tahoma" pitchFamily="34" charset="0"/>
              </a:rPr>
              <a:t>програмни</a:t>
            </a:r>
            <a:r>
              <a:rPr lang="en-GB" sz="1800" b="1" smtClean="0">
                <a:latin typeface="Tahoma" pitchFamily="34" charset="0"/>
              </a:rPr>
              <a:t>) </a:t>
            </a:r>
            <a:r>
              <a:rPr lang="bg-BG" sz="1800" b="1" smtClean="0">
                <a:latin typeface="Tahoma" pitchFamily="34" charset="0"/>
              </a:rPr>
              <a:t>разлики, с оглед националните процедури и срокове</a:t>
            </a:r>
            <a:r>
              <a:rPr lang="en-GB" sz="1800" b="1" smtClean="0">
                <a:latin typeface="Tahoma" pitchFamily="34" charset="0"/>
              </a:rPr>
              <a:t>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612062" cy="1143000"/>
          </a:xfrm>
        </p:spPr>
        <p:txBody>
          <a:bodyPr/>
          <a:lstStyle/>
          <a:p>
            <a:r>
              <a:rPr lang="bg-BG" sz="2400" b="1" smtClean="0"/>
              <a:t>Транснационално сътрудничество в рамките на Лидер</a:t>
            </a:r>
            <a:r>
              <a:rPr lang="fr-BE" sz="2400" b="1" smtClean="0"/>
              <a:t>+</a:t>
            </a:r>
            <a:r>
              <a:rPr lang="en-GB" sz="2400" b="1" smtClean="0"/>
              <a:t>E</a:t>
            </a:r>
            <a:r>
              <a:rPr lang="bg-BG" sz="2400" b="1" smtClean="0"/>
              <a:t>С 15: усвоени уроци</a:t>
            </a:r>
            <a:endParaRPr lang="bg-BG" sz="240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r>
              <a:rPr lang="bg-BG" sz="1800" smtClean="0">
                <a:latin typeface="Tahoma" pitchFamily="34" charset="0"/>
              </a:rPr>
              <a:t>Някои от предизвикателствата и пречките установени по Лидер+</a:t>
            </a:r>
            <a:endParaRPr lang="en-GB" sz="1800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bg-BG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Изграждане на ясна структура и отговорности между различните партньори – водещият МИГ е много важен при наличието на повече от 2 партньора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Не си поставяйте прекалено амбициозни задачи – проектът може да бъде риализиран на няколко етапа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Не преоткривайте колелото! Вижте какво вече е било осъществено в подобни райони</a:t>
            </a:r>
            <a:r>
              <a:rPr lang="en-GB" sz="1800" b="1" smtClean="0">
                <a:latin typeface="Tahoma" pitchFamily="34" charset="0"/>
              </a:rPr>
              <a:t>; </a:t>
            </a:r>
            <a:r>
              <a:rPr lang="bg-BG" sz="1800" b="1" smtClean="0">
                <a:latin typeface="Tahoma" pitchFamily="34" charset="0"/>
              </a:rPr>
              <a:t>на подобна тематика и с подобни инструменти можете да постигнете подобни цели</a:t>
            </a:r>
            <a:endParaRPr lang="en-GB" sz="1800" b="1" smtClean="0">
              <a:latin typeface="Tahoma" pitchFamily="34" charset="0"/>
            </a:endParaRPr>
          </a:p>
          <a:p>
            <a:endParaRPr lang="bg-BG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2800" b="1" smtClean="0"/>
              <a:t>Транснационално сътрудничество в рамките на Лидер</a:t>
            </a:r>
            <a:r>
              <a:rPr lang="fr-BE" sz="2800" b="1" smtClean="0"/>
              <a:t>+</a:t>
            </a:r>
            <a:r>
              <a:rPr lang="en-GB" sz="2800" b="1" smtClean="0"/>
              <a:t>E</a:t>
            </a:r>
            <a:r>
              <a:rPr lang="bg-BG" sz="2800" b="1" smtClean="0"/>
              <a:t>С 15</a:t>
            </a:r>
            <a:endParaRPr lang="en-US" sz="28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827213"/>
            <a:ext cx="82867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500" smtClean="0">
                <a:latin typeface="Tahoma" pitchFamily="34" charset="0"/>
              </a:rPr>
              <a:t>    Примери</a:t>
            </a:r>
            <a:r>
              <a:rPr lang="en-GB" sz="2500" smtClean="0">
                <a:latin typeface="Tahoma" pitchFamily="34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GB" sz="700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600" b="1" smtClean="0">
                <a:latin typeface="Tahoma" pitchFamily="34" charset="0"/>
              </a:rPr>
              <a:t>Дания</a:t>
            </a:r>
            <a:r>
              <a:rPr lang="en-GB" sz="1600" b="1" smtClean="0">
                <a:latin typeface="Tahoma" pitchFamily="34" charset="0"/>
              </a:rPr>
              <a:t> + </a:t>
            </a:r>
            <a:r>
              <a:rPr lang="bg-BG" sz="1600" b="1" smtClean="0">
                <a:latin typeface="Tahoma" pitchFamily="34" charset="0"/>
              </a:rPr>
              <a:t>Швеция</a:t>
            </a:r>
            <a:r>
              <a:rPr lang="en-GB" sz="1600" b="1" smtClean="0">
                <a:latin typeface="Tahoma" pitchFamily="34" charset="0"/>
              </a:rPr>
              <a:t>: </a:t>
            </a:r>
            <a:r>
              <a:rPr lang="bg-BG" sz="1600" b="1" smtClean="0">
                <a:latin typeface="Tahoma" pitchFamily="34" charset="0"/>
              </a:rPr>
              <a:t>Възможности с твърда дървесина. Проектът показва важността на формулираните проектни цели, ясната последователност и отговорности.</a:t>
            </a:r>
            <a:r>
              <a:rPr lang="en-GB" sz="1600" b="1" smtClean="0">
                <a:latin typeface="Tahoma" pitchFamily="34" charset="0"/>
              </a:rPr>
              <a:t> </a:t>
            </a:r>
            <a:r>
              <a:rPr lang="bg-BG" sz="1600" b="1" smtClean="0">
                <a:latin typeface="Tahoma" pitchFamily="34" charset="0"/>
              </a:rPr>
              <a:t>Проектът обслужва два региона с много сходни:</a:t>
            </a:r>
            <a:r>
              <a:rPr lang="en-GB" sz="1600" b="1" smtClean="0">
                <a:latin typeface="Tahoma" pitchFamily="34" charset="0"/>
              </a:rPr>
              <a:t> </a:t>
            </a:r>
            <a:r>
              <a:rPr lang="bg-BG" sz="1600" b="1" smtClean="0">
                <a:latin typeface="Tahoma" pitchFamily="34" charset="0"/>
              </a:rPr>
              <a:t>езици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култура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природни ресурси и икономически нужди</a:t>
            </a:r>
            <a:r>
              <a:rPr lang="en-GB" sz="1600" b="1" smtClean="0">
                <a:latin typeface="Tahoma" pitchFamily="34" charset="0"/>
              </a:rPr>
              <a:t>.</a:t>
            </a:r>
            <a:r>
              <a:rPr lang="en-GB" sz="1700" b="1" smtClean="0">
                <a:latin typeface="Tahoma" pitchFamily="34" charset="0"/>
              </a:rPr>
              <a:t/>
            </a:r>
            <a:br>
              <a:rPr lang="en-GB" sz="1700" b="1" smtClean="0">
                <a:latin typeface="Tahoma" pitchFamily="34" charset="0"/>
              </a:rPr>
            </a:br>
            <a:endParaRPr lang="en-GB" sz="17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600" b="1" smtClean="0">
                <a:latin typeface="Tahoma" pitchFamily="34" charset="0"/>
              </a:rPr>
              <a:t>Австрия</a:t>
            </a:r>
            <a:r>
              <a:rPr lang="en-GB" sz="1600" b="1" smtClean="0">
                <a:latin typeface="Tahoma" pitchFamily="34" charset="0"/>
              </a:rPr>
              <a:t> + </a:t>
            </a:r>
            <a:r>
              <a:rPr lang="bg-BG" sz="1600" b="1" smtClean="0">
                <a:latin typeface="Tahoma" pitchFamily="34" charset="0"/>
              </a:rPr>
              <a:t>Германия</a:t>
            </a:r>
            <a:r>
              <a:rPr lang="en-GB" sz="1600" b="1" smtClean="0">
                <a:latin typeface="Tahoma" pitchFamily="34" charset="0"/>
              </a:rPr>
              <a:t>: </a:t>
            </a:r>
            <a:r>
              <a:rPr lang="bg-BG" sz="1600" b="1" smtClean="0">
                <a:latin typeface="Tahoma" pitchFamily="34" charset="0"/>
              </a:rPr>
              <a:t>Обучение за културни гидове и мениджмънт на регионалните музеи</a:t>
            </a:r>
            <a:r>
              <a:rPr lang="en-GB" sz="1600" b="1" smtClean="0">
                <a:latin typeface="Tahoma" pitchFamily="34" charset="0"/>
              </a:rPr>
              <a:t>. </a:t>
            </a:r>
            <a:r>
              <a:rPr lang="bg-BG" sz="1600" b="1" smtClean="0">
                <a:latin typeface="Tahoma" pitchFamily="34" charset="0"/>
              </a:rPr>
              <a:t>Участват</a:t>
            </a:r>
            <a:r>
              <a:rPr lang="en-GB" sz="1600" b="1" smtClean="0">
                <a:latin typeface="Tahoma" pitchFamily="34" charset="0"/>
              </a:rPr>
              <a:t> 3 </a:t>
            </a:r>
            <a:r>
              <a:rPr lang="bg-BG" sz="1600" b="1" smtClean="0">
                <a:latin typeface="Tahoma" pitchFamily="34" charset="0"/>
              </a:rPr>
              <a:t>МИГ</a:t>
            </a:r>
            <a:r>
              <a:rPr lang="en-GB" sz="1600" b="1" smtClean="0">
                <a:latin typeface="Tahoma" pitchFamily="34" charset="0"/>
              </a:rPr>
              <a:t>. </a:t>
            </a:r>
            <a:r>
              <a:rPr lang="bg-BG" sz="1600" b="1" smtClean="0">
                <a:latin typeface="Tahoma" pitchFamily="34" charset="0"/>
              </a:rPr>
              <a:t>Проектът показва</a:t>
            </a:r>
            <a:r>
              <a:rPr lang="en-GB" sz="1600" b="1" smtClean="0">
                <a:latin typeface="Tahoma" pitchFamily="34" charset="0"/>
              </a:rPr>
              <a:t>: </a:t>
            </a:r>
            <a:r>
              <a:rPr lang="bg-BG" sz="1600" b="1" smtClean="0">
                <a:latin typeface="Tahoma" pitchFamily="34" charset="0"/>
              </a:rPr>
              <a:t>важността на подготовката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нуждата от ясни отговорности между партньорските МИГ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нуждата от маркетинг</a:t>
            </a:r>
            <a:r>
              <a:rPr lang="en-GB" sz="1600" b="1" smtClean="0">
                <a:latin typeface="Tahoma" pitchFamily="34" charset="0"/>
              </a:rPr>
              <a:t>. </a:t>
            </a:r>
            <a:r>
              <a:rPr lang="bg-BG" sz="1600" b="1" smtClean="0">
                <a:latin typeface="Tahoma" pitchFamily="34" charset="0"/>
              </a:rPr>
              <a:t>Допринася за устойчива база за бъдещо сътрудничество и пример за добри практики.</a:t>
            </a:r>
            <a:endParaRPr lang="en-GB" sz="18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en-GB" sz="10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600" b="1" smtClean="0">
                <a:latin typeface="Tahoma" pitchFamily="34" charset="0"/>
              </a:rPr>
              <a:t>Финландия</a:t>
            </a:r>
            <a:r>
              <a:rPr lang="en-GB" sz="1600" b="1" smtClean="0">
                <a:latin typeface="Tahoma" pitchFamily="34" charset="0"/>
              </a:rPr>
              <a:t> + </a:t>
            </a:r>
            <a:r>
              <a:rPr lang="bg-BG" sz="1600" b="1" smtClean="0">
                <a:latin typeface="Tahoma" pitchFamily="34" charset="0"/>
              </a:rPr>
              <a:t>Италия</a:t>
            </a:r>
            <a:r>
              <a:rPr lang="en-GB" sz="1600" b="1" smtClean="0">
                <a:latin typeface="Tahoma" pitchFamily="34" charset="0"/>
              </a:rPr>
              <a:t>: </a:t>
            </a:r>
            <a:r>
              <a:rPr lang="bg-BG" sz="1600" b="1" smtClean="0">
                <a:latin typeface="Tahoma" pitchFamily="34" charset="0"/>
              </a:rPr>
              <a:t>Ориентиране</a:t>
            </a:r>
            <a:r>
              <a:rPr lang="en-GB" sz="1600" b="1" smtClean="0">
                <a:latin typeface="Tahoma" pitchFamily="34" charset="0"/>
              </a:rPr>
              <a:t>: </a:t>
            </a:r>
            <a:r>
              <a:rPr lang="bg-BG" sz="1600" b="1" smtClean="0">
                <a:latin typeface="Tahoma" pitchFamily="34" charset="0"/>
              </a:rPr>
              <a:t>комбинация от спорт с иновация</a:t>
            </a:r>
            <a:r>
              <a:rPr lang="en-GB" sz="1600" b="1" smtClean="0">
                <a:latin typeface="Tahoma" pitchFamily="34" charset="0"/>
              </a:rPr>
              <a:t>.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r>
              <a:rPr lang="en-GB" sz="1600" b="1" smtClean="0">
                <a:latin typeface="Tahoma" pitchFamily="34" charset="0"/>
              </a:rPr>
              <a:t>	</a:t>
            </a:r>
            <a:r>
              <a:rPr lang="bg-BG" sz="1600" b="1" smtClean="0">
                <a:latin typeface="Tahoma" pitchFamily="34" charset="0"/>
              </a:rPr>
              <a:t> Проектът показва как да се привлекат всички възрастови групи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нови начини за укрепване на местния туристически потенциал</a:t>
            </a:r>
            <a:r>
              <a:rPr lang="en-GB" sz="1600" b="1" smtClean="0">
                <a:latin typeface="Tahoma" pitchFamily="34" charset="0"/>
              </a:rPr>
              <a:t>; </a:t>
            </a:r>
            <a:r>
              <a:rPr lang="bg-BG" sz="1600" b="1" smtClean="0">
                <a:latin typeface="Tahoma" pitchFamily="34" charset="0"/>
              </a:rPr>
              <a:t>осигуряване на връзка с училища и предприятия, както и развиване на социални умения</a:t>
            </a:r>
            <a:r>
              <a:rPr lang="en-GB" sz="1600" b="1" smtClean="0">
                <a:latin typeface="Tahoma" pitchFamily="34" charset="0"/>
              </a:rPr>
              <a:t>.</a:t>
            </a:r>
            <a:endParaRPr lang="en-GB" sz="1800" smtClean="0">
              <a:solidFill>
                <a:srgbClr val="00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Основни теми в презентацията</a:t>
            </a:r>
            <a:endParaRPr lang="en-US" sz="32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827213"/>
            <a:ext cx="7683500" cy="4114800"/>
          </a:xfrm>
        </p:spPr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endParaRPr lang="fr-FR" b="1" i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Преглед на Лидер</a:t>
            </a:r>
            <a:r>
              <a:rPr lang="fr-FR" sz="2400" b="1" smtClean="0">
                <a:latin typeface="Tahoma" pitchFamily="34" charset="0"/>
              </a:rPr>
              <a:t>+ </a:t>
            </a:r>
            <a:r>
              <a:rPr lang="bg-BG" sz="2400" b="1" smtClean="0">
                <a:latin typeface="Tahoma" pitchFamily="34" charset="0"/>
              </a:rPr>
              <a:t>в страните от</a:t>
            </a:r>
            <a:r>
              <a:rPr lang="fr-FR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ЕС</a:t>
            </a:r>
            <a:r>
              <a:rPr lang="fr-FR" sz="2400" b="1" smtClean="0">
                <a:latin typeface="Tahoma" pitchFamily="34" charset="0"/>
              </a:rPr>
              <a:t> 15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fr-FR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Преглед на Лидер</a:t>
            </a:r>
            <a:r>
              <a:rPr lang="fr-FR" sz="2400" b="1" smtClean="0">
                <a:latin typeface="Tahoma" pitchFamily="34" charset="0"/>
              </a:rPr>
              <a:t>+ </a:t>
            </a:r>
            <a:r>
              <a:rPr lang="bg-BG" sz="2400" b="1" smtClean="0">
                <a:latin typeface="Tahoma" pitchFamily="34" charset="0"/>
              </a:rPr>
              <a:t>в новите страни членки</a:t>
            </a:r>
            <a:endParaRPr lang="fr-FR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fr-FR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Транснационално сътрудничество в Лидер</a:t>
            </a:r>
            <a:r>
              <a:rPr lang="fr-FR" sz="2400" b="1" smtClean="0">
                <a:latin typeface="Tahoma" pitchFamily="34" charset="0"/>
              </a:rPr>
              <a:t>+</a:t>
            </a:r>
            <a:endParaRPr lang="en-US" sz="2400" b="1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301625"/>
            <a:ext cx="7612062" cy="1143000"/>
          </a:xfrm>
        </p:spPr>
        <p:txBody>
          <a:bodyPr/>
          <a:lstStyle/>
          <a:p>
            <a:pPr eaLnBrk="1" hangingPunct="1"/>
            <a:r>
              <a:rPr lang="bg-BG" sz="2800" b="1" smtClean="0"/>
              <a:t>Транснационално сътрудничество с Новите страни членки в рамките на Лидер - предизвикателства</a:t>
            </a:r>
            <a:endParaRPr lang="en-GB" sz="28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/>
              <a:t>Процедурите за подбор на МИГ приключиха наскоро в едва 3 от новите страни членки</a:t>
            </a:r>
            <a:r>
              <a:rPr lang="en-GB" sz="2100" b="1" smtClean="0"/>
              <a:t> (</a:t>
            </a:r>
            <a:r>
              <a:rPr lang="bg-BG" sz="2100" b="1" smtClean="0"/>
              <a:t>Полша</a:t>
            </a:r>
            <a:r>
              <a:rPr lang="en-GB" sz="2100" b="1" smtClean="0"/>
              <a:t>, </a:t>
            </a:r>
            <a:r>
              <a:rPr lang="bg-BG" sz="2100" b="1" smtClean="0"/>
              <a:t>Литва</a:t>
            </a:r>
            <a:r>
              <a:rPr lang="en-GB" sz="2100" b="1" smtClean="0"/>
              <a:t>, E</a:t>
            </a:r>
            <a:r>
              <a:rPr lang="bg-BG" sz="2100" b="1" smtClean="0"/>
              <a:t>стония</a:t>
            </a:r>
            <a:r>
              <a:rPr lang="en-GB" sz="2100" b="1" smtClean="0"/>
              <a:t>), </a:t>
            </a:r>
            <a:r>
              <a:rPr lang="bg-BG" sz="2100" b="1" smtClean="0"/>
              <a:t>а 4 от другите</a:t>
            </a:r>
            <a:r>
              <a:rPr lang="en-GB" sz="2100" b="1" smtClean="0"/>
              <a:t> (</a:t>
            </a:r>
            <a:r>
              <a:rPr lang="bg-BG" sz="2100" b="1" smtClean="0"/>
              <a:t>Кипър</a:t>
            </a:r>
            <a:r>
              <a:rPr lang="en-GB" sz="2100" b="1" smtClean="0"/>
              <a:t>, </a:t>
            </a:r>
            <a:r>
              <a:rPr lang="bg-BG" sz="2100" b="1" smtClean="0"/>
              <a:t>Словакия</a:t>
            </a:r>
            <a:r>
              <a:rPr lang="en-GB" sz="2100" b="1" smtClean="0"/>
              <a:t>, </a:t>
            </a:r>
            <a:r>
              <a:rPr lang="bg-BG" sz="2100" b="1" smtClean="0"/>
              <a:t>Словения</a:t>
            </a:r>
            <a:r>
              <a:rPr lang="en-GB" sz="2100" b="1" smtClean="0"/>
              <a:t>, </a:t>
            </a:r>
            <a:r>
              <a:rPr lang="bg-BG" sz="2100" b="1" smtClean="0"/>
              <a:t>Малта</a:t>
            </a:r>
            <a:r>
              <a:rPr lang="en-GB" sz="2100" b="1" smtClean="0"/>
              <a:t>T) </a:t>
            </a:r>
            <a:r>
              <a:rPr lang="bg-BG" sz="2100" b="1" smtClean="0"/>
              <a:t>въобще не осигуряват финансова подкрепа за сътрудничество</a:t>
            </a:r>
            <a:endParaRPr lang="en-GB" sz="2100" b="1" smtClean="0"/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/>
              <a:t>Много кратки срокове за изпълнението на проекти</a:t>
            </a:r>
            <a:endParaRPr lang="en-GB" sz="2100" b="1" smtClean="0"/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/>
              <a:t>Ниски бюджети, заделени за МИГ</a:t>
            </a:r>
            <a:r>
              <a:rPr lang="en-GB" sz="2100" b="1" smtClean="0"/>
              <a:t> 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/>
              <a:t>Малък предишен опит</a:t>
            </a:r>
            <a:endParaRPr lang="en-GB" sz="2100" b="1" smtClean="0"/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100" b="1" smtClean="0"/>
              <a:t>Помощни структури в процес на създаване</a:t>
            </a:r>
            <a:endParaRPr lang="en-GB" sz="2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301625"/>
            <a:ext cx="7612062" cy="1143000"/>
          </a:xfrm>
        </p:spPr>
        <p:txBody>
          <a:bodyPr/>
          <a:lstStyle/>
          <a:p>
            <a:pPr eaLnBrk="1" hangingPunct="1"/>
            <a:r>
              <a:rPr lang="bg-BG" sz="2800" b="1" smtClean="0">
                <a:latin typeface="Tahoma" pitchFamily="34" charset="0"/>
              </a:rPr>
              <a:t>Преглед на Лидер</a:t>
            </a:r>
            <a:r>
              <a:rPr lang="fr-FR" sz="2800" b="1" smtClean="0">
                <a:latin typeface="Tahoma" pitchFamily="34" charset="0"/>
              </a:rPr>
              <a:t>+ </a:t>
            </a:r>
            <a:r>
              <a:rPr lang="bg-BG" sz="2800" b="1" smtClean="0">
                <a:latin typeface="Tahoma" pitchFamily="34" charset="0"/>
              </a:rPr>
              <a:t>в страните от</a:t>
            </a:r>
            <a:r>
              <a:rPr lang="fr-FR" sz="2800" b="1" smtClean="0">
                <a:latin typeface="Tahoma" pitchFamily="34" charset="0"/>
              </a:rPr>
              <a:t> </a:t>
            </a:r>
            <a:r>
              <a:rPr lang="bg-BG" sz="2800" b="1" smtClean="0">
                <a:latin typeface="Tahoma" pitchFamily="34" charset="0"/>
              </a:rPr>
              <a:t>ЕС</a:t>
            </a:r>
            <a:r>
              <a:rPr lang="fr-FR" sz="2800" b="1" smtClean="0">
                <a:latin typeface="Tahoma" pitchFamily="34" charset="0"/>
              </a:rPr>
              <a:t> 15</a:t>
            </a:r>
            <a:r>
              <a:rPr lang="en-GB" sz="3200" b="1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500" smtClean="0">
                <a:latin typeface="Tahoma" pitchFamily="34" charset="0"/>
              </a:rPr>
              <a:t>Програми</a:t>
            </a:r>
            <a:r>
              <a:rPr lang="en-US" sz="2500" smtClean="0">
                <a:latin typeface="Tahoma" pitchFamily="34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latin typeface="Tahoma" pitchFamily="34" charset="0"/>
              </a:rPr>
              <a:t>73 </a:t>
            </a:r>
            <a:r>
              <a:rPr lang="bg-BG" sz="2400" b="1" smtClean="0">
                <a:latin typeface="Tahoma" pitchFamily="34" charset="0"/>
              </a:rPr>
              <a:t>одобрени програми</a:t>
            </a:r>
            <a:endParaRPr lang="en-US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en-US" sz="2400" b="1" smtClean="0">
                <a:latin typeface="Tahoma" pitchFamily="34" charset="0"/>
              </a:rPr>
              <a:t> 56 </a:t>
            </a:r>
            <a:r>
              <a:rPr lang="bg-BG" sz="2400" b="1" smtClean="0">
                <a:latin typeface="Tahoma" pitchFamily="34" charset="0"/>
              </a:rPr>
              <a:t>одобрени програми през</a:t>
            </a:r>
            <a:r>
              <a:rPr lang="en-US" sz="2400" b="1" smtClean="0">
                <a:latin typeface="Tahoma" pitchFamily="34" charset="0"/>
              </a:rPr>
              <a:t> 2001, 17 </a:t>
            </a:r>
            <a:r>
              <a:rPr lang="bg-BG" sz="2400" b="1" smtClean="0">
                <a:latin typeface="Tahoma" pitchFamily="34" charset="0"/>
              </a:rPr>
              <a:t>през</a:t>
            </a:r>
            <a:r>
              <a:rPr lang="en-US" sz="2400" b="1" smtClean="0">
                <a:latin typeface="Tahoma" pitchFamily="34" charset="0"/>
              </a:rPr>
              <a:t> 2002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r>
              <a:rPr lang="bg-BG" sz="2500" smtClean="0">
                <a:latin typeface="Tahoma" pitchFamily="34" charset="0"/>
              </a:rPr>
              <a:t>Ниво на програмите</a:t>
            </a:r>
            <a:r>
              <a:rPr lang="en-US" sz="2500" smtClean="0">
                <a:latin typeface="Tahoma" pitchFamily="34" charset="0"/>
              </a:rPr>
              <a:t>:</a:t>
            </a:r>
            <a:endParaRPr lang="en-US" sz="25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en-US" b="1" smtClean="0">
                <a:latin typeface="Tahoma" pitchFamily="34" charset="0"/>
              </a:rPr>
              <a:t> </a:t>
            </a:r>
            <a:r>
              <a:rPr lang="en-US" sz="2400" b="1" smtClean="0">
                <a:latin typeface="Tahoma" pitchFamily="34" charset="0"/>
              </a:rPr>
              <a:t>9 </a:t>
            </a:r>
            <a:r>
              <a:rPr lang="bg-BG" sz="2400" b="1" smtClean="0">
                <a:latin typeface="Tahoma" pitchFamily="34" charset="0"/>
              </a:rPr>
              <a:t>национални</a:t>
            </a:r>
            <a:r>
              <a:rPr lang="en-US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програми</a:t>
            </a:r>
            <a:endParaRPr lang="en-US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en-US" sz="2400" b="1" smtClean="0">
                <a:latin typeface="Tahoma" pitchFamily="34" charset="0"/>
              </a:rPr>
              <a:t> 61 </a:t>
            </a:r>
            <a:r>
              <a:rPr lang="bg-BG" sz="2400" b="1" smtClean="0">
                <a:latin typeface="Tahoma" pitchFamily="34" charset="0"/>
              </a:rPr>
              <a:t>регионални</a:t>
            </a:r>
            <a:r>
              <a:rPr lang="en-US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програми</a:t>
            </a:r>
            <a:endParaRPr lang="en-US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en-US" sz="2400" b="1" smtClean="0">
                <a:latin typeface="Tahoma" pitchFamily="34" charset="0"/>
              </a:rPr>
              <a:t> 3 </a:t>
            </a:r>
            <a:r>
              <a:rPr lang="bg-BG" sz="2400" b="1" smtClean="0">
                <a:latin typeface="Tahoma" pitchFamily="34" charset="0"/>
              </a:rPr>
              <a:t>програми за работа в мрежа</a:t>
            </a:r>
            <a:r>
              <a:rPr lang="en-US" sz="2400" b="1" smtClean="0">
                <a:latin typeface="Tahoma" pitchFamily="34" charset="0"/>
              </a:rPr>
              <a:t> (</a:t>
            </a:r>
            <a:r>
              <a:rPr lang="bg-BG" sz="2400" b="1" smtClean="0">
                <a:latin typeface="Tahoma" pitchFamily="34" charset="0"/>
              </a:rPr>
              <a:t>Германия</a:t>
            </a:r>
            <a:r>
              <a:rPr lang="en-US" sz="2400" b="1" smtClean="0">
                <a:latin typeface="Tahoma" pitchFamily="34" charset="0"/>
              </a:rPr>
              <a:t>,</a:t>
            </a:r>
            <a:r>
              <a:rPr lang="bg-BG" sz="2400" b="1" smtClean="0">
                <a:latin typeface="Tahoma" pitchFamily="34" charset="0"/>
              </a:rPr>
              <a:t> Испания,</a:t>
            </a:r>
            <a:r>
              <a:rPr lang="en-US" sz="2400" b="1" smtClean="0">
                <a:latin typeface="Tahoma" pitchFamily="34" charset="0"/>
              </a:rPr>
              <a:t> </a:t>
            </a:r>
            <a:r>
              <a:rPr lang="bg-BG" sz="2400" b="1" smtClean="0">
                <a:latin typeface="Tahoma" pitchFamily="34" charset="0"/>
              </a:rPr>
              <a:t>Италия</a:t>
            </a:r>
            <a:r>
              <a:rPr lang="en-US" sz="2400" b="1" smtClean="0">
                <a:latin typeface="Tahoma" pitchFamily="34" charset="0"/>
              </a:rPr>
              <a:t>)</a:t>
            </a:r>
          </a:p>
          <a:p>
            <a:pPr eaLnBrk="1" hangingPunct="1"/>
            <a:endParaRPr lang="en-GB" b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301625"/>
            <a:ext cx="7683500" cy="1143000"/>
          </a:xfrm>
        </p:spPr>
        <p:txBody>
          <a:bodyPr/>
          <a:lstStyle/>
          <a:p>
            <a:pPr eaLnBrk="1" hangingPunct="1"/>
            <a:r>
              <a:rPr lang="bg-BG" sz="2800" b="1" smtClean="0">
                <a:latin typeface="Tahoma" pitchFamily="34" charset="0"/>
              </a:rPr>
              <a:t>Преглед на Лидер</a:t>
            </a:r>
            <a:r>
              <a:rPr lang="fr-FR" sz="2800" b="1" smtClean="0">
                <a:latin typeface="Tahoma" pitchFamily="34" charset="0"/>
              </a:rPr>
              <a:t>+ </a:t>
            </a:r>
            <a:r>
              <a:rPr lang="bg-BG" sz="2800" b="1" smtClean="0">
                <a:latin typeface="Tahoma" pitchFamily="34" charset="0"/>
              </a:rPr>
              <a:t>в страните от</a:t>
            </a:r>
            <a:r>
              <a:rPr lang="fr-FR" sz="2800" b="1" smtClean="0">
                <a:latin typeface="Tahoma" pitchFamily="34" charset="0"/>
              </a:rPr>
              <a:t> </a:t>
            </a:r>
            <a:r>
              <a:rPr lang="bg-BG" sz="2800" b="1" smtClean="0">
                <a:latin typeface="Tahoma" pitchFamily="34" charset="0"/>
              </a:rPr>
              <a:t>ЕС</a:t>
            </a:r>
            <a:r>
              <a:rPr lang="fr-FR" sz="2800" b="1" smtClean="0">
                <a:latin typeface="Tahoma" pitchFamily="34" charset="0"/>
              </a:rPr>
              <a:t> 15</a:t>
            </a:r>
            <a:r>
              <a:rPr lang="en-GB" sz="2800" b="1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700213"/>
            <a:ext cx="731361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latin typeface="Tahoma" pitchFamily="34" charset="0"/>
              </a:rPr>
              <a:t>Лидер</a:t>
            </a:r>
            <a:r>
              <a:rPr lang="en-GB" sz="2400" smtClean="0">
                <a:latin typeface="Tahoma" pitchFamily="34" charset="0"/>
              </a:rPr>
              <a:t>+ </a:t>
            </a:r>
            <a:r>
              <a:rPr lang="bg-BG" sz="2400" smtClean="0">
                <a:latin typeface="Tahoma" pitchFamily="34" charset="0"/>
              </a:rPr>
              <a:t>Местни инициативни групи</a:t>
            </a:r>
            <a:endParaRPr lang="en-GB" sz="2400" smtClean="0">
              <a:solidFill>
                <a:srgbClr val="000099"/>
              </a:solidFill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bg-BG" sz="2400" b="1" smtClean="0"/>
              <a:t>ЕС</a:t>
            </a:r>
            <a:r>
              <a:rPr lang="en-US" sz="2400" b="1" smtClean="0"/>
              <a:t> 15</a:t>
            </a:r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en-US" sz="2400" smtClean="0"/>
              <a:t>893 </a:t>
            </a:r>
            <a:r>
              <a:rPr lang="bg-BG" sz="2400" smtClean="0"/>
              <a:t>избрани</a:t>
            </a:r>
            <a:r>
              <a:rPr lang="en-US" sz="2400" smtClean="0"/>
              <a:t> </a:t>
            </a:r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bg-BG" sz="2400" smtClean="0"/>
              <a:t>Площ на избраните МИГ-ове</a:t>
            </a:r>
            <a:r>
              <a:rPr lang="en-US" sz="2400" smtClean="0"/>
              <a:t>: 1.57 </a:t>
            </a:r>
            <a:r>
              <a:rPr lang="bg-BG" sz="2400" smtClean="0"/>
              <a:t>млн. км</a:t>
            </a:r>
            <a:r>
              <a:rPr lang="en-US" sz="2400" smtClean="0"/>
              <a:t>²</a:t>
            </a:r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bg-BG" sz="2400" smtClean="0"/>
              <a:t>Обхванато население</a:t>
            </a:r>
            <a:r>
              <a:rPr lang="en-US" sz="2400" smtClean="0"/>
              <a:t>: 52.7 </a:t>
            </a:r>
            <a:r>
              <a:rPr lang="bg-BG" sz="2400" smtClean="0"/>
              <a:t>млн.</a:t>
            </a:r>
            <a:endParaRPr lang="en-US" sz="2400" smtClean="0"/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bg-BG" sz="2400" b="1" smtClean="0">
                <a:latin typeface="Tahoma" pitchFamily="34" charset="0"/>
              </a:rPr>
              <a:t>Новите страни членки </a:t>
            </a:r>
          </a:p>
          <a:p>
            <a:pPr eaLnBrk="1" hangingPunct="1">
              <a:buClr>
                <a:srgbClr val="006666"/>
              </a:buClr>
              <a:buSzTx/>
              <a:buFont typeface="Wingdings" pitchFamily="2" charset="2"/>
              <a:buNone/>
            </a:pPr>
            <a:r>
              <a:rPr lang="en-US" sz="2400" smtClean="0"/>
              <a:t>257 </a:t>
            </a:r>
            <a:r>
              <a:rPr lang="bg-BG" sz="2400" smtClean="0"/>
              <a:t>избрани МИГ-а за</a:t>
            </a:r>
            <a:r>
              <a:rPr lang="en-US" sz="2400" smtClean="0"/>
              <a:t> 2005-2006 </a:t>
            </a:r>
            <a:r>
              <a:rPr lang="bg-BG" sz="2400" smtClean="0"/>
              <a:t>в рамките на мерки “подобни” на Лидер+</a:t>
            </a:r>
            <a:endParaRPr lang="en-US" sz="2800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b="1" smtClean="0"/>
              <a:t>Лидер</a:t>
            </a:r>
            <a:r>
              <a:rPr lang="de-DE" sz="3200" b="1" smtClean="0"/>
              <a:t>+: 73 </a:t>
            </a:r>
            <a:r>
              <a:rPr lang="bg-BG" sz="3200" b="1" smtClean="0"/>
              <a:t>програми</a:t>
            </a:r>
            <a:r>
              <a:rPr lang="de-DE" sz="3200" b="1" smtClean="0"/>
              <a:t> (</a:t>
            </a:r>
            <a:r>
              <a:rPr lang="bg-BG" sz="3200" b="1" smtClean="0"/>
              <a:t>ЕС</a:t>
            </a:r>
            <a:r>
              <a:rPr lang="de-DE" sz="3200" b="1" smtClean="0"/>
              <a:t>-15);</a:t>
            </a:r>
            <a:br>
              <a:rPr lang="de-DE" sz="3200" b="1" smtClean="0"/>
            </a:br>
            <a:r>
              <a:rPr lang="de-DE" sz="3200" b="1" smtClean="0"/>
              <a:t>893 </a:t>
            </a:r>
            <a:r>
              <a:rPr lang="bg-BG" sz="3200" b="1" smtClean="0"/>
              <a:t>Местни инициативни групи</a:t>
            </a:r>
            <a:endParaRPr lang="en-US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313" y="1857375"/>
            <a:ext cx="358933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Tx/>
              <a:buFont typeface="Wingdings" pitchFamily="2" charset="2"/>
              <a:buChar char=""/>
            </a:pPr>
            <a:r>
              <a:rPr lang="de-DE" sz="2500" smtClean="0">
                <a:latin typeface="Tahoma" pitchFamily="34" charset="0"/>
              </a:rPr>
              <a:t>9 </a:t>
            </a:r>
            <a:r>
              <a:rPr lang="bg-BG" sz="2500" smtClean="0">
                <a:latin typeface="Tahoma" pitchFamily="34" charset="0"/>
              </a:rPr>
              <a:t>Страни членки с национални програми</a:t>
            </a:r>
            <a:r>
              <a:rPr lang="de-DE" sz="2500" smtClean="0">
                <a:latin typeface="Tahoma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Дания</a:t>
            </a:r>
            <a:r>
              <a:rPr lang="de-DE" sz="2100" smtClean="0">
                <a:latin typeface="Tahoma" pitchFamily="34" charset="0"/>
              </a:rPr>
              <a:t> (12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Гърция</a:t>
            </a:r>
            <a:r>
              <a:rPr lang="de-DE" sz="2100" smtClean="0">
                <a:latin typeface="Tahoma" pitchFamily="34" charset="0"/>
              </a:rPr>
              <a:t> (40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Франция</a:t>
            </a:r>
            <a:r>
              <a:rPr lang="de-DE" sz="2100" smtClean="0">
                <a:latin typeface="Tahoma" pitchFamily="34" charset="0"/>
              </a:rPr>
              <a:t> (140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Ирландия</a:t>
            </a:r>
            <a:r>
              <a:rPr lang="de-DE" sz="2100" smtClean="0">
                <a:latin typeface="Tahoma" pitchFamily="34" charset="0"/>
              </a:rPr>
              <a:t> (22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Люксембург</a:t>
            </a:r>
            <a:r>
              <a:rPr lang="de-DE" sz="2100" smtClean="0">
                <a:latin typeface="Tahoma" pitchFamily="34" charset="0"/>
              </a:rPr>
              <a:t> (4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Португалия</a:t>
            </a:r>
            <a:r>
              <a:rPr lang="de-DE" sz="2100" smtClean="0">
                <a:latin typeface="Tahoma" pitchFamily="34" charset="0"/>
              </a:rPr>
              <a:t> (52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Австрия</a:t>
            </a:r>
            <a:r>
              <a:rPr lang="de-DE" sz="2100" smtClean="0">
                <a:latin typeface="Tahoma" pitchFamily="34" charset="0"/>
              </a:rPr>
              <a:t> (56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Финландия</a:t>
            </a:r>
            <a:r>
              <a:rPr lang="de-DE" sz="2100" smtClean="0">
                <a:latin typeface="Tahoma" pitchFamily="34" charset="0"/>
              </a:rPr>
              <a:t> (25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Швеция</a:t>
            </a:r>
            <a:r>
              <a:rPr lang="de-DE" sz="2100" smtClean="0">
                <a:latin typeface="Tahoma" pitchFamily="34" charset="0"/>
              </a:rPr>
              <a:t> (12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 </a:t>
            </a:r>
            <a:endParaRPr lang="en-US" sz="2100" smtClean="0">
              <a:latin typeface="Tahoma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4875" y="1827213"/>
            <a:ext cx="39687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Tx/>
              <a:buFont typeface="Wingdings" pitchFamily="2" charset="2"/>
              <a:buChar char=""/>
            </a:pPr>
            <a:r>
              <a:rPr lang="de-DE" sz="2500" smtClean="0">
                <a:latin typeface="Tahoma" pitchFamily="34" charset="0"/>
              </a:rPr>
              <a:t>6 </a:t>
            </a:r>
            <a:r>
              <a:rPr lang="bg-BG" sz="2500" smtClean="0">
                <a:latin typeface="Tahoma" pitchFamily="34" charset="0"/>
              </a:rPr>
              <a:t>Страни членки с регионални програми </a:t>
            </a:r>
            <a:r>
              <a:rPr lang="de-DE" sz="2500" smtClean="0">
                <a:latin typeface="Tahoma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Белгия</a:t>
            </a:r>
            <a:r>
              <a:rPr lang="de-DE" sz="2100" smtClean="0">
                <a:latin typeface="Tahoma" pitchFamily="34" charset="0"/>
              </a:rPr>
              <a:t> (2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20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Германия</a:t>
            </a:r>
            <a:r>
              <a:rPr lang="de-DE" sz="2100" smtClean="0">
                <a:latin typeface="Tahoma" pitchFamily="34" charset="0"/>
              </a:rPr>
              <a:t> (13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148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Испания</a:t>
            </a:r>
            <a:r>
              <a:rPr lang="de-DE" sz="2100" smtClean="0">
                <a:latin typeface="Tahoma" pitchFamily="34" charset="0"/>
              </a:rPr>
              <a:t> (18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145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Италия</a:t>
            </a:r>
            <a:r>
              <a:rPr lang="de-DE" sz="2100" smtClean="0">
                <a:latin typeface="Tahoma" pitchFamily="34" charset="0"/>
              </a:rPr>
              <a:t> (21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131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Холандия</a:t>
            </a:r>
            <a:r>
              <a:rPr lang="de-DE" sz="2100" smtClean="0">
                <a:latin typeface="Tahoma" pitchFamily="34" charset="0"/>
              </a:rPr>
              <a:t> (4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28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"/>
            </a:pPr>
            <a:r>
              <a:rPr lang="bg-BG" sz="2100" smtClean="0">
                <a:latin typeface="Tahoma" pitchFamily="34" charset="0"/>
              </a:rPr>
              <a:t>Великобритания</a:t>
            </a:r>
            <a:r>
              <a:rPr lang="de-DE" sz="2100" smtClean="0">
                <a:latin typeface="Tahoma" pitchFamily="34" charset="0"/>
              </a:rPr>
              <a:t>(4 </a:t>
            </a:r>
            <a:r>
              <a:rPr lang="bg-BG" sz="2100" smtClean="0">
                <a:latin typeface="Tahoma" pitchFamily="34" charset="0"/>
              </a:rPr>
              <a:t>пр</a:t>
            </a:r>
            <a:r>
              <a:rPr lang="de-DE" sz="2100" smtClean="0">
                <a:latin typeface="Tahoma" pitchFamily="34" charset="0"/>
              </a:rPr>
              <a:t>., 57 </a:t>
            </a:r>
            <a:r>
              <a:rPr lang="bg-BG" sz="2100" smtClean="0">
                <a:latin typeface="Tahoma" pitchFamily="34" charset="0"/>
              </a:rPr>
              <a:t>МИГ</a:t>
            </a:r>
            <a:r>
              <a:rPr lang="de-DE" sz="2100" smtClean="0">
                <a:latin typeface="Tahoma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Tx/>
              <a:buFont typeface="Wingdings" pitchFamily="2" charset="2"/>
              <a:buChar char=""/>
            </a:pPr>
            <a:endParaRPr lang="en-US" sz="250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2800" b="1" smtClean="0"/>
              <a:t>Сходни на Лидер инициативи в страните членки за </a:t>
            </a:r>
            <a:r>
              <a:rPr lang="en-GB" sz="2800" b="1" smtClean="0"/>
              <a:t>2000-2006 (</a:t>
            </a:r>
            <a:r>
              <a:rPr lang="bg-BG" sz="2800" b="1" smtClean="0"/>
              <a:t>ЕС</a:t>
            </a:r>
            <a:r>
              <a:rPr lang="en-GB" sz="2800" b="1" smtClean="0"/>
              <a:t>15)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43063"/>
            <a:ext cx="7313612" cy="4298950"/>
          </a:xfrm>
        </p:spPr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С оглед покриването на максимум селски области с подхода Лидер</a:t>
            </a:r>
            <a:r>
              <a:rPr lang="en-GB" sz="2400" b="1" smtClean="0">
                <a:latin typeface="Tahoma" pitchFamily="34" charset="0"/>
              </a:rPr>
              <a:t> (</a:t>
            </a:r>
            <a:r>
              <a:rPr lang="bg-BG" sz="2400" b="1" smtClean="0">
                <a:latin typeface="Tahoma" pitchFamily="34" charset="0"/>
              </a:rPr>
              <a:t>някои примери</a:t>
            </a:r>
            <a:r>
              <a:rPr lang="en-GB" sz="2400" b="1" smtClean="0">
                <a:latin typeface="Tahoma" pitchFamily="34" charset="0"/>
              </a:rPr>
              <a:t>):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Испания</a:t>
            </a:r>
            <a:r>
              <a:rPr lang="en-GB" sz="2400" b="1" smtClean="0">
                <a:latin typeface="Tahoma" pitchFamily="34" charset="0"/>
              </a:rPr>
              <a:t>: PRODER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Финландия</a:t>
            </a:r>
            <a:r>
              <a:rPr lang="en-GB" sz="2400" b="1" smtClean="0">
                <a:latin typeface="Tahoma" pitchFamily="34" charset="0"/>
              </a:rPr>
              <a:t>: POMO/ALMA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Ирландия</a:t>
            </a:r>
            <a:r>
              <a:rPr lang="en-GB" sz="2400" b="1" smtClean="0">
                <a:latin typeface="Tahoma" pitchFamily="34" charset="0"/>
              </a:rPr>
              <a:t>: NRDP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Германия</a:t>
            </a:r>
            <a:r>
              <a:rPr lang="en-GB" sz="2400" b="1" smtClean="0">
                <a:latin typeface="Tahoma" pitchFamily="34" charset="0"/>
              </a:rPr>
              <a:t>: “Regionen Aktiv” - </a:t>
            </a:r>
            <a:r>
              <a:rPr lang="bg-BG" sz="2400" b="1" smtClean="0">
                <a:latin typeface="Tahoma" pitchFamily="34" charset="0"/>
              </a:rPr>
              <a:t>инициатива</a:t>
            </a:r>
            <a:endParaRPr lang="en-GB" sz="24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400" b="1" smtClean="0">
                <a:latin typeface="Tahoma" pitchFamily="34" charset="0"/>
              </a:rPr>
              <a:t>Люксембург</a:t>
            </a:r>
            <a:r>
              <a:rPr lang="en-GB" sz="2400" b="1" smtClean="0">
                <a:latin typeface="Tahoma" pitchFamily="34" charset="0"/>
              </a:rPr>
              <a:t>: 1 “Extra”-</a:t>
            </a:r>
            <a:r>
              <a:rPr lang="bg-BG" sz="2400" b="1" smtClean="0">
                <a:latin typeface="Tahoma" pitchFamily="34" charset="0"/>
              </a:rPr>
              <a:t>МИГ</a:t>
            </a:r>
            <a:endParaRPr lang="en-GB" sz="2400" b="1" smtClean="0"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GB" sz="2400" b="1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bg-BG" sz="2400" b="1" smtClean="0">
                <a:latin typeface="Tahoma" pitchFamily="34" charset="0"/>
                <a:sym typeface="Wingdings" pitchFamily="2" charset="2"/>
              </a:rPr>
              <a:t>Финансирани с други европейски или</a:t>
            </a:r>
            <a:r>
              <a:rPr lang="en-GB" sz="2400" b="1" smtClean="0">
                <a:latin typeface="Tahoma" pitchFamily="34" charset="0"/>
                <a:sym typeface="Wingdings" pitchFamily="2" charset="2"/>
              </a:rPr>
              <a:t> 100% </a:t>
            </a:r>
            <a:r>
              <a:rPr lang="bg-BG" sz="2400" b="1" smtClean="0">
                <a:latin typeface="Tahoma" pitchFamily="34" charset="0"/>
                <a:sym typeface="Wingdings" pitchFamily="2" charset="2"/>
              </a:rPr>
              <a:t>национални фондове</a:t>
            </a:r>
            <a:endParaRPr lang="en-GB" sz="2400" b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b="1" smtClean="0"/>
              <a:t>Choice of priority theme for the local strategy: Leader+ EU-15</a:t>
            </a:r>
            <a:endParaRPr lang="en-US" sz="32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500" smtClean="0">
              <a:latin typeface="Tahoma" pitchFamily="34" charset="0"/>
            </a:endParaRPr>
          </a:p>
          <a:p>
            <a:pPr eaLnBrk="1" hangingPunct="1"/>
            <a:endParaRPr lang="en-US" sz="2500" smtClean="0"/>
          </a:p>
        </p:txBody>
      </p:sp>
      <p:graphicFrame>
        <p:nvGraphicFramePr>
          <p:cNvPr id="95266" name="Group 34"/>
          <p:cNvGraphicFramePr>
            <a:graphicFrameLocks noGrp="1"/>
          </p:cNvGraphicFramePr>
          <p:nvPr>
            <p:ph sz="half" idx="2"/>
          </p:nvPr>
        </p:nvGraphicFramePr>
        <p:xfrm>
          <a:off x="500063" y="1643063"/>
          <a:ext cx="8286808" cy="5057654"/>
        </p:xfrm>
        <a:graphic>
          <a:graphicData uri="http://schemas.openxmlformats.org/drawingml/2006/table">
            <a:tbl>
              <a:tblPr/>
              <a:tblGrid>
                <a:gridCol w="4667982"/>
                <a:gridCol w="1811102"/>
                <a:gridCol w="1807724"/>
              </a:tblGrid>
              <a:tr h="49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Приоритетна насоченост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брой МИГ</a:t>
                      </a:r>
                      <a:r>
                        <a:rPr kumimoji="0" lang="fr-BE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Дял в </a:t>
                      </a:r>
                      <a:r>
                        <a:rPr kumimoji="0" lang="fr-BE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%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2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Използване на нови технологии и нов </a:t>
                      </a:r>
                      <a:r>
                        <a:rPr kumimoji="0" lang="fr-BE" sz="2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now-how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2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Подобряване качеството на живот в селските райони</a:t>
                      </a:r>
                      <a:r>
                        <a:rPr kumimoji="0" lang="fr-BE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258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2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Добавяне на стойност на местните продукти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216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Оползотворяване по най-добър начин на местните природни и културни ресурси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368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Други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121</a:t>
                      </a:r>
                      <a:endParaRPr kumimoji="0" lang="en-GB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BE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  <a:endParaRPr kumimoji="0" lang="en-GB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2800" b="1" smtClean="0"/>
              <a:t>Лидер</a:t>
            </a:r>
            <a:r>
              <a:rPr lang="fr-BE" sz="2800" b="1" smtClean="0"/>
              <a:t>+ </a:t>
            </a:r>
            <a:r>
              <a:rPr lang="bg-BG" sz="2800" b="1" smtClean="0"/>
              <a:t>характеристики на МИГ-вете - територия</a:t>
            </a:r>
            <a:endParaRPr lang="en-US" sz="2800" b="1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25" y="1827213"/>
            <a:ext cx="39592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Голямо разнообразие в средните размери на МИГ</a:t>
            </a:r>
            <a:r>
              <a:rPr lang="fr-BE" sz="1800" b="1" smtClean="0">
                <a:latin typeface="Tahoma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BE" sz="1800" b="1" smtClean="0">
                <a:latin typeface="Tahoma" pitchFamily="34" charset="0"/>
              </a:rPr>
              <a:t>		</a:t>
            </a:r>
            <a:r>
              <a:rPr lang="bg-BG" sz="1800" b="1" smtClean="0">
                <a:latin typeface="Tahoma" pitchFamily="34" charset="0"/>
              </a:rPr>
              <a:t>Финландия</a:t>
            </a:r>
            <a:r>
              <a:rPr lang="fr-BE" sz="1800" b="1" smtClean="0">
                <a:latin typeface="Tahoma" pitchFamily="34" charset="0"/>
              </a:rPr>
              <a:t> 4 970 </a:t>
            </a:r>
            <a:r>
              <a:rPr lang="bg-BG" sz="1800" b="1" smtClean="0">
                <a:latin typeface="Tahoma" pitchFamily="34" charset="0"/>
              </a:rPr>
              <a:t>км</a:t>
            </a:r>
            <a:r>
              <a:rPr lang="fr-BE" sz="1800" b="1" baseline="30000" smtClean="0">
                <a:latin typeface="Tahoma" pitchFamily="34" charset="0"/>
              </a:rPr>
              <a:t>2</a:t>
            </a:r>
            <a:endParaRPr lang="en-US" sz="1800" b="1" baseline="300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BE" sz="1800" b="1" smtClean="0">
                <a:latin typeface="Tahoma" pitchFamily="34" charset="0"/>
              </a:rPr>
              <a:t>    		</a:t>
            </a:r>
            <a:r>
              <a:rPr lang="bg-BG" sz="1800" b="1" smtClean="0">
                <a:latin typeface="Tahoma" pitchFamily="34" charset="0"/>
              </a:rPr>
              <a:t>Белгия</a:t>
            </a:r>
            <a:r>
              <a:rPr lang="fr-BE" sz="1800" b="1" smtClean="0">
                <a:latin typeface="Tahoma" pitchFamily="34" charset="0"/>
              </a:rPr>
              <a:t> 350 </a:t>
            </a:r>
            <a:r>
              <a:rPr lang="bg-BG" sz="1800" b="1" smtClean="0">
                <a:latin typeface="Tahoma" pitchFamily="34" charset="0"/>
              </a:rPr>
              <a:t>км</a:t>
            </a:r>
            <a:r>
              <a:rPr lang="fr-BE" sz="1800" b="1" baseline="30000" smtClean="0">
                <a:latin typeface="Tahoma" pitchFamily="34" charset="0"/>
              </a:rPr>
              <a:t>2</a:t>
            </a:r>
            <a:endParaRPr lang="fr-BE" sz="1800" b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BE" sz="1800" b="1" smtClean="0">
                <a:latin typeface="Tahoma" pitchFamily="34" charset="0"/>
              </a:rPr>
              <a:t>    		</a:t>
            </a:r>
            <a:r>
              <a:rPr lang="bg-BG" sz="1800" b="1" smtClean="0">
                <a:latin typeface="Tahoma" pitchFamily="34" charset="0"/>
              </a:rPr>
              <a:t>Средно за ЕС</a:t>
            </a:r>
            <a:r>
              <a:rPr lang="fr-BE" sz="1800" b="1" smtClean="0">
                <a:latin typeface="Tahoma" pitchFamily="34" charset="0"/>
              </a:rPr>
              <a:t> 1.805 </a:t>
            </a:r>
            <a:r>
              <a:rPr lang="bg-BG" sz="1800" b="1" smtClean="0">
                <a:latin typeface="Tahoma" pitchFamily="34" charset="0"/>
              </a:rPr>
              <a:t>км</a:t>
            </a:r>
            <a:r>
              <a:rPr lang="fr-BE" sz="1800" b="1" baseline="30000" smtClean="0">
                <a:latin typeface="Tahoma" pitchFamily="34" charset="0"/>
              </a:rPr>
              <a:t>2</a:t>
            </a:r>
            <a:endParaRPr lang="fr-BE" sz="1800" b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1800" b="1" smtClean="0">
                <a:latin typeface="Tahoma" pitchFamily="34" charset="0"/>
              </a:rPr>
              <a:t>Голямо разнообразие в размерите в самите страни </a:t>
            </a:r>
            <a:r>
              <a:rPr lang="fr-BE" sz="1800" b="1" smtClean="0">
                <a:latin typeface="Tahoma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ð"/>
            </a:pPr>
            <a:r>
              <a:rPr lang="bg-BG" sz="1800" b="1" smtClean="0">
                <a:latin typeface="Tahoma" pitchFamily="34" charset="0"/>
              </a:rPr>
              <a:t>Финландия </a:t>
            </a:r>
            <a:r>
              <a:rPr lang="fr-BE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всички МИГса по-големи от</a:t>
            </a:r>
            <a:r>
              <a:rPr lang="fr-BE" sz="1800" b="1" smtClean="0">
                <a:latin typeface="Tahoma" pitchFamily="34" charset="0"/>
              </a:rPr>
              <a:t> 2000 km</a:t>
            </a:r>
            <a:r>
              <a:rPr lang="fr-BE" sz="1800" b="1" baseline="30000" smtClean="0">
                <a:latin typeface="Tahoma" pitchFamily="34" charset="0"/>
              </a:rPr>
              <a:t>2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ð"/>
            </a:pPr>
            <a:r>
              <a:rPr lang="bg-BG" sz="1800" b="1" smtClean="0">
                <a:latin typeface="Tahoma" pitchFamily="34" charset="0"/>
              </a:rPr>
              <a:t>Люксембург</a:t>
            </a:r>
            <a:r>
              <a:rPr lang="fr-BE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¾ от МИГ са в рамките на</a:t>
            </a:r>
            <a:r>
              <a:rPr lang="fr-BE" sz="1800" b="1" smtClean="0">
                <a:latin typeface="Tahoma" pitchFamily="34" charset="0"/>
              </a:rPr>
              <a:t> 250-500 </a:t>
            </a:r>
            <a:r>
              <a:rPr lang="bg-BG" sz="1800" b="1" smtClean="0">
                <a:latin typeface="Tahoma" pitchFamily="34" charset="0"/>
              </a:rPr>
              <a:t>км</a:t>
            </a:r>
            <a:r>
              <a:rPr lang="fr-BE" sz="1800" b="1" baseline="30000" smtClean="0">
                <a:latin typeface="Tahoma" pitchFamily="34" charset="0"/>
              </a:rPr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ð"/>
            </a:pPr>
            <a:r>
              <a:rPr lang="bg-BG" sz="1800" b="1" smtClean="0">
                <a:latin typeface="Tahoma" pitchFamily="34" charset="0"/>
              </a:rPr>
              <a:t>Великобритания</a:t>
            </a:r>
            <a:r>
              <a:rPr lang="fr-BE" sz="1800" b="1" smtClean="0">
                <a:latin typeface="Tahoma" pitchFamily="34" charset="0"/>
              </a:rPr>
              <a:t>, </a:t>
            </a:r>
            <a:r>
              <a:rPr lang="bg-BG" sz="1800" b="1" smtClean="0">
                <a:latin typeface="Tahoma" pitchFamily="34" charset="0"/>
              </a:rPr>
              <a:t>Германия</a:t>
            </a:r>
            <a:r>
              <a:rPr lang="fr-BE" sz="1800" b="1" smtClean="0">
                <a:latin typeface="Tahoma" pitchFamily="34" charset="0"/>
              </a:rPr>
              <a:t>, </a:t>
            </a:r>
            <a:r>
              <a:rPr lang="bg-BG" sz="1800" b="1" smtClean="0">
                <a:latin typeface="Tahoma" pitchFamily="34" charset="0"/>
              </a:rPr>
              <a:t>Австрия</a:t>
            </a:r>
            <a:r>
              <a:rPr lang="fr-BE" sz="1800" b="1" smtClean="0">
                <a:latin typeface="Tahoma" pitchFamily="34" charset="0"/>
              </a:rPr>
              <a:t>: </a:t>
            </a:r>
            <a:r>
              <a:rPr lang="bg-BG" sz="1800" b="1" smtClean="0">
                <a:latin typeface="Tahoma" pitchFamily="34" charset="0"/>
              </a:rPr>
              <a:t>налични са всякякви размери</a:t>
            </a:r>
            <a:endParaRPr lang="en-US" sz="1800" b="1" smtClean="0">
              <a:latin typeface="Tahoma" pitchFamily="34" charset="0"/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32388" y="3963988"/>
          <a:ext cx="3497262" cy="197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94288" y="1879600"/>
          <a:ext cx="3589337" cy="1871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301625"/>
            <a:ext cx="7469187" cy="1143000"/>
          </a:xfrm>
        </p:spPr>
        <p:txBody>
          <a:bodyPr/>
          <a:lstStyle/>
          <a:p>
            <a:pPr eaLnBrk="1" hangingPunct="1"/>
            <a:r>
              <a:rPr lang="bg-BG" sz="2800" b="1" smtClean="0"/>
              <a:t>Характеристики на МИГ-вете - население</a:t>
            </a:r>
            <a:endParaRPr lang="en-US" sz="2800" b="1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fr-BE" sz="2000" b="1" smtClean="0">
                <a:latin typeface="Tahoma" pitchFamily="34" charset="0"/>
              </a:rPr>
              <a:t>7 </a:t>
            </a:r>
            <a:r>
              <a:rPr lang="bg-BG" sz="2000" b="1" smtClean="0">
                <a:latin typeface="Tahoma" pitchFamily="34" charset="0"/>
              </a:rPr>
              <a:t>Страни членки имат МИГ с повече от</a:t>
            </a:r>
            <a:r>
              <a:rPr lang="fr-BE" sz="2000" b="1" smtClean="0">
                <a:latin typeface="Tahoma" pitchFamily="34" charset="0"/>
              </a:rPr>
              <a:t> 100 000 </a:t>
            </a:r>
            <a:r>
              <a:rPr lang="bg-BG" sz="2000" b="1" smtClean="0">
                <a:latin typeface="Tahoma" pitchFamily="34" charset="0"/>
              </a:rPr>
              <a:t>жители</a:t>
            </a:r>
            <a:r>
              <a:rPr lang="fr-BE" sz="2000" b="1" smtClean="0">
                <a:latin typeface="Tahoma" pitchFamily="34" charset="0"/>
              </a:rPr>
              <a:t>, 2 </a:t>
            </a:r>
            <a:r>
              <a:rPr lang="bg-BG" sz="2000" b="1" smtClean="0">
                <a:latin typeface="Tahoma" pitchFamily="34" charset="0"/>
              </a:rPr>
              <a:t>от тях</a:t>
            </a:r>
            <a:r>
              <a:rPr lang="fr-BE" sz="2000" b="1" smtClean="0">
                <a:latin typeface="Tahoma" pitchFamily="34" charset="0"/>
              </a:rPr>
              <a:t> (</a:t>
            </a:r>
            <a:r>
              <a:rPr lang="bg-BG" sz="2000" b="1" smtClean="0">
                <a:latin typeface="Tahoma" pitchFamily="34" charset="0"/>
              </a:rPr>
              <a:t>Испания</a:t>
            </a:r>
            <a:r>
              <a:rPr lang="fr-BE" sz="2000" b="1" smtClean="0">
                <a:latin typeface="Tahoma" pitchFamily="34" charset="0"/>
              </a:rPr>
              <a:t>, </a:t>
            </a:r>
            <a:r>
              <a:rPr lang="bg-BG" sz="2000" b="1" smtClean="0">
                <a:latin typeface="Tahoma" pitchFamily="34" charset="0"/>
              </a:rPr>
              <a:t>Италия</a:t>
            </a:r>
            <a:r>
              <a:rPr lang="fr-BE" sz="2000" b="1" smtClean="0">
                <a:latin typeface="Tahoma" pitchFamily="34" charset="0"/>
              </a:rPr>
              <a:t>) </a:t>
            </a:r>
            <a:r>
              <a:rPr lang="bg-BG" sz="2000" b="1" smtClean="0">
                <a:latin typeface="Tahoma" pitchFamily="34" charset="0"/>
              </a:rPr>
              <a:t>имат и най-малките МИГ</a:t>
            </a:r>
            <a:r>
              <a:rPr lang="fr-BE" sz="2000" b="1" smtClean="0">
                <a:latin typeface="Tahoma" pitchFamily="34" charset="0"/>
              </a:rPr>
              <a:t> (</a:t>
            </a:r>
            <a:r>
              <a:rPr lang="bg-BG" sz="2000" b="1" smtClean="0">
                <a:latin typeface="Tahoma" pitchFamily="34" charset="0"/>
              </a:rPr>
              <a:t>заедно с Дания</a:t>
            </a:r>
            <a:r>
              <a:rPr lang="fr-BE" sz="2000" b="1" smtClean="0">
                <a:latin typeface="Tahoma" pitchFamily="34" charset="0"/>
              </a:rPr>
              <a:t>)</a:t>
            </a: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endParaRPr lang="fr-BE" sz="20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bg-BG" sz="2000" b="1" smtClean="0">
                <a:latin typeface="Tahoma" pitchFamily="34" charset="0"/>
              </a:rPr>
              <a:t>Средно за ЕС</a:t>
            </a:r>
            <a:r>
              <a:rPr lang="fr-BE" sz="2000" b="1" smtClean="0">
                <a:latin typeface="Tahoma" pitchFamily="34" charset="0"/>
              </a:rPr>
              <a:t>: 56 111 </a:t>
            </a:r>
            <a:r>
              <a:rPr lang="bg-BG" sz="2000" b="1" smtClean="0">
                <a:latin typeface="Tahoma" pitchFamily="34" charset="0"/>
              </a:rPr>
              <a:t>жители на МИГ</a:t>
            </a:r>
            <a:endParaRPr lang="fr-BE" sz="20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None/>
            </a:pPr>
            <a:endParaRPr lang="fr-BE" sz="2000" b="1" smtClean="0">
              <a:latin typeface="Tahoma" pitchFamily="34" charset="0"/>
            </a:endParaRPr>
          </a:p>
          <a:p>
            <a:pPr eaLnBrk="1" hangingPunct="1">
              <a:buClr>
                <a:srgbClr val="006666"/>
              </a:buClr>
              <a:buFont typeface="Wingdings" pitchFamily="2" charset="2"/>
              <a:buChar char=""/>
            </a:pPr>
            <a:r>
              <a:rPr lang="fr-BE" sz="2000" b="1" smtClean="0">
                <a:latin typeface="Tahoma" pitchFamily="34" charset="0"/>
              </a:rPr>
              <a:t>8 </a:t>
            </a:r>
            <a:r>
              <a:rPr lang="bg-BG" sz="2000" b="1" smtClean="0">
                <a:latin typeface="Tahoma" pitchFamily="34" charset="0"/>
              </a:rPr>
              <a:t>Страни членки са под този праг</a:t>
            </a:r>
            <a:endParaRPr lang="en-US" sz="2000" b="1" smtClean="0">
              <a:latin typeface="Tahoma" pitchFamily="34" charset="0"/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164138" y="1827213"/>
          <a:ext cx="3449637" cy="197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11700" y="4038600"/>
          <a:ext cx="3911600" cy="199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1883</TotalTime>
  <Words>1099</Words>
  <Application>Microsoft PowerPoint</Application>
  <PresentationFormat>Презентация на цял екран (4:3)</PresentationFormat>
  <Paragraphs>199</Paragraphs>
  <Slides>20</Slides>
  <Notes>16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20</vt:i4>
      </vt:variant>
    </vt:vector>
  </HeadingPairs>
  <TitlesOfParts>
    <vt:vector size="27" baseType="lpstr">
      <vt:lpstr>Verdana</vt:lpstr>
      <vt:lpstr>Arial</vt:lpstr>
      <vt:lpstr>Wingdings</vt:lpstr>
      <vt:lpstr>Times</vt:lpstr>
      <vt:lpstr>Times New Roman</vt:lpstr>
      <vt:lpstr>Tahoma</vt:lpstr>
      <vt:lpstr>Eclipse</vt:lpstr>
      <vt:lpstr>Слайд 1</vt:lpstr>
      <vt:lpstr>Основни теми в презентацията</vt:lpstr>
      <vt:lpstr>Преглед на Лидер+ в страните от ЕС 15 </vt:lpstr>
      <vt:lpstr>Преглед на Лидер+ в страните от ЕС 15 </vt:lpstr>
      <vt:lpstr>Лидер+: 73 програми (ЕС-15); 893 Местни инициативни групи</vt:lpstr>
      <vt:lpstr>Сходни на Лидер инициативи в страните членки за 2000-2006 (ЕС15)</vt:lpstr>
      <vt:lpstr>Choice of priority theme for the local strategy: Leader+ EU-15</vt:lpstr>
      <vt:lpstr>Лидер+ характеристики на МИГ-вете - територия</vt:lpstr>
      <vt:lpstr>Характеристики на МИГ-вете - население</vt:lpstr>
      <vt:lpstr>Среден размер на бюджета на МИГ, съгласно данните в ЕС</vt:lpstr>
      <vt:lpstr>Лидер в новите страни членки</vt:lpstr>
      <vt:lpstr>Транснационално сътрудничество в рамките на Лидер+ (по данни от октомври 2006)</vt:lpstr>
      <vt:lpstr>Транснационално сътрудничество в рамките на Лидер+</vt:lpstr>
      <vt:lpstr>Транснационално сътрудничество в рамките на Лидер+</vt:lpstr>
      <vt:lpstr>Транснационално сътрудничество в рамките на Лидер+</vt:lpstr>
      <vt:lpstr>Транснационално сътрудничество в рамките на Лидер+ </vt:lpstr>
      <vt:lpstr>Транснационално сътрудничество в рамките на Лидер+EС 15: усвоени уроци</vt:lpstr>
      <vt:lpstr>Транснационално сътрудничество в рамките на Лидер+EС 15: усвоени уроци</vt:lpstr>
      <vt:lpstr>Транснационално сътрудничество в рамките на Лидер+EС 15</vt:lpstr>
      <vt:lpstr>Транснационално сътрудничество с Новите страни членки в рамките на Лидер - предизвикателства</vt:lpstr>
    </vt:vector>
  </TitlesOfParts>
  <Company>qwentes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MAJUSCULES</dc:title>
  <dc:creator>leader</dc:creator>
  <cp:lastModifiedBy>Mari</cp:lastModifiedBy>
  <cp:revision>96</cp:revision>
  <dcterms:created xsi:type="dcterms:W3CDTF">2004-09-22T14:37:48Z</dcterms:created>
  <dcterms:modified xsi:type="dcterms:W3CDTF">2009-09-09T14:36:47Z</dcterms:modified>
</cp:coreProperties>
</file>