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  <p:sldMasterId id="2147483695" r:id="rId2"/>
  </p:sldMasterIdLst>
  <p:handoutMasterIdLst>
    <p:handoutMasterId r:id="rId14"/>
  </p:handoutMasterIdLst>
  <p:sldIdLst>
    <p:sldId id="314" r:id="rId3"/>
    <p:sldId id="315" r:id="rId4"/>
    <p:sldId id="256" r:id="rId5"/>
    <p:sldId id="307" r:id="rId6"/>
    <p:sldId id="311" r:id="rId7"/>
    <p:sldId id="312" r:id="rId8"/>
    <p:sldId id="313" r:id="rId9"/>
    <p:sldId id="308" r:id="rId10"/>
    <p:sldId id="309" r:id="rId11"/>
    <p:sldId id="282" r:id="rId12"/>
    <p:sldId id="31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48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-1"/>
            <a:ext cx="6858000" cy="8297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-31898" y="8325292"/>
            <a:ext cx="6858000" cy="74427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lvl="0" algn="ctr" defTabSz="914400" fontAlgn="base">
              <a:spcBef>
                <a:spcPct val="0"/>
              </a:spcBef>
            </a:pPr>
            <a:r>
              <a:rPr lang="bg-BG" sz="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Настоящият документ е изработен в изпълнение на Споразумение за изпълнение на Стратегия за водено от общностите местно развитие № РД 50-196/29.11.2016 г. за прилагане на подмярка 19.2 "Прилагане на операции в рамките на стратегии за Водено от общностите местно развитие" на Мярка 19 "Водено от общностите местно развитие" от Програма за развитие на селските райони за периода 2014 - 2020", Заповед № РД 09-713/26.09.2016 г. за одобрение на СНЦ "МИГ Лясковец - Стражица" на МЗХ, Заповед № РД 09-55/25.01.2017 г. за одобрение на общия размер на финансовата помощ по подмярка 19.4 "Текущи разходи и популяризиране на стратегия за ВОМР</a:t>
            </a:r>
            <a:r>
              <a:rPr lang="bg-BG" sz="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“</a:t>
            </a:r>
            <a:endParaRPr lang="bg-BG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7656" y="-33867"/>
            <a:ext cx="2838893" cy="848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05776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Щракнете, за да редактирате стила на подзаглавието в образеца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A69C-69F8-44F6-B005-EC07D4EB55F1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98EF-93E8-408A-8583-36C7CFD7F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061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лавие и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A69C-69F8-44F6-B005-EC07D4EB55F1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98EF-93E8-408A-8583-36C7CFD7F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976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A69C-69F8-44F6-B005-EC07D4EB55F1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98EF-93E8-408A-8583-36C7CFD7FC2C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18505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ичка с им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A69C-69F8-44F6-B005-EC07D4EB55F1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98EF-93E8-408A-8583-36C7CFD7F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6095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ичка с име на цита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A69C-69F8-44F6-B005-EC07D4EB55F1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98EF-93E8-408A-8583-36C7CFD7FC2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35278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или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A69C-69F8-44F6-B005-EC07D4EB55F1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98EF-93E8-408A-8583-36C7CFD7F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9204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A69C-69F8-44F6-B005-EC07D4EB55F1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98EF-93E8-408A-8583-36C7CFD7F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8636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A69C-69F8-44F6-B005-EC07D4EB55F1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98EF-93E8-408A-8583-36C7CFD7F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5106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Щракнете, за да редактирате стила на подзаглавието в образеца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A69C-69F8-44F6-B005-EC07D4EB55F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98EF-93E8-408A-8583-36C7CFD7FC2C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6950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A69C-69F8-44F6-B005-EC07D4EB55F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98EF-93E8-408A-8583-36C7CFD7FC2C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9557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A69C-69F8-44F6-B005-EC07D4EB55F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98EF-93E8-408A-8583-36C7CFD7FC2C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74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A69C-69F8-44F6-B005-EC07D4EB55F1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98EF-93E8-408A-8583-36C7CFD7F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8845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A69C-69F8-44F6-B005-EC07D4EB55F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98EF-93E8-408A-8583-36C7CFD7FC2C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5012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A69C-69F8-44F6-B005-EC07D4EB55F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98EF-93E8-408A-8583-36C7CFD7FC2C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76747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A69C-69F8-44F6-B005-EC07D4EB55F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98EF-93E8-408A-8583-36C7CFD7FC2C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6091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A69C-69F8-44F6-B005-EC07D4EB55F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98EF-93E8-408A-8583-36C7CFD7FC2C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2518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A69C-69F8-44F6-B005-EC07D4EB55F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98EF-93E8-408A-8583-36C7CFD7FC2C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3097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A69C-69F8-44F6-B005-EC07D4EB55F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98EF-93E8-408A-8583-36C7CFD7FC2C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5243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лавие и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A69C-69F8-44F6-B005-EC07D4EB55F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98EF-93E8-408A-8583-36C7CFD7FC2C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58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A69C-69F8-44F6-B005-EC07D4EB55F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98EF-93E8-408A-8583-36C7CFD7FC2C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”</a:t>
            </a:r>
            <a:endParaRPr lang="en-US" dirty="0">
              <a:solidFill>
                <a:srgbClr val="90C226">
                  <a:lumMod val="60000"/>
                  <a:lumOff val="40000"/>
                </a:srgb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261620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ичка с им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A69C-69F8-44F6-B005-EC07D4EB55F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98EF-93E8-408A-8583-36C7CFD7FC2C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279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ичка с име на цита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A69C-69F8-44F6-B005-EC07D4EB55F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98EF-93E8-408A-8583-36C7CFD7FC2C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7172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A69C-69F8-44F6-B005-EC07D4EB55F1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98EF-93E8-408A-8583-36C7CFD7F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21011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или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A69C-69F8-44F6-B005-EC07D4EB55F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98EF-93E8-408A-8583-36C7CFD7FC2C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34469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A69C-69F8-44F6-B005-EC07D4EB55F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98EF-93E8-408A-8583-36C7CFD7FC2C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92109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A69C-69F8-44F6-B005-EC07D4EB55F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98EF-93E8-408A-8583-36C7CFD7FC2C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078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A69C-69F8-44F6-B005-EC07D4EB55F1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98EF-93E8-408A-8583-36C7CFD7F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504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A69C-69F8-44F6-B005-EC07D4EB55F1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98EF-93E8-408A-8583-36C7CFD7F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549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A69C-69F8-44F6-B005-EC07D4EB55F1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98EF-93E8-408A-8583-36C7CFD7F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352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A69C-69F8-44F6-B005-EC07D4EB55F1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98EF-93E8-408A-8583-36C7CFD7F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42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A69C-69F8-44F6-B005-EC07D4EB55F1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98EF-93E8-408A-8583-36C7CFD7F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183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3A69C-69F8-44F6-B005-EC07D4EB55F1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98EF-93E8-408A-8583-36C7CFD7F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310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3A69C-69F8-44F6-B005-EC07D4EB55F1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78998EF-93E8-408A-8583-36C7CFD7F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853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3A69C-69F8-44F6-B005-EC07D4EB55F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78998EF-93E8-408A-8583-36C7CFD7FC2C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568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emf"/><Relationship Id="rId9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hyperlink" Target="http://oldweb.ltu.bg/jmsd/files/articles/16/16-09_V_Stiptzov.pdf" TargetMode="External"/><Relationship Id="rId7" Type="http://schemas.openxmlformats.org/officeDocument/2006/relationships/hyperlink" Target="https://library.fes.de/pdf-files/bueros/sofia/07776.pdf" TargetMode="External"/><Relationship Id="rId2" Type="http://schemas.openxmlformats.org/officeDocument/2006/relationships/hyperlink" Target="https://ec.europa.eu/regional_policy/sources/docgener/informat/2014/guidance_clld_local_actors_bg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es.bg/services_9_marketingovi_izsledvaniya.html" TargetMode="External"/><Relationship Id="rId5" Type="http://schemas.openxmlformats.org/officeDocument/2006/relationships/hyperlink" Target="http://www.ccmn.ca/english/library/ccmn.pdf" TargetMode="External"/><Relationship Id="rId4" Type="http://schemas.openxmlformats.org/officeDocument/2006/relationships/hyperlink" Target="http://ebox.nbu.bg/adminconf/7_%D0%95.Parashkevova.pdf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emf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emf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2343" y="2083753"/>
            <a:ext cx="6958649" cy="85737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300" dirty="0" smtClean="0"/>
              <a:t/>
            </a:r>
            <a:br>
              <a:rPr lang="ru-RU" sz="1300" dirty="0" smtClean="0"/>
            </a:br>
            <a:r>
              <a:rPr lang="ru-RU" sz="1300" b="1" dirty="0" smtClean="0"/>
              <a:t>ПРОГРАМА ЗА РАЗВИТИЕ НА СЕЛСКИТЕ РАЙОНИ   2014 – 2020 г.</a:t>
            </a:r>
            <a:br>
              <a:rPr lang="ru-RU" sz="1300" b="1" dirty="0" smtClean="0"/>
            </a:br>
            <a:r>
              <a:rPr lang="ru-RU" sz="1300" b="1" dirty="0" smtClean="0"/>
              <a:t>ЕВРОПЕЙСКИ ЗЕМЕДЕЛСКИ ФОНД ЗА РАЗВИТИЕ НА СЕЛСКИТЕ РАЙОНИ</a:t>
            </a:r>
            <a:br>
              <a:rPr lang="ru-RU" sz="1300" b="1" dirty="0" smtClean="0"/>
            </a:br>
            <a:r>
              <a:rPr lang="ru-RU" sz="1300" b="1" dirty="0" smtClean="0"/>
              <a:t>  ЕВРОПА ИНВЕСТИРА В СЕЛСКИТЕ РАЙОНИ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endParaRPr lang="en-US" dirty="0"/>
          </a:p>
        </p:txBody>
      </p:sp>
      <p:pic>
        <p:nvPicPr>
          <p:cNvPr id="2068" name="Картина 15" descr="Graphic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5383" y="2343150"/>
            <a:ext cx="590550" cy="84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7" name="Picture 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7273" y="2444276"/>
            <a:ext cx="728663" cy="728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Текстово поле 16"/>
          <p:cNvSpPr txBox="1">
            <a:spLocks noChangeArrowheads="1"/>
          </p:cNvSpPr>
          <p:nvPr/>
        </p:nvSpPr>
        <p:spPr bwMode="auto">
          <a:xfrm>
            <a:off x="3701890" y="2524262"/>
            <a:ext cx="4162425" cy="568692"/>
          </a:xfrm>
          <a:prstGeom prst="rect">
            <a:avLst/>
          </a:prstGeom>
          <a:solidFill>
            <a:srgbClr val="FFFFFF"/>
          </a:solidFill>
          <a:ln w="9528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g-BG" altLang="en-US" sz="1100" b="1" dirty="0" smtClean="0">
                <a:solidFill>
                  <a:srgbClr val="0070C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СДРУЖЕНИЕ ”МЕСТНА  ИНИЦИАТИВНА  ГРУПА</a:t>
            </a:r>
            <a:endParaRPr lang="bg-BG" altLang="en-US" sz="800" dirty="0" smtClean="0">
              <a:solidFill>
                <a:prstClr val="black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g-BG" altLang="en-US" sz="1100" b="1" dirty="0" smtClean="0">
                <a:solidFill>
                  <a:srgbClr val="0070C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ЛЯСКОВЕЦ – СТРАЖИЦА”</a:t>
            </a:r>
            <a:endParaRPr lang="bg-BG" altLang="en-US" dirty="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4" name="Rectangle 22"/>
          <p:cNvSpPr>
            <a:spLocks noChangeArrowheads="1"/>
          </p:cNvSpPr>
          <p:nvPr/>
        </p:nvSpPr>
        <p:spPr bwMode="auto">
          <a:xfrm>
            <a:off x="-222069" y="-2286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Rectangle 24"/>
          <p:cNvSpPr>
            <a:spLocks noChangeArrowheads="1"/>
          </p:cNvSpPr>
          <p:nvPr/>
        </p:nvSpPr>
        <p:spPr bwMode="auto">
          <a:xfrm>
            <a:off x="-222069" y="2286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25"/>
          <p:cNvSpPr>
            <a:spLocks noChangeArrowheads="1"/>
          </p:cNvSpPr>
          <p:nvPr/>
        </p:nvSpPr>
        <p:spPr bwMode="auto">
          <a:xfrm>
            <a:off x="-222069" y="15335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bg-BG" altLang="en-US" sz="1000" dirty="0" smtClean="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g-BG" altLang="en-US" sz="10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</a:t>
            </a:r>
            <a:r>
              <a:rPr lang="bg-BG" altLang="en-US" sz="14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endParaRPr lang="bg-BG" altLang="en-US" dirty="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7" name="Rectangle 26"/>
          <p:cNvSpPr>
            <a:spLocks noChangeArrowheads="1"/>
          </p:cNvSpPr>
          <p:nvPr/>
        </p:nvSpPr>
        <p:spPr bwMode="auto">
          <a:xfrm>
            <a:off x="-222069" y="22621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2080" name="Картина 10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2492" y="676275"/>
            <a:ext cx="73342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9" name="Картина 9" descr="Описание: bg_fla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5615" y="642145"/>
            <a:ext cx="676275" cy="533400"/>
          </a:xfrm>
          <a:prstGeom prst="rect">
            <a:avLst/>
          </a:prstGeom>
          <a:solidFill>
            <a:srgbClr val="969696">
              <a:alpha val="52940"/>
            </a:srgbClr>
          </a:solidFill>
        </p:spPr>
      </p:pic>
      <p:pic>
        <p:nvPicPr>
          <p:cNvPr id="2078" name="Картина 1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8941" y="717040"/>
            <a:ext cx="1031696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7" name="Картина 8" descr="Свързано изображение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1816" y="664652"/>
            <a:ext cx="1392893" cy="60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6" name="Картина 11" descr="logo PRSR2014-2020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151" y="727868"/>
            <a:ext cx="1321391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5" name="Picture 2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599" y="717040"/>
            <a:ext cx="1436915" cy="55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33"/>
          <p:cNvSpPr>
            <a:spLocks noChangeArrowheads="1"/>
          </p:cNvSpPr>
          <p:nvPr/>
        </p:nvSpPr>
        <p:spPr bwMode="auto">
          <a:xfrm>
            <a:off x="-130628" y="-666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34"/>
          <p:cNvSpPr>
            <a:spLocks noChangeArrowheads="1"/>
          </p:cNvSpPr>
          <p:nvPr/>
        </p:nvSpPr>
        <p:spPr bwMode="auto">
          <a:xfrm>
            <a:off x="-130628" y="9810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g-BG" altLang="en-US" sz="1000" smtClea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bg-BG" altLang="en-US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0" name="Rectangle 35"/>
          <p:cNvSpPr>
            <a:spLocks noChangeArrowheads="1"/>
          </p:cNvSpPr>
          <p:nvPr/>
        </p:nvSpPr>
        <p:spPr bwMode="auto">
          <a:xfrm>
            <a:off x="-130628" y="15144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Rectangle 36"/>
          <p:cNvSpPr>
            <a:spLocks noChangeArrowheads="1"/>
          </p:cNvSpPr>
          <p:nvPr/>
        </p:nvSpPr>
        <p:spPr bwMode="auto">
          <a:xfrm>
            <a:off x="-130628" y="31908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Rectangle 37"/>
          <p:cNvSpPr>
            <a:spLocks noChangeArrowheads="1"/>
          </p:cNvSpPr>
          <p:nvPr/>
        </p:nvSpPr>
        <p:spPr bwMode="auto">
          <a:xfrm>
            <a:off x="1859143" y="14535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00" b="1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“</a:t>
            </a:r>
            <a:r>
              <a:rPr lang="ru-RU" altLang="en-US" sz="700" b="1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Европейски  съюз</a:t>
            </a:r>
            <a:r>
              <a:rPr lang="en-US" altLang="en-US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endParaRPr lang="en-US" altLang="en-US" dirty="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058941" y="3538342"/>
            <a:ext cx="31854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bg-BG" sz="2800" b="1" kern="0" dirty="0" smtClean="0">
                <a:solidFill>
                  <a:srgbClr val="54A021">
                    <a:lumMod val="50000"/>
                  </a:srgbClr>
                </a:solidFill>
                <a:latin typeface="Times New Roman"/>
                <a:ea typeface="Calibri"/>
              </a:rPr>
              <a:t>Обучение на тема:</a:t>
            </a:r>
            <a:endParaRPr lang="bg-BG" sz="2800" kern="0" dirty="0">
              <a:solidFill>
                <a:srgbClr val="54A021">
                  <a:lumMod val="50000"/>
                </a:srgbClr>
              </a:solidFill>
            </a:endParaRPr>
          </a:p>
        </p:txBody>
      </p:sp>
      <p:sp>
        <p:nvSpPr>
          <p:cNvPr id="26" name="Subtitle 2"/>
          <p:cNvSpPr>
            <a:spLocks noGrp="1"/>
          </p:cNvSpPr>
          <p:nvPr>
            <p:ph type="subTitle" idx="1"/>
          </p:nvPr>
        </p:nvSpPr>
        <p:spPr>
          <a:xfrm>
            <a:off x="1461102" y="4380025"/>
            <a:ext cx="8825658" cy="1131427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ctr" defTabSz="914400">
              <a:spcBef>
                <a:spcPts val="0"/>
              </a:spcBef>
              <a:buClrTx/>
              <a:buSzTx/>
            </a:pPr>
            <a:r>
              <a:rPr lang="ru-RU" sz="2000" b="1" kern="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„Методи за ефективен обществен мониторинг на постигнатите резултати  в прилагането на СВОМР“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99682" y="5724487"/>
            <a:ext cx="111356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</a:pPr>
            <a:r>
              <a:rPr lang="bg-BG" sz="800" dirty="0">
                <a:solidFill>
                  <a:srgbClr val="070D03"/>
                </a:solidFill>
                <a:latin typeface="Times New Roman"/>
                <a:ea typeface="Times New Roman"/>
                <a:cs typeface="Times New Roman"/>
              </a:rPr>
              <a:t>Настоящият документ е изработен в изпълнение на Споразумение за изпълнение на Стратегия за водено от общностите местно развитие № РД 50-196/29.11.2016 г. за прилагане на подмярка 19.2 "Прилагане на операции в рамките на стратегии за Водено от общностите местно развитие" на Мярка 19 "Водено от общностите местно развитие" от Програма за развитие на селските райони за периода 2014 - 2020", Заповед № РД 09-713/26.09.2016 г. за одобрение на СНЦ "МИГ Лясковец - Стражица" на МЗХ, Заповед № РД 09-55/25.01.2017 г. за одобрение на общия размер на финансовата помощ по подмярка 19.4 "Текущи разходи и популяризиране на стратегия за ВОМР“.</a:t>
            </a:r>
            <a:endParaRPr lang="bg-BG" sz="3200" dirty="0">
              <a:solidFill>
                <a:srgbClr val="070D03"/>
              </a:solidFill>
              <a:latin typeface="Calibri"/>
              <a:ea typeface="Calibri"/>
              <a:cs typeface="Times New Roman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bg-BG" sz="800" dirty="0">
                <a:solidFill>
                  <a:srgbClr val="070D03"/>
                </a:solidFill>
                <a:latin typeface="Times New Roman"/>
                <a:ea typeface="Times New Roman"/>
                <a:cs typeface="Arial" panose="020B0604020202020204" pitchFamily="34" charset="0"/>
              </a:rPr>
              <a:t>И съгласно Договор за възлагане на обществена поръчка за услуга с предмет: „Организиране и провеждане на обучения на екипа, членовете на колективния върховен орган, местни лидери, уязвими групи и застрашени от бедност целеви групи, включително роми, във връзка с прилагането на Стратегия за местно развитие и подхода ЛИДЕР“, във връзка с прилагане на Стратегия за Водено от общностите местно развитие за 2019 година” между СНЦ“МИГ-Лясковец-Стражица“ и фирма „Еврика 3М“ ЕООД</a:t>
            </a:r>
            <a:endParaRPr lang="bg-BG" dirty="0">
              <a:solidFill>
                <a:srgbClr val="070D0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3226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640682" y="1185798"/>
            <a:ext cx="8596668" cy="805841"/>
          </a:xfrm>
        </p:spPr>
        <p:txBody>
          <a:bodyPr/>
          <a:lstStyle/>
          <a:p>
            <a:pPr algn="ctr"/>
            <a:r>
              <a:rPr lang="bg-BG" dirty="0" smtClean="0"/>
              <a:t>Източници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52699" y="2298375"/>
            <a:ext cx="8596668" cy="3880773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bg-BG" sz="2000" dirty="0">
                <a:solidFill>
                  <a:schemeClr val="tx1"/>
                </a:solidFill>
              </a:rPr>
              <a:t>1.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https://ec.europa.eu/regional_policy/sources/docgener/informat/2014/guidance_clld_local_actors_bg.pdf</a:t>
            </a:r>
            <a:endParaRPr lang="bg-BG" dirty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bg-BG" dirty="0">
                <a:solidFill>
                  <a:schemeClr val="tx1"/>
                </a:solidFill>
              </a:rPr>
              <a:t>2.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oldweb.ltu.bg/jmsd/files/articles/16/16-09_V_Stiptzov.pdf</a:t>
            </a:r>
            <a:endParaRPr lang="bg-BG" dirty="0" smtClean="0"/>
          </a:p>
          <a:p>
            <a:pPr marL="45720" indent="0">
              <a:buNone/>
            </a:pPr>
            <a:r>
              <a:rPr lang="bg-BG" dirty="0" smtClean="0"/>
              <a:t>3. </a:t>
            </a:r>
            <a:r>
              <a:rPr lang="en-US" dirty="0">
                <a:hlinkClick r:id="rId4"/>
              </a:rPr>
              <a:t>http://ebox.nbu.bg/adminconf/7_%</a:t>
            </a:r>
            <a:r>
              <a:rPr lang="en-US" dirty="0" smtClean="0">
                <a:hlinkClick r:id="rId4"/>
              </a:rPr>
              <a:t>D0%95.Parashkevova.pdf</a:t>
            </a:r>
            <a:endParaRPr lang="bg-BG" dirty="0" smtClean="0"/>
          </a:p>
          <a:p>
            <a:pPr marL="45720" indent="0">
              <a:buNone/>
            </a:pPr>
            <a:r>
              <a:rPr lang="bg-BG" dirty="0" smtClean="0"/>
              <a:t>4. </a:t>
            </a:r>
            <a:r>
              <a:rPr lang="en-US" dirty="0" smtClean="0"/>
              <a:t>Politiki_Nesebar_2014.pdf</a:t>
            </a:r>
            <a:r>
              <a:rPr lang="bg-BG" dirty="0" smtClean="0"/>
              <a:t> </a:t>
            </a:r>
          </a:p>
          <a:p>
            <a:pPr marL="45720" indent="0">
              <a:buNone/>
            </a:pPr>
            <a:r>
              <a:rPr lang="bg-BG" dirty="0" smtClean="0"/>
              <a:t>5. </a:t>
            </a:r>
            <a:r>
              <a:rPr lang="en-US" dirty="0"/>
              <a:t> </a:t>
            </a:r>
            <a:r>
              <a:rPr lang="en-US" u="sng" dirty="0">
                <a:hlinkClick r:id="rId5"/>
              </a:rPr>
              <a:t>http://</a:t>
            </a:r>
            <a:r>
              <a:rPr lang="en-US" u="sng" dirty="0" smtClean="0">
                <a:hlinkClick r:id="rId5"/>
              </a:rPr>
              <a:t>www.ccmn.ca/english/library/ccmn.pd</a:t>
            </a:r>
            <a:endParaRPr lang="en-US" u="sng" dirty="0" smtClean="0"/>
          </a:p>
          <a:p>
            <a:pPr marL="45720" indent="0">
              <a:buNone/>
            </a:pPr>
            <a:r>
              <a:rPr lang="en-US" dirty="0" smtClean="0"/>
              <a:t>6. </a:t>
            </a:r>
            <a:r>
              <a:rPr lang="en-US" dirty="0">
                <a:hlinkClick r:id="rId6"/>
              </a:rPr>
              <a:t>http://</a:t>
            </a:r>
            <a:r>
              <a:rPr lang="en-US" dirty="0" smtClean="0">
                <a:hlinkClick r:id="rId6"/>
              </a:rPr>
              <a:t>des.bg/services_9_marketingovi_izsledvaniya.html</a:t>
            </a:r>
            <a:endParaRPr lang="en-US" dirty="0" smtClean="0"/>
          </a:p>
          <a:p>
            <a:pPr marL="45720" indent="0">
              <a:buNone/>
            </a:pPr>
            <a:r>
              <a:rPr lang="en-US" dirty="0" smtClean="0"/>
              <a:t>7. </a:t>
            </a:r>
            <a:r>
              <a:rPr lang="en-US" dirty="0">
                <a:hlinkClick r:id="rId7"/>
              </a:rPr>
              <a:t>https://library.fes.de/pdf-files/bueros/sofia/07776.pdf</a:t>
            </a:r>
            <a:endParaRPr lang="bg-BG" dirty="0" smtClean="0"/>
          </a:p>
          <a:p>
            <a:pPr marL="457200" indent="-457200">
              <a:buFont typeface="Arial"/>
              <a:buAutoNum type="arabicPeriod"/>
            </a:pPr>
            <a:endParaRPr lang="bg-BG" dirty="0"/>
          </a:p>
          <a:p>
            <a:pPr marL="457200" indent="-457200">
              <a:buAutoNum type="arabicPeriod"/>
            </a:pPr>
            <a:endParaRPr lang="bg-BG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6173" y="231442"/>
            <a:ext cx="4865687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22454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8" name="Картина 15" descr="Graphic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7997" y="1579012"/>
            <a:ext cx="590550" cy="84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7" name="Picture 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6041" y="1514475"/>
            <a:ext cx="728663" cy="728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Текстово поле 16"/>
          <p:cNvSpPr txBox="1">
            <a:spLocks noChangeArrowheads="1"/>
          </p:cNvSpPr>
          <p:nvPr/>
        </p:nvSpPr>
        <p:spPr bwMode="auto">
          <a:xfrm>
            <a:off x="3597082" y="1579012"/>
            <a:ext cx="4162425" cy="568692"/>
          </a:xfrm>
          <a:prstGeom prst="rect">
            <a:avLst/>
          </a:prstGeom>
          <a:solidFill>
            <a:srgbClr val="FFFFFF"/>
          </a:solidFill>
          <a:ln w="9528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g-BG" altLang="en-US" sz="1100" b="1" dirty="0" smtClean="0">
                <a:solidFill>
                  <a:srgbClr val="0070C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СДРУЖЕНИЕ ”МЕСТНА  ИНИЦИАТИВНА  ГРУПА</a:t>
            </a:r>
            <a:endParaRPr lang="bg-BG" altLang="en-US" sz="800" dirty="0" smtClean="0">
              <a:solidFill>
                <a:prstClr val="black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g-BG" altLang="en-US" sz="1100" b="1" dirty="0" smtClean="0">
                <a:solidFill>
                  <a:srgbClr val="0070C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ЛЯСКОВЕЦ – СТРАЖИЦА”</a:t>
            </a:r>
            <a:endParaRPr lang="bg-BG" altLang="en-US" dirty="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4" name="Rectangle 22"/>
          <p:cNvSpPr>
            <a:spLocks noChangeArrowheads="1"/>
          </p:cNvSpPr>
          <p:nvPr/>
        </p:nvSpPr>
        <p:spPr bwMode="auto">
          <a:xfrm>
            <a:off x="-222069" y="-2286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Rectangle 24"/>
          <p:cNvSpPr>
            <a:spLocks noChangeArrowheads="1"/>
          </p:cNvSpPr>
          <p:nvPr/>
        </p:nvSpPr>
        <p:spPr bwMode="auto">
          <a:xfrm>
            <a:off x="-222069" y="2286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Rectangle 26"/>
          <p:cNvSpPr>
            <a:spLocks noChangeArrowheads="1"/>
          </p:cNvSpPr>
          <p:nvPr/>
        </p:nvSpPr>
        <p:spPr bwMode="auto">
          <a:xfrm>
            <a:off x="-222069" y="22621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Rectangle 35"/>
          <p:cNvSpPr>
            <a:spLocks noChangeArrowheads="1"/>
          </p:cNvSpPr>
          <p:nvPr/>
        </p:nvSpPr>
        <p:spPr bwMode="auto">
          <a:xfrm>
            <a:off x="-130628" y="15144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2240876" y="2905655"/>
            <a:ext cx="7453390" cy="570439"/>
          </a:xfrm>
          <a:prstGeom prst="rect">
            <a:avLst/>
          </a:prstGeom>
          <a:gradFill rotWithShape="0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 w="12700" algn="ctr">
            <a:solidFill>
              <a:srgbClr val="959DA9"/>
            </a:solidFill>
            <a:miter lim="800000"/>
            <a:headEnd/>
            <a:tailEnd/>
          </a:ln>
          <a:effectLst>
            <a:outerShdw dist="28398" dir="3806097" algn="ctr" rotWithShape="0">
              <a:srgbClr val="272D37">
                <a:alpha val="50000"/>
              </a:srgbClr>
            </a:outerShdw>
          </a:effectLst>
        </p:spPr>
        <p:txBody>
          <a:bodyPr lIns="36576" tIns="36576" rIns="36576" bIns="36576"/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bg-BG" sz="2000" b="1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</a:rPr>
              <a:t>www.eufunds.bg       </a:t>
            </a:r>
            <a:r>
              <a:rPr lang="bg-BG" altLang="bg-BG" sz="2000" b="1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</a:rPr>
              <a:t>                                  </a:t>
            </a:r>
            <a:r>
              <a:rPr lang="en-US" altLang="bg-BG" sz="2000" b="1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</a:rPr>
              <a:t>www.mig-zaedno.eu</a:t>
            </a:r>
            <a:endParaRPr lang="bg-BG" altLang="bg-BG" sz="2000" dirty="0" smtClean="0">
              <a:solidFill>
                <a:srgbClr val="000000"/>
              </a:solidFill>
              <a:ea typeface="SimSun" pitchFamily="2" charset="-122"/>
            </a:endParaRPr>
          </a:p>
        </p:txBody>
      </p:sp>
      <p:pic>
        <p:nvPicPr>
          <p:cNvPr id="24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2127" y="3050209"/>
            <a:ext cx="503607" cy="350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6ECFF"/>
                  </a:outerShdw>
                </a:effectLst>
              </a14:hiddenEffects>
            </a:ext>
          </a:extLst>
        </p:spPr>
      </p:pic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2213124" y="4020904"/>
            <a:ext cx="2571376" cy="1252554"/>
          </a:xfrm>
          <a:prstGeom prst="rect">
            <a:avLst/>
          </a:prstGeom>
          <a:gradFill rotWithShape="0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 w="12700" algn="ctr">
            <a:solidFill>
              <a:srgbClr val="959DA9"/>
            </a:solidFill>
            <a:miter lim="800000"/>
            <a:headEnd/>
            <a:tailEnd/>
          </a:ln>
          <a:effectLst>
            <a:outerShdw dist="28398" dir="3806097" algn="ctr" rotWithShape="0">
              <a:srgbClr val="272D37">
                <a:alpha val="50000"/>
              </a:srgbClr>
            </a:outerShdw>
          </a:effectLst>
        </p:spPr>
        <p:txBody>
          <a:bodyPr lIns="36576" tIns="36576" rIns="36576" bIns="36576"/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bg-BG" altLang="bg-BG" sz="14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</a:rPr>
              <a:t>Тел:0894621164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bg-BG" altLang="bg-BG" sz="14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</a:rPr>
              <a:t>Тел:0894621167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bg-BG" sz="14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</a:rPr>
              <a:t>Email: mig_zaedno@abv.bg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bg-BG" altLang="bg-BG" sz="14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</a:rPr>
              <a:t>Адрес: гр.Лясковец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bg-BG" altLang="bg-BG" sz="14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</a:rPr>
              <a:t>Ул.“Бузлуджа“ №1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bg-BG" altLang="bg-BG" sz="1400" dirty="0" smtClean="0">
              <a:solidFill>
                <a:srgbClr val="000000"/>
              </a:solidFill>
              <a:ea typeface="SimSun" pitchFamily="2" charset="-122"/>
            </a:endParaRP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7115067" y="4027822"/>
            <a:ext cx="2551447" cy="1245636"/>
          </a:xfrm>
          <a:prstGeom prst="rect">
            <a:avLst/>
          </a:prstGeom>
          <a:gradFill rotWithShape="0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 w="12700" algn="ctr">
            <a:solidFill>
              <a:srgbClr val="959DA9"/>
            </a:solidFill>
            <a:miter lim="800000"/>
            <a:headEnd/>
            <a:tailEnd/>
          </a:ln>
          <a:effectLst>
            <a:outerShdw dist="28398" dir="3806097" algn="ctr" rotWithShape="0">
              <a:srgbClr val="272D37">
                <a:alpha val="50000"/>
              </a:srgbClr>
            </a:outerShdw>
          </a:effectLst>
        </p:spPr>
        <p:txBody>
          <a:bodyPr lIns="36576" tIns="36576" rIns="36576" bIns="36576"/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bg-BG" altLang="bg-BG" sz="1400" b="1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</a:rPr>
              <a:t>Екип на МИГ: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bg-BG" altLang="bg-BG" sz="14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</a:rPr>
              <a:t>1.</a:t>
            </a:r>
            <a:r>
              <a:rPr lang="bg-BG" altLang="bg-BG" sz="1400" b="1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</a:rPr>
              <a:t>Мария Маринова</a:t>
            </a:r>
            <a:endParaRPr lang="bg-BG" altLang="bg-BG" sz="1400" dirty="0" smtClean="0">
              <a:solidFill>
                <a:srgbClr val="000000"/>
              </a:solidFill>
              <a:latin typeface="Times New Roman" pitchFamily="18" charset="0"/>
              <a:ea typeface="SimSun" pitchFamily="2" charset="-12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bg-BG" altLang="bg-BG" sz="14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</a:rPr>
              <a:t>-Изп.Директор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bg-BG" altLang="bg-BG" sz="14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</a:rPr>
              <a:t>2.</a:t>
            </a:r>
            <a:r>
              <a:rPr lang="bg-BG" altLang="bg-BG" sz="1400" b="1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</a:rPr>
              <a:t>Мария Петкова</a:t>
            </a:r>
            <a:endParaRPr lang="bg-BG" altLang="bg-BG" sz="1400" dirty="0" smtClean="0">
              <a:solidFill>
                <a:srgbClr val="000000"/>
              </a:solidFill>
              <a:latin typeface="Times New Roman" pitchFamily="18" charset="0"/>
              <a:ea typeface="SimSun" pitchFamily="2" charset="-12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bg-BG" altLang="bg-BG" sz="14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</a:rPr>
              <a:t>-Експерт СВОМР</a:t>
            </a:r>
            <a:endParaRPr lang="bg-BG" altLang="bg-BG" sz="1400" dirty="0" smtClean="0">
              <a:solidFill>
                <a:srgbClr val="000000"/>
              </a:solidFill>
              <a:ea typeface="SimSun" pitchFamily="2" charset="-122"/>
            </a:endParaRPr>
          </a:p>
        </p:txBody>
      </p:sp>
      <p:pic>
        <p:nvPicPr>
          <p:cNvPr id="27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9934" y="4347872"/>
            <a:ext cx="480325" cy="48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6ECFF"/>
                  </a:outerShdw>
                </a:effectLst>
              </a14:hiddenEffects>
            </a:ext>
          </a:extLst>
        </p:spPr>
      </p:pic>
      <p:sp>
        <p:nvSpPr>
          <p:cNvPr id="28" name="Rectangle 27"/>
          <p:cNvSpPr/>
          <p:nvPr/>
        </p:nvSpPr>
        <p:spPr>
          <a:xfrm>
            <a:off x="599682" y="5762066"/>
            <a:ext cx="111356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</a:pPr>
            <a:r>
              <a:rPr lang="bg-BG" sz="800" dirty="0">
                <a:solidFill>
                  <a:srgbClr val="44709D">
                    <a:lumMod val="50000"/>
                  </a:srgbClr>
                </a:solidFill>
                <a:latin typeface="Times New Roman"/>
                <a:ea typeface="Times New Roman"/>
                <a:cs typeface="Times New Roman"/>
              </a:rPr>
              <a:t>Настоящият документ е изработен в изпълнение на Споразумение за изпълнение на Стратегия за водено от общностите местно развитие № РД 50-196/29.11.2016 г. за прилагане на подмярка 19.2 "Прилагане на операции в рамките на стратегии за Водено от общностите местно развитие" на Мярка 19 "Водено от общностите местно развитие" от Програма за развитие на селските райони за периода 2014 - 2020", Заповед № РД 09-713/26.09.2016 г. за одобрение на СНЦ "МИГ Лясковец - Стражица" на МЗХ, Заповед № РД 09-55/25.01.2017 г. за одобрение на общия размер на финансовата помощ по подмярка 19.4 "Текущи разходи и популяризиране на стратегия за ВОМР“.</a:t>
            </a:r>
            <a:endParaRPr lang="bg-BG" sz="3200" dirty="0">
              <a:solidFill>
                <a:srgbClr val="44709D">
                  <a:lumMod val="50000"/>
                </a:srgbClr>
              </a:solidFill>
              <a:latin typeface="Calibri"/>
              <a:ea typeface="Calibri"/>
              <a:cs typeface="Times New Roman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bg-BG" sz="800" dirty="0">
                <a:solidFill>
                  <a:srgbClr val="44709D">
                    <a:lumMod val="50000"/>
                  </a:srgbClr>
                </a:solidFill>
                <a:latin typeface="Times New Roman"/>
                <a:ea typeface="Times New Roman"/>
                <a:cs typeface="Arial" panose="020B0604020202020204" pitchFamily="34" charset="0"/>
              </a:rPr>
              <a:t>И съгласно Договор за възлагане на обществена поръчка за услуга с предмет: „Организиране и провеждане на обучения на екипа, членовете на колективния върховен орган, местни лидери, уязвими групи и застрашени от бедност целеви групи, включително роми, във връзка с прилагането на Стратегия за местно развитие и подхода ЛИДЕР“, във връзка с прилагане на Стратегия за Водено от общностите местно развитие за 2019 година” между СНЦ“МИГ-Лясковец-Стражица“ и фирма „Еврика 3М“ ЕООД</a:t>
            </a:r>
            <a:endParaRPr lang="bg-BG" dirty="0">
              <a:solidFill>
                <a:srgbClr val="44709D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0705" y="200271"/>
            <a:ext cx="6795181" cy="971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699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2343" y="2083753"/>
            <a:ext cx="6958649" cy="85737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300" dirty="0" smtClean="0"/>
              <a:t/>
            </a:r>
            <a:br>
              <a:rPr lang="ru-RU" sz="1300" dirty="0" smtClean="0"/>
            </a:br>
            <a:r>
              <a:rPr lang="ru-RU" sz="1300" b="1" dirty="0" smtClean="0"/>
              <a:t>ПРОГРАМА ЗА РАЗВИТИЕ НА СЕЛСКИТЕ РАЙОНИ   2014 – 2020 г.</a:t>
            </a:r>
            <a:br>
              <a:rPr lang="ru-RU" sz="1300" b="1" dirty="0" smtClean="0"/>
            </a:br>
            <a:r>
              <a:rPr lang="ru-RU" sz="1300" b="1" dirty="0" smtClean="0"/>
              <a:t>ЕВРОПЕЙСКИ ЗЕМЕДЕЛСКИ ФОНД ЗА РАЗВИТИЕ НА СЕЛСКИТЕ РАЙОНИ</a:t>
            </a:r>
            <a:br>
              <a:rPr lang="ru-RU" sz="1300" b="1" dirty="0" smtClean="0"/>
            </a:br>
            <a:r>
              <a:rPr lang="ru-RU" sz="1300" b="1" dirty="0" smtClean="0"/>
              <a:t>  ЕВРОПА ИНВЕСТИРА В СЕЛСКИТЕ РАЙОНИ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endParaRPr lang="en-US" dirty="0"/>
          </a:p>
        </p:txBody>
      </p:sp>
      <p:pic>
        <p:nvPicPr>
          <p:cNvPr id="2068" name="Картина 15" descr="Graphic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5383" y="2343150"/>
            <a:ext cx="590550" cy="84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7" name="Picture 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7273" y="2444276"/>
            <a:ext cx="728663" cy="728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Текстово поле 16"/>
          <p:cNvSpPr txBox="1">
            <a:spLocks noChangeArrowheads="1"/>
          </p:cNvSpPr>
          <p:nvPr/>
        </p:nvSpPr>
        <p:spPr bwMode="auto">
          <a:xfrm>
            <a:off x="3701890" y="2524262"/>
            <a:ext cx="4162425" cy="568692"/>
          </a:xfrm>
          <a:prstGeom prst="rect">
            <a:avLst/>
          </a:prstGeom>
          <a:solidFill>
            <a:srgbClr val="FFFFFF"/>
          </a:solidFill>
          <a:ln w="9528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g-BG" altLang="en-US" sz="1100" b="1" dirty="0" smtClean="0">
                <a:solidFill>
                  <a:srgbClr val="0070C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СДРУЖЕНИЕ ”МЕСТНА  ИНИЦИАТИВНА  ГРУПА</a:t>
            </a:r>
            <a:endParaRPr lang="bg-BG" altLang="en-US" sz="800" dirty="0" smtClean="0">
              <a:solidFill>
                <a:prstClr val="black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g-BG" altLang="en-US" sz="1100" b="1" dirty="0" smtClean="0">
                <a:solidFill>
                  <a:srgbClr val="0070C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ЛЯСКОВЕЦ – СТРАЖИЦА”</a:t>
            </a:r>
            <a:endParaRPr lang="bg-BG" altLang="en-US" dirty="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4" name="Rectangle 22"/>
          <p:cNvSpPr>
            <a:spLocks noChangeArrowheads="1"/>
          </p:cNvSpPr>
          <p:nvPr/>
        </p:nvSpPr>
        <p:spPr bwMode="auto">
          <a:xfrm>
            <a:off x="-222069" y="-2286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Rectangle 24"/>
          <p:cNvSpPr>
            <a:spLocks noChangeArrowheads="1"/>
          </p:cNvSpPr>
          <p:nvPr/>
        </p:nvSpPr>
        <p:spPr bwMode="auto">
          <a:xfrm>
            <a:off x="-222069" y="2286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25"/>
          <p:cNvSpPr>
            <a:spLocks noChangeArrowheads="1"/>
          </p:cNvSpPr>
          <p:nvPr/>
        </p:nvSpPr>
        <p:spPr bwMode="auto">
          <a:xfrm>
            <a:off x="-222069" y="15335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bg-BG" altLang="en-US" sz="1000" dirty="0" smtClean="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g-BG" altLang="en-US" sz="10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</a:t>
            </a:r>
            <a:r>
              <a:rPr lang="bg-BG" altLang="en-US" sz="14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endParaRPr lang="bg-BG" altLang="en-US" dirty="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7" name="Rectangle 26"/>
          <p:cNvSpPr>
            <a:spLocks noChangeArrowheads="1"/>
          </p:cNvSpPr>
          <p:nvPr/>
        </p:nvSpPr>
        <p:spPr bwMode="auto">
          <a:xfrm>
            <a:off x="-222069" y="22621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2080" name="Картина 10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2492" y="676275"/>
            <a:ext cx="73342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9" name="Картина 9" descr="Описание: bg_fla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5615" y="642145"/>
            <a:ext cx="676275" cy="533400"/>
          </a:xfrm>
          <a:prstGeom prst="rect">
            <a:avLst/>
          </a:prstGeom>
          <a:solidFill>
            <a:srgbClr val="969696">
              <a:alpha val="52940"/>
            </a:srgbClr>
          </a:solidFill>
        </p:spPr>
      </p:pic>
      <p:pic>
        <p:nvPicPr>
          <p:cNvPr id="2078" name="Картина 1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8941" y="717040"/>
            <a:ext cx="1031696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7" name="Картина 8" descr="Свързано изображение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1816" y="664652"/>
            <a:ext cx="1392893" cy="60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6" name="Картина 11" descr="logo PRSR2014-2020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151" y="727868"/>
            <a:ext cx="1321391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5" name="Picture 2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599" y="717040"/>
            <a:ext cx="1436915" cy="55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33"/>
          <p:cNvSpPr>
            <a:spLocks noChangeArrowheads="1"/>
          </p:cNvSpPr>
          <p:nvPr/>
        </p:nvSpPr>
        <p:spPr bwMode="auto">
          <a:xfrm>
            <a:off x="-130628" y="-666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34"/>
          <p:cNvSpPr>
            <a:spLocks noChangeArrowheads="1"/>
          </p:cNvSpPr>
          <p:nvPr/>
        </p:nvSpPr>
        <p:spPr bwMode="auto">
          <a:xfrm>
            <a:off x="-130628" y="9810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g-BG" altLang="en-US" sz="1000" smtClea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bg-BG" altLang="en-US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0" name="Rectangle 35"/>
          <p:cNvSpPr>
            <a:spLocks noChangeArrowheads="1"/>
          </p:cNvSpPr>
          <p:nvPr/>
        </p:nvSpPr>
        <p:spPr bwMode="auto">
          <a:xfrm>
            <a:off x="-130628" y="15144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Rectangle 36"/>
          <p:cNvSpPr>
            <a:spLocks noChangeArrowheads="1"/>
          </p:cNvSpPr>
          <p:nvPr/>
        </p:nvSpPr>
        <p:spPr bwMode="auto">
          <a:xfrm>
            <a:off x="-130628" y="31908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Rectangle 37"/>
          <p:cNvSpPr>
            <a:spLocks noChangeArrowheads="1"/>
          </p:cNvSpPr>
          <p:nvPr/>
        </p:nvSpPr>
        <p:spPr bwMode="auto">
          <a:xfrm>
            <a:off x="1859143" y="14535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00" b="1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“</a:t>
            </a:r>
            <a:r>
              <a:rPr lang="ru-RU" altLang="en-US" sz="700" b="1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Европейски  съюз</a:t>
            </a:r>
            <a:r>
              <a:rPr lang="en-US" altLang="en-US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endParaRPr lang="en-US" altLang="en-US" dirty="0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99682" y="5724487"/>
            <a:ext cx="111356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</a:pPr>
            <a:r>
              <a:rPr lang="bg-BG" sz="800" dirty="0">
                <a:solidFill>
                  <a:srgbClr val="070D03"/>
                </a:solidFill>
                <a:latin typeface="Times New Roman"/>
                <a:ea typeface="Times New Roman"/>
                <a:cs typeface="Times New Roman"/>
              </a:rPr>
              <a:t>Настоящият документ е изработен в изпълнение на Споразумение за изпълнение на Стратегия за водено от общностите местно развитие № РД 50-196/29.11.2016 г. за прилагане на подмярка 19.2 "Прилагане на операции в рамките на стратегии за Водено от общностите местно развитие" на Мярка 19 "Водено от общностите местно развитие" от Програма за развитие на селските райони за периода 2014 - 2020", Заповед № РД 09-713/26.09.2016 г. за одобрение на СНЦ "МИГ Лясковец - Стражица" на МЗХ, Заповед № РД 09-55/25.01.2017 г. за одобрение на общия размер на финансовата помощ по подмярка 19.4 "Текущи разходи и популяризиране на стратегия за ВОМР“.</a:t>
            </a:r>
            <a:endParaRPr lang="bg-BG" sz="3200" dirty="0">
              <a:solidFill>
                <a:srgbClr val="070D03"/>
              </a:solidFill>
              <a:latin typeface="Calibri"/>
              <a:ea typeface="Calibri"/>
              <a:cs typeface="Times New Roman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bg-BG" sz="800" dirty="0">
                <a:solidFill>
                  <a:srgbClr val="070D03"/>
                </a:solidFill>
                <a:latin typeface="Times New Roman"/>
                <a:ea typeface="Times New Roman"/>
                <a:cs typeface="Arial" panose="020B0604020202020204" pitchFamily="34" charset="0"/>
              </a:rPr>
              <a:t>И съгласно Договор за възлагане на обществена поръчка за услуга с предмет: „Организиране и провеждане на обучения на екипа, членовете на колективния върховен орган, местни лидери, уязвими групи и застрашени от бедност целеви групи, включително роми, във връзка с прилагането на Стратегия за местно развитие и подхода ЛИДЕР“, във връзка с прилагане на Стратегия за Водено от общностите местно развитие за 2019 година” между СНЦ“МИГ-Лясковец-Стражица“ и фирма „Еврика 3М“ ЕООД</a:t>
            </a:r>
            <a:endParaRPr lang="bg-BG" dirty="0">
              <a:solidFill>
                <a:srgbClr val="070D0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39452" y="3643527"/>
            <a:ext cx="989556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2000" b="1" kern="0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Calibri"/>
              </a:rPr>
              <a:t>Дата: </a:t>
            </a:r>
            <a:r>
              <a:rPr lang="ru-RU" sz="2000" b="1" kern="0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ea typeface="Calibri"/>
              </a:rPr>
              <a:t>05 </a:t>
            </a:r>
            <a:r>
              <a:rPr lang="ru-RU" sz="2000" b="1" kern="0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Calibri"/>
              </a:rPr>
              <a:t>и </a:t>
            </a:r>
            <a:r>
              <a:rPr lang="ru-RU" sz="2000" b="1" kern="0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ea typeface="Calibri"/>
              </a:rPr>
              <a:t>06 </a:t>
            </a:r>
            <a:r>
              <a:rPr lang="ru-RU" sz="2000" b="1" kern="0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Calibri"/>
              </a:rPr>
              <a:t>декември 2019 г.</a:t>
            </a:r>
          </a:p>
          <a:p>
            <a:pPr lvl="0" algn="ctr">
              <a:defRPr/>
            </a:pPr>
            <a:endParaRPr lang="ru-RU" sz="2000" b="1" kern="0" dirty="0">
              <a:solidFill>
                <a:schemeClr val="accent2">
                  <a:lumMod val="50000"/>
                </a:schemeClr>
              </a:solidFill>
              <a:latin typeface="Times New Roman"/>
              <a:ea typeface="Calibri"/>
            </a:endParaRPr>
          </a:p>
          <a:p>
            <a:pPr lvl="0" algn="ctr">
              <a:defRPr/>
            </a:pPr>
            <a:r>
              <a:rPr lang="ru-RU" sz="2000" b="1" kern="0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ea typeface="Calibri"/>
              </a:rPr>
              <a:t>Място: </a:t>
            </a:r>
            <a:r>
              <a:rPr lang="ru-RU" sz="2000" b="1" kern="0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Calibri"/>
              </a:rPr>
              <a:t>Конферентна зала на Община Стражица, </a:t>
            </a:r>
          </a:p>
          <a:p>
            <a:pPr lvl="0" algn="ctr">
              <a:defRPr/>
            </a:pPr>
            <a:r>
              <a:rPr lang="ru-RU" sz="2000" b="1" kern="0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Calibri"/>
              </a:rPr>
              <a:t>находяща се на адрес в гр.Стражица, ул. "Дончо Узунов" №5</a:t>
            </a:r>
            <a:endParaRPr lang="ru-RU" sz="2000" b="1" kern="0" dirty="0">
              <a:solidFill>
                <a:schemeClr val="accent2">
                  <a:lumMod val="50000"/>
                </a:schemeClr>
              </a:solidFill>
              <a:latin typeface="Times New Roman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17606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37496" y="1084583"/>
            <a:ext cx="7272868" cy="209269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1800" b="1" dirty="0" smtClean="0"/>
              <a:t>ПРОГРАМА ЗА РАЗВИТИЕ НА СЕЛСКИТЕ РАЙОНИ   2014 – 2020 г.</a:t>
            </a:r>
            <a:br>
              <a:rPr lang="ru-RU" sz="1800" b="1" dirty="0" smtClean="0"/>
            </a:br>
            <a:r>
              <a:rPr lang="ru-RU" sz="1800" b="1" dirty="0" smtClean="0"/>
              <a:t>ЕВРОПЕЙСКИ ЗЕМЕДЕЛСКИ ФОНД ЗА РАЗВИТИЕ НА СЕЛСКИТЕ РАЙОНИ</a:t>
            </a:r>
            <a:br>
              <a:rPr lang="ru-RU" sz="1800" b="1" dirty="0" smtClean="0"/>
            </a:br>
            <a:r>
              <a:rPr lang="ru-RU" sz="1800" b="1" dirty="0" smtClean="0"/>
              <a:t>  ЕВРОПА ИНВЕСТИРА В СЕЛСКИТЕ РАЙОНИ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661" y="3853970"/>
            <a:ext cx="7956853" cy="1387475"/>
          </a:xfrm>
        </p:spPr>
        <p:txBody>
          <a:bodyPr>
            <a:normAutofit fontScale="92500" lnSpcReduction="20000"/>
          </a:bodyPr>
          <a:lstStyle/>
          <a:p>
            <a:pPr algn="ctr"/>
            <a:endParaRPr lang="bg-BG" dirty="0" smtClean="0"/>
          </a:p>
          <a:p>
            <a:pPr algn="ctr"/>
            <a:r>
              <a:rPr lang="bg-BG" sz="2400" dirty="0" smtClean="0">
                <a:solidFill>
                  <a:schemeClr val="accent2">
                    <a:lumMod val="50000"/>
                  </a:schemeClr>
                </a:solidFill>
              </a:rPr>
              <a:t>Тема:</a:t>
            </a:r>
          </a:p>
          <a:p>
            <a:pPr algn="ctr"/>
            <a:r>
              <a:rPr lang="bg-BG" sz="2400" b="1" dirty="0">
                <a:solidFill>
                  <a:schemeClr val="accent2">
                    <a:lumMod val="50000"/>
                  </a:schemeClr>
                </a:solidFill>
              </a:rPr>
              <a:t>Създаване на среда за ефективен обществен мониторинг</a:t>
            </a:r>
            <a:endParaRPr lang="bg-BG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en-US" sz="2000" dirty="0" smtClean="0"/>
          </a:p>
        </p:txBody>
      </p:sp>
      <p:pic>
        <p:nvPicPr>
          <p:cNvPr id="2068" name="Картина 15" descr="Graphic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569" y="2808608"/>
            <a:ext cx="590550" cy="84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7" name="Picture 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7274" y="2812949"/>
            <a:ext cx="728663" cy="728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Текстово поле 16"/>
          <p:cNvSpPr txBox="1">
            <a:spLocks noChangeArrowheads="1"/>
          </p:cNvSpPr>
          <p:nvPr/>
        </p:nvSpPr>
        <p:spPr bwMode="auto">
          <a:xfrm>
            <a:off x="3792718" y="2941126"/>
            <a:ext cx="4162425" cy="568692"/>
          </a:xfrm>
          <a:prstGeom prst="rect">
            <a:avLst/>
          </a:prstGeom>
          <a:solidFill>
            <a:srgbClr val="FFFFFF"/>
          </a:solidFill>
          <a:ln w="9528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altLang="en-US" sz="11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СДРУЖЕНИЕ ”МЕСТНА  ИНИЦИАТИВНА  ГРУПА</a:t>
            </a:r>
            <a:endParaRPr kumimoji="0" lang="bg-BG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altLang="en-US" sz="11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ЛЯСКОВЕЦ – СТРАЖИЦА”</a:t>
            </a:r>
            <a:endParaRPr kumimoji="0" lang="bg-BG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22"/>
          <p:cNvSpPr>
            <a:spLocks noChangeArrowheads="1"/>
          </p:cNvSpPr>
          <p:nvPr/>
        </p:nvSpPr>
        <p:spPr bwMode="auto">
          <a:xfrm>
            <a:off x="-222069" y="-2286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24"/>
          <p:cNvSpPr>
            <a:spLocks noChangeArrowheads="1"/>
          </p:cNvSpPr>
          <p:nvPr/>
        </p:nvSpPr>
        <p:spPr bwMode="auto">
          <a:xfrm>
            <a:off x="-222069" y="2286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25"/>
          <p:cNvSpPr>
            <a:spLocks noChangeArrowheads="1"/>
          </p:cNvSpPr>
          <p:nvPr/>
        </p:nvSpPr>
        <p:spPr bwMode="auto">
          <a:xfrm>
            <a:off x="-222069" y="15335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</a:t>
            </a:r>
            <a:r>
              <a:rPr kumimoji="0" lang="bg-BG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endParaRPr kumimoji="0" lang="bg-BG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26"/>
          <p:cNvSpPr>
            <a:spLocks noChangeArrowheads="1"/>
          </p:cNvSpPr>
          <p:nvPr/>
        </p:nvSpPr>
        <p:spPr bwMode="auto">
          <a:xfrm>
            <a:off x="-222069" y="22621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80" name="Картина 10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2492" y="676275"/>
            <a:ext cx="73342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9" name="Картина 9" descr="Описание: bg_fla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5615" y="642145"/>
            <a:ext cx="676275" cy="533400"/>
          </a:xfrm>
          <a:prstGeom prst="rect">
            <a:avLst/>
          </a:prstGeom>
          <a:solidFill>
            <a:srgbClr val="969696">
              <a:alpha val="52940"/>
            </a:srgbClr>
          </a:solidFill>
        </p:spPr>
      </p:pic>
      <p:pic>
        <p:nvPicPr>
          <p:cNvPr id="2078" name="Картина 1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8941" y="717040"/>
            <a:ext cx="1031696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7" name="Картина 8" descr="Свързано изображение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1816" y="664652"/>
            <a:ext cx="1392893" cy="60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6" name="Картина 11" descr="logo PRSR2014-2020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151" y="727868"/>
            <a:ext cx="1321391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5" name="Picture 2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599" y="717040"/>
            <a:ext cx="1436915" cy="55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33"/>
          <p:cNvSpPr>
            <a:spLocks noChangeArrowheads="1"/>
          </p:cNvSpPr>
          <p:nvPr/>
        </p:nvSpPr>
        <p:spPr bwMode="auto">
          <a:xfrm>
            <a:off x="-130628" y="-666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Rectangle 34"/>
          <p:cNvSpPr>
            <a:spLocks noChangeArrowheads="1"/>
          </p:cNvSpPr>
          <p:nvPr/>
        </p:nvSpPr>
        <p:spPr bwMode="auto">
          <a:xfrm>
            <a:off x="-130628" y="9810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bg-BG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35"/>
          <p:cNvSpPr>
            <a:spLocks noChangeArrowheads="1"/>
          </p:cNvSpPr>
          <p:nvPr/>
        </p:nvSpPr>
        <p:spPr bwMode="auto">
          <a:xfrm>
            <a:off x="-130628" y="15144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" name="Rectangle 36"/>
          <p:cNvSpPr>
            <a:spLocks noChangeArrowheads="1"/>
          </p:cNvSpPr>
          <p:nvPr/>
        </p:nvSpPr>
        <p:spPr bwMode="auto">
          <a:xfrm>
            <a:off x="-130628" y="31908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" name="Rectangle 37"/>
          <p:cNvSpPr>
            <a:spLocks noChangeArrowheads="1"/>
          </p:cNvSpPr>
          <p:nvPr/>
        </p:nvSpPr>
        <p:spPr bwMode="auto">
          <a:xfrm>
            <a:off x="1859143" y="14535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“</a:t>
            </a:r>
            <a:r>
              <a:rPr kumimoji="0" lang="ru-RU" altLang="en-US" sz="7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Европейски  съюз</a:t>
            </a: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99682" y="5724487"/>
            <a:ext cx="111356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</a:pPr>
            <a:r>
              <a:rPr lang="bg-BG" sz="800" dirty="0">
                <a:solidFill>
                  <a:srgbClr val="070D03"/>
                </a:solidFill>
                <a:latin typeface="Times New Roman"/>
                <a:ea typeface="Times New Roman"/>
                <a:cs typeface="Times New Roman"/>
              </a:rPr>
              <a:t>Настоящият документ е изработен в изпълнение на Споразумение за изпълнение на Стратегия за водено от общностите местно развитие № РД 50-196/29.11.2016 г. за прилагане на подмярка 19.2 "Прилагане на операции в рамките на стратегии за Водено от общностите местно развитие" на Мярка 19 "Водено от общностите местно развитие" от Програма за развитие на селските райони за периода 2014 - 2020", Заповед № РД 09-713/26.09.2016 г. за одобрение на СНЦ "МИГ Лясковец - Стражица" на МЗХ, Заповед № РД 09-55/25.01.2017 г. за одобрение на общия размер на финансовата помощ по подмярка 19.4 "Текущи разходи и популяризиране на стратегия за ВОМР“.</a:t>
            </a:r>
            <a:endParaRPr lang="bg-BG" sz="3200" dirty="0">
              <a:solidFill>
                <a:srgbClr val="070D03"/>
              </a:solidFill>
              <a:latin typeface="Calibri"/>
              <a:ea typeface="Calibri"/>
              <a:cs typeface="Times New Roman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bg-BG" sz="800" dirty="0">
                <a:solidFill>
                  <a:srgbClr val="070D03"/>
                </a:solidFill>
                <a:latin typeface="Times New Roman"/>
                <a:ea typeface="Times New Roman"/>
                <a:cs typeface="Arial" panose="020B0604020202020204" pitchFamily="34" charset="0"/>
              </a:rPr>
              <a:t>И съгласно Договор за възлагане на обществена поръчка за услуга с предмет: „Организиране и провеждане на обучения на екипа, членовете на колективния върховен орган, местни лидери, уязвими групи и застрашени от бедност целеви групи, включително роми, във връзка с прилагането на Стратегия за местно развитие и подхода ЛИДЕР“, във връзка с прилагане на Стратегия за Водено от общностите местно развитие за 2019 година” между СНЦ“МИГ-Лясковец-Стражица“ и фирма „Еврика 3М“ ЕООД</a:t>
            </a:r>
            <a:endParaRPr lang="bg-BG" dirty="0">
              <a:solidFill>
                <a:srgbClr val="070D0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129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65016" y="1298532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bg-BG" sz="3200" dirty="0" smtClean="0">
                <a:solidFill>
                  <a:schemeClr val="tx1"/>
                </a:solidFill>
              </a:rPr>
              <a:t>Създаване на среда за ефективен обществен мониторинг</a:t>
            </a:r>
            <a:endParaRPr lang="bg-BG" sz="3200" dirty="0">
              <a:solidFill>
                <a:schemeClr val="tx1"/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400132" y="3250353"/>
            <a:ext cx="7593556" cy="279971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bg-BG" sz="2000" dirty="0" smtClean="0"/>
              <a:t>Общественият мониторинг, за да бъде обективен и да взема в предвид не само ползите за една група, а да отчита знанието на един проект за цялата общественост е необходимо да бъде обезпечен с информация и да му бъде създадена благоприятна среда.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4584" y="231442"/>
            <a:ext cx="4865687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160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690786" y="1336110"/>
            <a:ext cx="8596668" cy="1320800"/>
          </a:xfrm>
        </p:spPr>
        <p:txBody>
          <a:bodyPr/>
          <a:lstStyle/>
          <a:p>
            <a:pPr algn="ctr"/>
            <a:r>
              <a:rPr lang="bg-BG" dirty="0">
                <a:solidFill>
                  <a:schemeClr val="tx1"/>
                </a:solidFill>
              </a:rPr>
              <a:t>Създаване на среда за ефективен обществен мониторинг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27134" y="3225301"/>
            <a:ext cx="8192022" cy="311286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bg-BG" sz="2200" b="1" i="1" dirty="0"/>
              <a:t>Основни принципи на включване на заинтересованите страни.</a:t>
            </a:r>
          </a:p>
          <a:p>
            <a:pPr marL="0" indent="0" algn="just">
              <a:buNone/>
            </a:pPr>
            <a:r>
              <a:rPr lang="ru-RU" sz="2200" dirty="0" smtClean="0"/>
              <a:t>1.Предоставяне </a:t>
            </a:r>
            <a:r>
              <a:rPr lang="ru-RU" sz="2200" dirty="0"/>
              <a:t>на информация – </a:t>
            </a:r>
            <a:r>
              <a:rPr lang="ru-RU" sz="2200" dirty="0" err="1"/>
              <a:t>заинтересованите</a:t>
            </a:r>
            <a:r>
              <a:rPr lang="ru-RU" sz="2200" dirty="0"/>
              <a:t> </a:t>
            </a:r>
            <a:r>
              <a:rPr lang="ru-RU" sz="2200" dirty="0" err="1"/>
              <a:t>страни</a:t>
            </a:r>
            <a:r>
              <a:rPr lang="ru-RU" sz="2200" dirty="0"/>
              <a:t> </a:t>
            </a:r>
            <a:r>
              <a:rPr lang="ru-RU" sz="2200" dirty="0" err="1"/>
              <a:t>получават</a:t>
            </a:r>
            <a:r>
              <a:rPr lang="ru-RU" sz="2200" dirty="0"/>
              <a:t> информация за </a:t>
            </a:r>
            <a:r>
              <a:rPr lang="ru-RU" sz="2200" dirty="0" err="1"/>
              <a:t>това</a:t>
            </a:r>
            <a:r>
              <a:rPr lang="ru-RU" sz="2200" dirty="0"/>
              <a:t>, </a:t>
            </a:r>
            <a:r>
              <a:rPr lang="ru-RU" sz="2200" dirty="0" err="1"/>
              <a:t>което</a:t>
            </a:r>
            <a:r>
              <a:rPr lang="ru-RU" sz="2200" dirty="0"/>
              <a:t> вече е решено и </a:t>
            </a:r>
            <a:r>
              <a:rPr lang="ru-RU" sz="2200" dirty="0" err="1"/>
              <a:t>планирано</a:t>
            </a:r>
            <a:r>
              <a:rPr lang="ru-RU" sz="2200" dirty="0"/>
              <a:t>, за политики и </a:t>
            </a:r>
            <a:r>
              <a:rPr lang="ru-RU" sz="2200" dirty="0" err="1"/>
              <a:t>програми</a:t>
            </a:r>
            <a:r>
              <a:rPr lang="ru-RU" sz="2200" dirty="0"/>
              <a:t>, </a:t>
            </a:r>
            <a:r>
              <a:rPr lang="ru-RU" sz="2200" dirty="0" err="1"/>
              <a:t>които</a:t>
            </a:r>
            <a:r>
              <a:rPr lang="ru-RU" sz="2200" dirty="0"/>
              <a:t> вече </a:t>
            </a:r>
            <a:r>
              <a:rPr lang="ru-RU" sz="2200" dirty="0" err="1"/>
              <a:t>са</a:t>
            </a:r>
            <a:r>
              <a:rPr lang="ru-RU" sz="2200" dirty="0"/>
              <a:t> факт. </a:t>
            </a:r>
          </a:p>
          <a:p>
            <a:pPr marL="0" indent="0">
              <a:buNone/>
            </a:pPr>
            <a:endParaRPr lang="bg-BG" sz="22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6277" y="231442"/>
            <a:ext cx="4865687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4343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14912" y="1160745"/>
            <a:ext cx="8596668" cy="1320800"/>
          </a:xfrm>
        </p:spPr>
        <p:txBody>
          <a:bodyPr/>
          <a:lstStyle/>
          <a:p>
            <a:pPr algn="ctr"/>
            <a:r>
              <a:rPr lang="bg-BG" dirty="0">
                <a:solidFill>
                  <a:schemeClr val="tx1"/>
                </a:solidFill>
              </a:rPr>
              <a:t>Създаване на среда за ефективен обществен мониторинг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215024" y="3237827"/>
            <a:ext cx="7803715" cy="26243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200" dirty="0" smtClean="0"/>
              <a:t>2.Консултации </a:t>
            </a:r>
            <a:r>
              <a:rPr lang="ru-RU" sz="2200" dirty="0"/>
              <a:t>– </a:t>
            </a:r>
            <a:r>
              <a:rPr lang="ru-RU" sz="2200" dirty="0" err="1"/>
              <a:t>заинтересованите</a:t>
            </a:r>
            <a:r>
              <a:rPr lang="ru-RU" sz="2200" dirty="0"/>
              <a:t> </a:t>
            </a:r>
            <a:r>
              <a:rPr lang="ru-RU" sz="2200" dirty="0" err="1"/>
              <a:t>страни</a:t>
            </a:r>
            <a:r>
              <a:rPr lang="ru-RU" sz="2200" dirty="0"/>
              <a:t> се </a:t>
            </a:r>
            <a:r>
              <a:rPr lang="ru-RU" sz="2200" dirty="0" err="1"/>
              <a:t>консултират</a:t>
            </a:r>
            <a:r>
              <a:rPr lang="ru-RU" sz="2200" dirty="0"/>
              <a:t> за </a:t>
            </a:r>
            <a:r>
              <a:rPr lang="ru-RU" sz="2200" dirty="0" err="1"/>
              <a:t>бъдещи</a:t>
            </a:r>
            <a:r>
              <a:rPr lang="ru-RU" sz="2200" dirty="0"/>
              <a:t> политики и </a:t>
            </a:r>
            <a:r>
              <a:rPr lang="ru-RU" sz="2200" dirty="0" err="1"/>
              <a:t>програми</a:t>
            </a:r>
            <a:r>
              <a:rPr lang="ru-RU" sz="2200" dirty="0"/>
              <a:t>. При </a:t>
            </a:r>
            <a:r>
              <a:rPr lang="ru-RU" sz="2200" dirty="0" err="1"/>
              <a:t>консултациите</a:t>
            </a:r>
            <a:r>
              <a:rPr lang="ru-RU" sz="2200" dirty="0"/>
              <a:t> не се поема </a:t>
            </a:r>
            <a:r>
              <a:rPr lang="ru-RU" sz="2200" dirty="0" err="1"/>
              <a:t>ангажимент</a:t>
            </a:r>
            <a:r>
              <a:rPr lang="ru-RU" sz="2200" dirty="0"/>
              <a:t> </a:t>
            </a:r>
            <a:r>
              <a:rPr lang="ru-RU" sz="2200" dirty="0" err="1"/>
              <a:t>изказаните</a:t>
            </a:r>
            <a:r>
              <a:rPr lang="ru-RU" sz="2200" dirty="0"/>
              <a:t> мнения и становища на </a:t>
            </a:r>
            <a:r>
              <a:rPr lang="ru-RU" sz="2200" dirty="0" err="1"/>
              <a:t>заинтересованите</a:t>
            </a:r>
            <a:r>
              <a:rPr lang="ru-RU" sz="2200" dirty="0"/>
              <a:t> </a:t>
            </a:r>
            <a:r>
              <a:rPr lang="ru-RU" sz="2200" dirty="0" err="1"/>
              <a:t>страни</a:t>
            </a:r>
            <a:r>
              <a:rPr lang="ru-RU" sz="2200" dirty="0"/>
              <a:t> да </a:t>
            </a:r>
            <a:r>
              <a:rPr lang="ru-RU" sz="2200" dirty="0" err="1"/>
              <a:t>бъдат</a:t>
            </a:r>
            <a:r>
              <a:rPr lang="ru-RU" sz="2200" dirty="0"/>
              <a:t> </a:t>
            </a:r>
            <a:r>
              <a:rPr lang="ru-RU" sz="2200" dirty="0" err="1"/>
              <a:t>взети</a:t>
            </a:r>
            <a:r>
              <a:rPr lang="ru-RU" sz="2200" dirty="0"/>
              <a:t> под внимание.</a:t>
            </a:r>
          </a:p>
          <a:p>
            <a:pPr marL="0" indent="0" algn="ctr">
              <a:buNone/>
            </a:pPr>
            <a:endParaRPr lang="bg-BG" sz="22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9115" y="331650"/>
            <a:ext cx="4865687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2792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902802" y="1286006"/>
            <a:ext cx="8596668" cy="1320800"/>
          </a:xfrm>
        </p:spPr>
        <p:txBody>
          <a:bodyPr/>
          <a:lstStyle/>
          <a:p>
            <a:pPr algn="ctr"/>
            <a:r>
              <a:rPr lang="bg-BG" dirty="0">
                <a:solidFill>
                  <a:schemeClr val="tx1"/>
                </a:solidFill>
              </a:rPr>
              <a:t>Създаване на среда за ефективен обществен мониторинг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156157" y="3275406"/>
            <a:ext cx="7615824" cy="21483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200" dirty="0" smtClean="0"/>
              <a:t>3. </a:t>
            </a:r>
            <a:r>
              <a:rPr lang="ru-RU" sz="2200" dirty="0" err="1" smtClean="0"/>
              <a:t>Функционално</a:t>
            </a:r>
            <a:r>
              <a:rPr lang="ru-RU" sz="2200" dirty="0" smtClean="0"/>
              <a:t> </a:t>
            </a:r>
            <a:r>
              <a:rPr lang="ru-RU" sz="2200" dirty="0"/>
              <a:t>участие или </a:t>
            </a:r>
            <a:r>
              <a:rPr lang="ru-RU" sz="2200" dirty="0" err="1"/>
              <a:t>сътрудничество</a:t>
            </a:r>
            <a:r>
              <a:rPr lang="ru-RU" sz="2200" dirty="0"/>
              <a:t> – </a:t>
            </a:r>
            <a:r>
              <a:rPr lang="ru-RU" sz="2200" dirty="0" err="1"/>
              <a:t>заинтересованите</a:t>
            </a:r>
            <a:r>
              <a:rPr lang="ru-RU" sz="2200" dirty="0"/>
              <a:t> </a:t>
            </a:r>
            <a:r>
              <a:rPr lang="ru-RU" sz="2200" dirty="0" err="1"/>
              <a:t>страни</a:t>
            </a:r>
            <a:r>
              <a:rPr lang="ru-RU" sz="2200" dirty="0"/>
              <a:t> </a:t>
            </a:r>
            <a:r>
              <a:rPr lang="ru-RU" sz="2200" dirty="0" err="1"/>
              <a:t>са</a:t>
            </a:r>
            <a:r>
              <a:rPr lang="ru-RU" sz="2200" dirty="0"/>
              <a:t> </a:t>
            </a:r>
            <a:r>
              <a:rPr lang="ru-RU" sz="2200" dirty="0" err="1"/>
              <a:t>насърчавани</a:t>
            </a:r>
            <a:r>
              <a:rPr lang="ru-RU" sz="2200" dirty="0"/>
              <a:t> да </a:t>
            </a:r>
            <a:r>
              <a:rPr lang="ru-RU" sz="2200" dirty="0" err="1"/>
              <a:t>сътрудничат</a:t>
            </a:r>
            <a:r>
              <a:rPr lang="ru-RU" sz="2200" dirty="0"/>
              <a:t> с </a:t>
            </a:r>
            <a:r>
              <a:rPr lang="ru-RU" sz="2200" dirty="0" err="1"/>
              <a:t>оглед</a:t>
            </a:r>
            <a:r>
              <a:rPr lang="ru-RU" sz="2200" dirty="0"/>
              <a:t> </a:t>
            </a:r>
            <a:r>
              <a:rPr lang="ru-RU" sz="2200" dirty="0" err="1"/>
              <a:t>постигане</a:t>
            </a:r>
            <a:r>
              <a:rPr lang="ru-RU" sz="2200" dirty="0"/>
              <a:t> на целите на </a:t>
            </a:r>
            <a:r>
              <a:rPr lang="ru-RU" sz="2200" dirty="0" err="1"/>
              <a:t>политиката</a:t>
            </a:r>
            <a:r>
              <a:rPr lang="ru-RU" sz="2200" dirty="0"/>
              <a:t>/</a:t>
            </a:r>
            <a:r>
              <a:rPr lang="ru-RU" sz="2200" dirty="0" err="1"/>
              <a:t>програмата</a:t>
            </a:r>
            <a:r>
              <a:rPr lang="ru-RU" sz="2200" dirty="0"/>
              <a:t>. </a:t>
            </a:r>
          </a:p>
          <a:p>
            <a:pPr marL="0" indent="0" algn="ctr">
              <a:buNone/>
            </a:pPr>
            <a:endParaRPr lang="bg-BG" sz="22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1226" y="231441"/>
            <a:ext cx="4865687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2720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614704" y="1248428"/>
            <a:ext cx="8596668" cy="1320800"/>
          </a:xfrm>
        </p:spPr>
        <p:txBody>
          <a:bodyPr/>
          <a:lstStyle/>
          <a:p>
            <a:pPr algn="ctr"/>
            <a:r>
              <a:rPr lang="bg-BG" dirty="0">
                <a:solidFill>
                  <a:schemeClr val="tx1"/>
                </a:solidFill>
              </a:rPr>
              <a:t>Създаване на среда за ефективен обществен мониторинг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77334" y="2799416"/>
            <a:ext cx="8596668" cy="33258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 smtClean="0"/>
              <a:t>4.Интерактивно </a:t>
            </a:r>
            <a:r>
              <a:rPr lang="ru-RU" sz="2000" dirty="0"/>
              <a:t>участие или </a:t>
            </a:r>
            <a:r>
              <a:rPr lang="ru-RU" sz="2000" dirty="0" err="1"/>
              <a:t>упълномощаване</a:t>
            </a:r>
            <a:r>
              <a:rPr lang="ru-RU" sz="2000" dirty="0"/>
              <a:t> – </a:t>
            </a:r>
            <a:r>
              <a:rPr lang="ru-RU" sz="2000" dirty="0" err="1"/>
              <a:t>заинтересованите</a:t>
            </a:r>
            <a:r>
              <a:rPr lang="ru-RU" sz="2000" dirty="0"/>
              <a:t> </a:t>
            </a:r>
            <a:r>
              <a:rPr lang="ru-RU" sz="2000" dirty="0" err="1"/>
              <a:t>страни</a:t>
            </a:r>
            <a:r>
              <a:rPr lang="ru-RU" sz="2000" dirty="0"/>
              <a:t> </a:t>
            </a:r>
            <a:r>
              <a:rPr lang="ru-RU" sz="2000" dirty="0" err="1"/>
              <a:t>създават</a:t>
            </a:r>
            <a:r>
              <a:rPr lang="ru-RU" sz="2000" dirty="0"/>
              <a:t> </a:t>
            </a:r>
            <a:r>
              <a:rPr lang="ru-RU" sz="2000" dirty="0" err="1"/>
              <a:t>съдружия</a:t>
            </a:r>
            <a:r>
              <a:rPr lang="ru-RU" sz="2000" dirty="0"/>
              <a:t> и </a:t>
            </a:r>
            <a:r>
              <a:rPr lang="ru-RU" sz="2000" dirty="0" err="1"/>
              <a:t>партньорства</a:t>
            </a:r>
            <a:r>
              <a:rPr lang="ru-RU" sz="2000" dirty="0"/>
              <a:t> с </a:t>
            </a:r>
            <a:r>
              <a:rPr lang="ru-RU" sz="2000" dirty="0" err="1"/>
              <a:t>вземащите</a:t>
            </a:r>
            <a:r>
              <a:rPr lang="ru-RU" sz="2000" dirty="0"/>
              <a:t> решения и </a:t>
            </a:r>
            <a:r>
              <a:rPr lang="ru-RU" sz="2000" dirty="0" err="1"/>
              <a:t>провеждащите</a:t>
            </a:r>
            <a:r>
              <a:rPr lang="ru-RU" sz="2000" dirty="0"/>
              <a:t> </a:t>
            </a:r>
            <a:r>
              <a:rPr lang="ru-RU" sz="2000" dirty="0" err="1"/>
              <a:t>политиката</a:t>
            </a:r>
            <a:r>
              <a:rPr lang="ru-RU" sz="2000" dirty="0"/>
              <a:t> или </a:t>
            </a:r>
            <a:r>
              <a:rPr lang="ru-RU" sz="2000" dirty="0" err="1"/>
              <a:t>програмата</a:t>
            </a:r>
            <a:r>
              <a:rPr lang="ru-RU" sz="2000" dirty="0"/>
              <a:t> </a:t>
            </a:r>
            <a:r>
              <a:rPr lang="ru-RU" sz="2000" dirty="0" err="1"/>
              <a:t>още</a:t>
            </a:r>
            <a:r>
              <a:rPr lang="ru-RU" sz="2000" dirty="0"/>
              <a:t> на </a:t>
            </a:r>
            <a:r>
              <a:rPr lang="ru-RU" sz="2000" dirty="0" err="1"/>
              <a:t>ранните</a:t>
            </a:r>
            <a:r>
              <a:rPr lang="ru-RU" sz="2000" dirty="0"/>
              <a:t> </a:t>
            </a:r>
            <a:r>
              <a:rPr lang="ru-RU" sz="2000" dirty="0" err="1"/>
              <a:t>етапи</a:t>
            </a:r>
            <a:r>
              <a:rPr lang="ru-RU" sz="2000" dirty="0"/>
              <a:t> от </a:t>
            </a:r>
            <a:r>
              <a:rPr lang="ru-RU" sz="2000" dirty="0" err="1"/>
              <a:t>подготовката</a:t>
            </a:r>
            <a:r>
              <a:rPr lang="ru-RU" sz="2000" dirty="0"/>
              <a:t> и </a:t>
            </a:r>
            <a:r>
              <a:rPr lang="ru-RU" sz="2000" dirty="0" err="1"/>
              <a:t>разработването</a:t>
            </a:r>
            <a:r>
              <a:rPr lang="ru-RU" sz="2000" dirty="0"/>
              <a:t> им, </a:t>
            </a:r>
            <a:r>
              <a:rPr lang="ru-RU" sz="2000" dirty="0" err="1"/>
              <a:t>както</a:t>
            </a:r>
            <a:r>
              <a:rPr lang="ru-RU" sz="2000" dirty="0"/>
              <a:t> и </a:t>
            </a:r>
            <a:r>
              <a:rPr lang="ru-RU" sz="2000" dirty="0" err="1"/>
              <a:t>през</a:t>
            </a:r>
            <a:r>
              <a:rPr lang="ru-RU" sz="2000" dirty="0"/>
              <a:t> </a:t>
            </a:r>
            <a:r>
              <a:rPr lang="ru-RU" sz="2000" dirty="0" err="1"/>
              <a:t>целия</a:t>
            </a:r>
            <a:r>
              <a:rPr lang="ru-RU" sz="2000" dirty="0"/>
              <a:t> период на </a:t>
            </a:r>
            <a:r>
              <a:rPr lang="ru-RU" sz="2000" dirty="0" err="1"/>
              <a:t>тяхното</a:t>
            </a:r>
            <a:r>
              <a:rPr lang="ru-RU" sz="2000" dirty="0"/>
              <a:t> </a:t>
            </a:r>
            <a:r>
              <a:rPr lang="ru-RU" sz="2000" dirty="0" err="1"/>
              <a:t>осъществяване</a:t>
            </a:r>
            <a:r>
              <a:rPr lang="ru-RU" sz="2000" dirty="0"/>
              <a:t>, мониторинг и оценка. </a:t>
            </a:r>
            <a:r>
              <a:rPr lang="ru-RU" sz="2000" dirty="0" err="1"/>
              <a:t>Така</a:t>
            </a:r>
            <a:r>
              <a:rPr lang="ru-RU" sz="2000" dirty="0"/>
              <a:t> се </a:t>
            </a:r>
            <a:r>
              <a:rPr lang="ru-RU" sz="2000" dirty="0" err="1"/>
              <a:t>извършват</a:t>
            </a:r>
            <a:r>
              <a:rPr lang="ru-RU" sz="2000" dirty="0"/>
              <a:t> </a:t>
            </a:r>
            <a:r>
              <a:rPr lang="ru-RU" sz="2000" dirty="0" err="1"/>
              <a:t>прехвърляне</a:t>
            </a:r>
            <a:r>
              <a:rPr lang="ru-RU" sz="2000" dirty="0"/>
              <a:t> на част от </a:t>
            </a:r>
            <a:r>
              <a:rPr lang="ru-RU" sz="2000" dirty="0" err="1"/>
              <a:t>контрола</a:t>
            </a:r>
            <a:r>
              <a:rPr lang="ru-RU" sz="2000" dirty="0"/>
              <a:t> </a:t>
            </a:r>
            <a:r>
              <a:rPr lang="ru-RU" sz="2000" dirty="0" err="1"/>
              <a:t>върху</a:t>
            </a:r>
            <a:r>
              <a:rPr lang="ru-RU" sz="2000" dirty="0"/>
              <a:t> </a:t>
            </a:r>
            <a:r>
              <a:rPr lang="ru-RU" sz="2000" dirty="0" err="1"/>
              <a:t>вземането</a:t>
            </a:r>
            <a:r>
              <a:rPr lang="ru-RU" sz="2000" dirty="0"/>
              <a:t> на решения и </a:t>
            </a:r>
            <a:r>
              <a:rPr lang="ru-RU" sz="2000" dirty="0" err="1"/>
              <a:t>използването</a:t>
            </a:r>
            <a:r>
              <a:rPr lang="ru-RU" sz="2000" dirty="0"/>
              <a:t> на </a:t>
            </a:r>
            <a:r>
              <a:rPr lang="ru-RU" sz="2000" dirty="0" err="1"/>
              <a:t>ресурсите</a:t>
            </a:r>
            <a:r>
              <a:rPr lang="ru-RU" sz="2000" dirty="0"/>
              <a:t> </a:t>
            </a:r>
            <a:r>
              <a:rPr lang="ru-RU" sz="2000" dirty="0" err="1"/>
              <a:t>към</a:t>
            </a:r>
            <a:r>
              <a:rPr lang="ru-RU" sz="2000" dirty="0"/>
              <a:t> </a:t>
            </a:r>
            <a:r>
              <a:rPr lang="ru-RU" sz="2000" dirty="0" err="1"/>
              <a:t>заинтересованите</a:t>
            </a:r>
            <a:r>
              <a:rPr lang="ru-RU" sz="2000" dirty="0"/>
              <a:t> </a:t>
            </a:r>
            <a:r>
              <a:rPr lang="ru-RU" sz="2000" dirty="0" err="1"/>
              <a:t>страни</a:t>
            </a:r>
            <a:r>
              <a:rPr lang="ru-RU" sz="2000" dirty="0"/>
              <a:t>, </a:t>
            </a:r>
            <a:r>
              <a:rPr lang="ru-RU" sz="2000" dirty="0" err="1"/>
              <a:t>както</a:t>
            </a:r>
            <a:r>
              <a:rPr lang="ru-RU" sz="2000" dirty="0"/>
              <a:t> и </a:t>
            </a:r>
            <a:r>
              <a:rPr lang="ru-RU" sz="2000" dirty="0" err="1"/>
              <a:t>споделяне</a:t>
            </a:r>
            <a:r>
              <a:rPr lang="ru-RU" sz="2000" dirty="0"/>
              <a:t> с </a:t>
            </a:r>
            <a:r>
              <a:rPr lang="ru-RU" sz="2000" dirty="0" err="1"/>
              <a:t>тях</a:t>
            </a:r>
            <a:r>
              <a:rPr lang="ru-RU" sz="2000" dirty="0"/>
              <a:t> на </a:t>
            </a:r>
            <a:r>
              <a:rPr lang="ru-RU" sz="2000" dirty="0" err="1"/>
              <a:t>отговорността</a:t>
            </a:r>
            <a:r>
              <a:rPr lang="ru-RU" sz="2000" dirty="0"/>
              <a:t> за </a:t>
            </a:r>
            <a:r>
              <a:rPr lang="ru-RU" sz="2000" dirty="0" err="1"/>
              <a:t>резултатите</a:t>
            </a:r>
            <a:r>
              <a:rPr lang="ru-RU" sz="2000" dirty="0"/>
              <a:t> от </a:t>
            </a:r>
            <a:r>
              <a:rPr lang="ru-RU" sz="2000" dirty="0" err="1"/>
              <a:t>политиката</a:t>
            </a:r>
            <a:r>
              <a:rPr lang="ru-RU" sz="2000" dirty="0"/>
              <a:t>/ </a:t>
            </a:r>
            <a:r>
              <a:rPr lang="ru-RU" sz="2000" dirty="0" err="1"/>
              <a:t>програмата</a:t>
            </a:r>
            <a:r>
              <a:rPr lang="ru-RU" sz="2000" dirty="0"/>
              <a:t>. </a:t>
            </a:r>
          </a:p>
          <a:p>
            <a:pPr marL="0" indent="0">
              <a:buNone/>
            </a:pPr>
            <a:endParaRPr lang="bg-BG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381" y="246875"/>
            <a:ext cx="4865687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5435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614703" y="1085589"/>
            <a:ext cx="8596668" cy="1320800"/>
          </a:xfrm>
        </p:spPr>
        <p:txBody>
          <a:bodyPr/>
          <a:lstStyle/>
          <a:p>
            <a:pPr algn="ctr"/>
            <a:r>
              <a:rPr lang="bg-BG" dirty="0">
                <a:solidFill>
                  <a:schemeClr val="tx1"/>
                </a:solidFill>
              </a:rPr>
              <a:t>Създаване на среда за ефективен обществен мониторинг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14912" y="2874573"/>
            <a:ext cx="8596668" cy="30502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 smtClean="0"/>
              <a:t>5. Участие </a:t>
            </a:r>
            <a:r>
              <a:rPr lang="ru-RU" sz="2000" dirty="0"/>
              <a:t>по инициатива на </a:t>
            </a:r>
            <a:r>
              <a:rPr lang="ru-RU" sz="2000" dirty="0" err="1"/>
              <a:t>самите</a:t>
            </a:r>
            <a:r>
              <a:rPr lang="ru-RU" sz="2000" dirty="0"/>
              <a:t> </a:t>
            </a:r>
            <a:r>
              <a:rPr lang="ru-RU" sz="2000" dirty="0" err="1"/>
              <a:t>заинтересовани</a:t>
            </a:r>
            <a:r>
              <a:rPr lang="ru-RU" sz="2000" dirty="0"/>
              <a:t> </a:t>
            </a:r>
            <a:r>
              <a:rPr lang="ru-RU" sz="2000" dirty="0" err="1"/>
              <a:t>страни</a:t>
            </a:r>
            <a:r>
              <a:rPr lang="ru-RU" sz="2000" dirty="0"/>
              <a:t>, </a:t>
            </a:r>
            <a:r>
              <a:rPr lang="ru-RU" sz="2000" dirty="0" err="1"/>
              <a:t>когато</a:t>
            </a:r>
            <a:r>
              <a:rPr lang="ru-RU" sz="2000" dirty="0"/>
              <a:t> те </a:t>
            </a:r>
            <a:r>
              <a:rPr lang="ru-RU" sz="2000" dirty="0" err="1"/>
              <a:t>самите</a:t>
            </a:r>
            <a:r>
              <a:rPr lang="ru-RU" sz="2000" dirty="0"/>
              <a:t> </a:t>
            </a:r>
            <a:r>
              <a:rPr lang="ru-RU" sz="2000" dirty="0" err="1"/>
              <a:t>проявяват</a:t>
            </a:r>
            <a:r>
              <a:rPr lang="ru-RU" sz="2000" dirty="0"/>
              <a:t> инициатива да </a:t>
            </a:r>
            <a:r>
              <a:rPr lang="ru-RU" sz="2000" dirty="0" err="1"/>
              <a:t>бъдат</a:t>
            </a:r>
            <a:r>
              <a:rPr lang="ru-RU" sz="2000" dirty="0"/>
              <a:t> </a:t>
            </a:r>
            <a:r>
              <a:rPr lang="ru-RU" sz="2000" dirty="0" err="1"/>
              <a:t>включени</a:t>
            </a:r>
            <a:r>
              <a:rPr lang="ru-RU" sz="2000" dirty="0"/>
              <a:t> в </a:t>
            </a:r>
            <a:r>
              <a:rPr lang="ru-RU" sz="2000" dirty="0" err="1"/>
              <a:t>осъществяването</a:t>
            </a:r>
            <a:r>
              <a:rPr lang="ru-RU" sz="2000" dirty="0"/>
              <a:t>, мониторинга и </a:t>
            </a:r>
            <a:r>
              <a:rPr lang="ru-RU" sz="2000" dirty="0" err="1"/>
              <a:t>оценката</a:t>
            </a:r>
            <a:r>
              <a:rPr lang="ru-RU" sz="2000" dirty="0"/>
              <a:t> на </a:t>
            </a:r>
            <a:r>
              <a:rPr lang="ru-RU" sz="2000" dirty="0" err="1"/>
              <a:t>политиката</a:t>
            </a:r>
            <a:r>
              <a:rPr lang="ru-RU" sz="2000" dirty="0"/>
              <a:t>/</a:t>
            </a:r>
            <a:r>
              <a:rPr lang="ru-RU" sz="2000" dirty="0" err="1"/>
              <a:t>програмата</a:t>
            </a:r>
            <a:r>
              <a:rPr lang="ru-RU" sz="2000" dirty="0"/>
              <a:t>. </a:t>
            </a:r>
            <a:r>
              <a:rPr lang="ru-RU" sz="2000" dirty="0" err="1"/>
              <a:t>Възможностите</a:t>
            </a:r>
            <a:r>
              <a:rPr lang="ru-RU" sz="2000" dirty="0"/>
              <a:t> за такова участие до </a:t>
            </a:r>
            <a:r>
              <a:rPr lang="ru-RU" sz="2000" dirty="0" err="1"/>
              <a:t>голяма</a:t>
            </a:r>
            <a:r>
              <a:rPr lang="ru-RU" sz="2000" dirty="0"/>
              <a:t> степен зависят от </a:t>
            </a:r>
            <a:r>
              <a:rPr lang="ru-RU" sz="2000" dirty="0" err="1"/>
              <a:t>това</a:t>
            </a:r>
            <a:r>
              <a:rPr lang="ru-RU" sz="2000" dirty="0"/>
              <a:t>, до </a:t>
            </a:r>
            <a:r>
              <a:rPr lang="ru-RU" sz="2000" dirty="0" err="1"/>
              <a:t>каква</a:t>
            </a:r>
            <a:r>
              <a:rPr lang="ru-RU" sz="2000" dirty="0"/>
              <a:t> степен </a:t>
            </a:r>
            <a:r>
              <a:rPr lang="ru-RU" sz="2000" dirty="0" err="1"/>
              <a:t>политиката</a:t>
            </a:r>
            <a:r>
              <a:rPr lang="ru-RU" sz="2000" dirty="0"/>
              <a:t>/</a:t>
            </a:r>
            <a:r>
              <a:rPr lang="ru-RU" sz="2000" dirty="0" err="1"/>
              <a:t>програмата</a:t>
            </a:r>
            <a:r>
              <a:rPr lang="ru-RU" sz="2000" dirty="0"/>
              <a:t> </a:t>
            </a:r>
            <a:r>
              <a:rPr lang="ru-RU" sz="2000" dirty="0" err="1"/>
              <a:t>създават</a:t>
            </a:r>
            <a:r>
              <a:rPr lang="ru-RU" sz="2000" dirty="0"/>
              <a:t> </a:t>
            </a:r>
            <a:r>
              <a:rPr lang="ru-RU" sz="2000" dirty="0" err="1"/>
              <a:t>благоприятни</a:t>
            </a:r>
            <a:r>
              <a:rPr lang="ru-RU" sz="2000" dirty="0"/>
              <a:t> условия и </a:t>
            </a:r>
            <a:r>
              <a:rPr lang="ru-RU" sz="2000" dirty="0" err="1"/>
              <a:t>предпоставки</a:t>
            </a:r>
            <a:r>
              <a:rPr lang="ru-RU" sz="2000" dirty="0"/>
              <a:t> за </a:t>
            </a:r>
            <a:r>
              <a:rPr lang="ru-RU" sz="2000" dirty="0" err="1"/>
              <a:t>разгръщане</a:t>
            </a:r>
            <a:r>
              <a:rPr lang="ru-RU" sz="2000" dirty="0"/>
              <a:t> на </a:t>
            </a:r>
            <a:r>
              <a:rPr lang="ru-RU" sz="2000" dirty="0" err="1"/>
              <a:t>самоинициатива</a:t>
            </a:r>
            <a:r>
              <a:rPr lang="ru-RU" sz="2000" dirty="0"/>
              <a:t>, </a:t>
            </a:r>
            <a:r>
              <a:rPr lang="ru-RU" sz="2000" dirty="0" err="1"/>
              <a:t>както</a:t>
            </a:r>
            <a:r>
              <a:rPr lang="ru-RU" sz="2000" dirty="0"/>
              <a:t> и от </a:t>
            </a:r>
            <a:r>
              <a:rPr lang="ru-RU" sz="2000" dirty="0" err="1"/>
              <a:t>волята</a:t>
            </a:r>
            <a:r>
              <a:rPr lang="ru-RU" sz="2000" dirty="0"/>
              <a:t> на </a:t>
            </a:r>
            <a:r>
              <a:rPr lang="ru-RU" sz="2000" dirty="0" err="1"/>
              <a:t>вземащите</a:t>
            </a:r>
            <a:r>
              <a:rPr lang="ru-RU" sz="2000" dirty="0"/>
              <a:t> решения и </a:t>
            </a:r>
            <a:r>
              <a:rPr lang="ru-RU" sz="2000" dirty="0" err="1"/>
              <a:t>носещите</a:t>
            </a:r>
            <a:r>
              <a:rPr lang="ru-RU" sz="2000" dirty="0"/>
              <a:t> </a:t>
            </a:r>
            <a:r>
              <a:rPr lang="ru-RU" sz="2000" dirty="0" err="1"/>
              <a:t>отговорност</a:t>
            </a:r>
            <a:r>
              <a:rPr lang="ru-RU" sz="2000" dirty="0"/>
              <a:t> за реализация на </a:t>
            </a:r>
            <a:r>
              <a:rPr lang="ru-RU" sz="2000" dirty="0" err="1"/>
              <a:t>политиката</a:t>
            </a:r>
            <a:r>
              <a:rPr lang="ru-RU" sz="2000" dirty="0"/>
              <a:t>/</a:t>
            </a:r>
            <a:r>
              <a:rPr lang="ru-RU" sz="2000" dirty="0" err="1"/>
              <a:t>програмата</a:t>
            </a:r>
            <a:r>
              <a:rPr lang="ru-RU" sz="2000" dirty="0"/>
              <a:t>.</a:t>
            </a:r>
            <a:r>
              <a:rPr lang="bg-BG" sz="2000" dirty="0"/>
              <a:t> </a:t>
            </a:r>
            <a:r>
              <a:rPr lang="en-US" sz="2000" dirty="0"/>
              <a:t>(7, p.49)</a:t>
            </a:r>
            <a:endParaRPr lang="bg-BG" sz="2000" dirty="0"/>
          </a:p>
          <a:p>
            <a:pPr marL="0" indent="0" algn="just">
              <a:buNone/>
            </a:pPr>
            <a:endParaRPr lang="bg-BG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1225" y="231442"/>
            <a:ext cx="4865687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0036197"/>
      </p:ext>
    </p:extLst>
  </p:cSld>
  <p:clrMapOvr>
    <a:masterClrMapping/>
  </p:clrMapOvr>
</p:sld>
</file>

<file path=ppt/theme/theme1.xml><?xml version="1.0" encoding="utf-8"?>
<a:theme xmlns:a="http://schemas.openxmlformats.org/drawingml/2006/main" name="Фасети">
  <a:themeElements>
    <a:clrScheme name="Фасети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Фасети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Фасети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1_Фасети">
  <a:themeElements>
    <a:clrScheme name="Фасети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Фасети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Фасети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2569</TotalTime>
  <Words>1259</Words>
  <Application>Microsoft Office PowerPoint</Application>
  <PresentationFormat>Custom</PresentationFormat>
  <Paragraphs>72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Фасети</vt:lpstr>
      <vt:lpstr>1_Фасети</vt:lpstr>
      <vt:lpstr> ПРОГРАМА ЗА РАЗВИТИЕ НА СЕЛСКИТЕ РАЙОНИ   2014 – 2020 г. ЕВРОПЕЙСКИ ЗЕМЕДЕЛСКИ ФОНД ЗА РАЗВИТИЕ НА СЕЛСКИТЕ РАЙОНИ   ЕВРОПА ИНВЕСТИРА В СЕЛСКИТЕ РАЙОНИ  </vt:lpstr>
      <vt:lpstr> ПРОГРАМА ЗА РАЗВИТИЕ НА СЕЛСКИТЕ РАЙОНИ   2014 – 2020 г. ЕВРОПЕЙСКИ ЗЕМЕДЕЛСКИ ФОНД ЗА РАЗВИТИЕ НА СЕЛСКИТЕ РАЙОНИ   ЕВРОПА ИНВЕСТИРА В СЕЛСКИТЕ РАЙОНИ  </vt:lpstr>
      <vt:lpstr> ПРОГРАМА ЗА РАЗВИТИЕ НА СЕЛСКИТЕ РАЙОНИ   2014 – 2020 г. ЕВРОПЕЙСКИ ЗЕМЕДЕЛСКИ ФОНД ЗА РАЗВИТИЕ НА СЕЛСКИТЕ РАЙОНИ   ЕВРОПА ИНВЕСТИРА В СЕЛСКИТЕ РАЙОНИ  </vt:lpstr>
      <vt:lpstr>Създаване на среда за ефективен обществен мониторинг</vt:lpstr>
      <vt:lpstr>Създаване на среда за ефективен обществен мониторинг</vt:lpstr>
      <vt:lpstr>Създаване на среда за ефективен обществен мониторинг</vt:lpstr>
      <vt:lpstr>Създаване на среда за ефективен обществен мониторинг</vt:lpstr>
      <vt:lpstr>Създаване на среда за ефективен обществен мониторинг</vt:lpstr>
      <vt:lpstr>Създаване на среда за ефективен обществен мониторинг</vt:lpstr>
      <vt:lpstr>Източници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“Европейски  съюз“  ПРОГРАМА ЗА РАЗВИТИЕ НА СЕЛСКИТЕ РАЙОНИ   2014 – 2020 г. ЕВРОПЕЙСКИ ЗЕМЕДЕЛСКИ ФОНД ЗА РАЗВИТИЕ НА СЕЛСКИТЕ РАЙОНИ   ЕВРОПА ИНВЕСТИРА В СЕЛСКИТЕ РАЙОНИ</dc:title>
  <dc:creator>user</dc:creator>
  <cp:lastModifiedBy>HP</cp:lastModifiedBy>
  <cp:revision>86</cp:revision>
  <dcterms:created xsi:type="dcterms:W3CDTF">2019-11-29T10:45:36Z</dcterms:created>
  <dcterms:modified xsi:type="dcterms:W3CDTF">2020-01-13T10:15:47Z</dcterms:modified>
</cp:coreProperties>
</file>