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  <p:sldMasterId id="2147484008" r:id="rId2"/>
  </p:sldMasterIdLst>
  <p:notesMasterIdLst>
    <p:notesMasterId r:id="rId58"/>
  </p:notesMasterIdLst>
  <p:handoutMasterIdLst>
    <p:handoutMasterId r:id="rId59"/>
  </p:handoutMasterIdLst>
  <p:sldIdLst>
    <p:sldId id="351" r:id="rId3"/>
    <p:sldId id="417" r:id="rId4"/>
    <p:sldId id="418" r:id="rId5"/>
    <p:sldId id="419" r:id="rId6"/>
    <p:sldId id="416" r:id="rId7"/>
    <p:sldId id="377" r:id="rId8"/>
    <p:sldId id="350" r:id="rId9"/>
    <p:sldId id="364" r:id="rId10"/>
    <p:sldId id="371" r:id="rId11"/>
    <p:sldId id="368" r:id="rId12"/>
    <p:sldId id="374" r:id="rId13"/>
    <p:sldId id="381" r:id="rId14"/>
    <p:sldId id="382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420" r:id="rId26"/>
    <p:sldId id="421" r:id="rId27"/>
    <p:sldId id="422" r:id="rId28"/>
    <p:sldId id="423" r:id="rId29"/>
    <p:sldId id="424" r:id="rId30"/>
    <p:sldId id="425" r:id="rId31"/>
    <p:sldId id="426" r:id="rId32"/>
    <p:sldId id="427" r:id="rId33"/>
    <p:sldId id="428" r:id="rId34"/>
    <p:sldId id="429" r:id="rId35"/>
    <p:sldId id="394" r:id="rId36"/>
    <p:sldId id="395" r:id="rId37"/>
    <p:sldId id="396" r:id="rId38"/>
    <p:sldId id="397" r:id="rId39"/>
    <p:sldId id="398" r:id="rId40"/>
    <p:sldId id="399" r:id="rId41"/>
    <p:sldId id="400" r:id="rId42"/>
    <p:sldId id="401" r:id="rId43"/>
    <p:sldId id="402" r:id="rId44"/>
    <p:sldId id="403" r:id="rId45"/>
    <p:sldId id="404" r:id="rId46"/>
    <p:sldId id="405" r:id="rId47"/>
    <p:sldId id="406" r:id="rId48"/>
    <p:sldId id="407" r:id="rId49"/>
    <p:sldId id="408" r:id="rId50"/>
    <p:sldId id="409" r:id="rId51"/>
    <p:sldId id="410" r:id="rId52"/>
    <p:sldId id="411" r:id="rId53"/>
    <p:sldId id="412" r:id="rId54"/>
    <p:sldId id="413" r:id="rId55"/>
    <p:sldId id="414" r:id="rId56"/>
    <p:sldId id="359" r:id="rId5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71" autoAdjust="0"/>
  </p:normalViewPr>
  <p:slideViewPr>
    <p:cSldViewPr>
      <p:cViewPr>
        <p:scale>
          <a:sx n="79" d="100"/>
          <a:sy n="79" d="100"/>
        </p:scale>
        <p:origin x="-2532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lovdiv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lovdiv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lovdiv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spasov\Desktop\KN%20december%20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spasov\Desktop\KN%20december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sz="1400" dirty="0" smtClean="0"/>
              <a:t>период</a:t>
            </a:r>
            <a:r>
              <a:rPr lang="en-GB" sz="1400" dirty="0" smtClean="0"/>
              <a:t> </a:t>
            </a:r>
            <a:r>
              <a:rPr lang="en-GB" sz="1400" dirty="0"/>
              <a:t>2007 </a:t>
            </a:r>
            <a:r>
              <a:rPr lang="en-GB" sz="1400" dirty="0" smtClean="0"/>
              <a:t>– 2013</a:t>
            </a:r>
            <a:r>
              <a:rPr lang="bg-BG" sz="1400" dirty="0" smtClean="0"/>
              <a:t> г.</a:t>
            </a:r>
            <a:endParaRPr lang="en-GB" sz="14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Sheet1!$C$6</c:f>
              <c:strCache>
                <c:ptCount val="1"/>
                <c:pt idx="0">
                  <c:v>period 2007 - 2013</c:v>
                </c:pt>
              </c:strCache>
            </c:strRef>
          </c:tx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Sheet1!$D$6</c:f>
              <c:numCache>
                <c:formatCode>General</c:formatCode>
                <c:ptCount val="1"/>
                <c:pt idx="0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316864"/>
        <c:axId val="167330944"/>
      </c:barChart>
      <c:catAx>
        <c:axId val="167316864"/>
        <c:scaling>
          <c:orientation val="minMax"/>
        </c:scaling>
        <c:delete val="1"/>
        <c:axPos val="b"/>
        <c:majorTickMark val="none"/>
        <c:minorTickMark val="none"/>
        <c:tickLblPos val="nextTo"/>
        <c:crossAx val="167330944"/>
        <c:crosses val="autoZero"/>
        <c:auto val="1"/>
        <c:lblAlgn val="ctr"/>
        <c:lblOffset val="100"/>
        <c:noMultiLvlLbl val="0"/>
      </c:catAx>
      <c:valAx>
        <c:axId val="167330944"/>
        <c:scaling>
          <c:orientation val="minMax"/>
          <c:max val="4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bg-BG" dirty="0" smtClean="0"/>
                  <a:t> Милиона</a:t>
                </a:r>
                <a:r>
                  <a:rPr lang="bg-BG" baseline="0" dirty="0" smtClean="0"/>
                  <a:t> </a:t>
                </a:r>
                <a:r>
                  <a:rPr lang="en-US" dirty="0" smtClean="0"/>
                  <a:t>EUR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7316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sz="1400" dirty="0" smtClean="0"/>
              <a:t>период</a:t>
            </a:r>
            <a:r>
              <a:rPr lang="en-GB" sz="1400" dirty="0" smtClean="0"/>
              <a:t> </a:t>
            </a:r>
            <a:r>
              <a:rPr lang="en-GB" sz="1400" dirty="0"/>
              <a:t>2014 </a:t>
            </a:r>
            <a:r>
              <a:rPr lang="en-GB" sz="1400" dirty="0" smtClean="0"/>
              <a:t>– 2020</a:t>
            </a:r>
            <a:r>
              <a:rPr lang="bg-BG" sz="1400" dirty="0" smtClean="0"/>
              <a:t> г.</a:t>
            </a:r>
            <a:endParaRPr lang="en-GB" sz="14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Sheet1!$C$7</c:f>
              <c:strCache>
                <c:ptCount val="1"/>
                <c:pt idx="0">
                  <c:v>period 2014 - 2020</c:v>
                </c:pt>
              </c:strCache>
            </c:strRef>
          </c:tx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Sheet1!$D$7</c:f>
              <c:numCache>
                <c:formatCode>General</c:formatCode>
                <c:ptCount val="1"/>
                <c:pt idx="0">
                  <c:v>131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376384"/>
        <c:axId val="167377920"/>
      </c:barChart>
      <c:catAx>
        <c:axId val="167376384"/>
        <c:scaling>
          <c:orientation val="minMax"/>
        </c:scaling>
        <c:delete val="1"/>
        <c:axPos val="b"/>
        <c:majorTickMark val="none"/>
        <c:minorTickMark val="none"/>
        <c:tickLblPos val="nextTo"/>
        <c:crossAx val="167377920"/>
        <c:crosses val="autoZero"/>
        <c:auto val="1"/>
        <c:lblAlgn val="ctr"/>
        <c:lblOffset val="100"/>
        <c:noMultiLvlLbl val="0"/>
      </c:catAx>
      <c:valAx>
        <c:axId val="167377920"/>
        <c:scaling>
          <c:orientation val="minMax"/>
          <c:max val="4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bg-BG" dirty="0" smtClean="0"/>
                  <a:t>Милиона </a:t>
                </a:r>
                <a:r>
                  <a:rPr lang="en-US" dirty="0" smtClean="0"/>
                  <a:t>EUR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7376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sz="1400" dirty="0" smtClean="0"/>
              <a:t>период</a:t>
            </a:r>
            <a:r>
              <a:rPr lang="en-US" sz="1400" dirty="0" smtClean="0"/>
              <a:t> </a:t>
            </a:r>
            <a:r>
              <a:rPr lang="en-US" sz="1400" dirty="0"/>
              <a:t>2014 </a:t>
            </a:r>
            <a:r>
              <a:rPr lang="en-US" sz="1400" dirty="0" smtClean="0"/>
              <a:t>– 2020</a:t>
            </a:r>
            <a:r>
              <a:rPr lang="bg-BG" sz="1400" dirty="0" smtClean="0"/>
              <a:t> г.</a:t>
            </a:r>
            <a:endParaRPr lang="en-US" sz="14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Sheet1!$C$8</c:f>
              <c:strCache>
                <c:ptCount val="1"/>
                <c:pt idx="0">
                  <c:v>period 2014 - 2020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~</a:t>
                    </a:r>
                    <a:r>
                      <a:rPr lang="bg-BG" dirty="0" smtClean="0"/>
                      <a:t> 307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Sheet1!$D$8</c:f>
              <c:numCache>
                <c:formatCode>General</c:formatCode>
                <c:ptCount val="1"/>
                <c:pt idx="0">
                  <c:v>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9"/>
        <c:axId val="181480832"/>
        <c:axId val="181507200"/>
      </c:barChart>
      <c:catAx>
        <c:axId val="181480832"/>
        <c:scaling>
          <c:orientation val="minMax"/>
        </c:scaling>
        <c:delete val="1"/>
        <c:axPos val="b"/>
        <c:majorTickMark val="none"/>
        <c:minorTickMark val="none"/>
        <c:tickLblPos val="nextTo"/>
        <c:crossAx val="181507200"/>
        <c:crosses val="autoZero"/>
        <c:auto val="1"/>
        <c:lblAlgn val="ctr"/>
        <c:lblOffset val="100"/>
        <c:noMultiLvlLbl val="0"/>
      </c:catAx>
      <c:valAx>
        <c:axId val="1815072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bg-BG" dirty="0" smtClean="0"/>
                  <a:t>Милиона </a:t>
                </a:r>
                <a:r>
                  <a:rPr lang="en-US" dirty="0" smtClean="0"/>
                  <a:t>EUR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1480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5.5555555555555558E-3"/>
                  <c:y val="0.30555555555555558"/>
                </c:manualLayout>
              </c:layout>
              <c:spPr/>
              <c:txPr>
                <a:bodyPr rot="-5400000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5555555555555558E-3"/>
                  <c:y val="0.35185185185185186"/>
                </c:manualLayout>
              </c:layout>
              <c:spPr/>
              <c:txPr>
                <a:bodyPr rot="-5400000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777777777777779E-3"/>
                  <c:y val="0.30555555555555558"/>
                </c:manualLayout>
              </c:layout>
              <c:spPr/>
              <c:txPr>
                <a:bodyPr rot="-5400000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Sheet1!$A$31:$A$37</c:f>
              <c:strCache>
                <c:ptCount val="7"/>
                <c:pt idx="0">
                  <c:v>общо</c:v>
                </c:pt>
                <c:pt idx="1">
                  <c:v>ПРСР</c:v>
                </c:pt>
                <c:pt idx="2">
                  <c:v>ПРСР 19.2</c:v>
                </c:pt>
                <c:pt idx="3">
                  <c:v>ПРСР 19.4</c:v>
                </c:pt>
                <c:pt idx="4">
                  <c:v>ОПИК</c:v>
                </c:pt>
                <c:pt idx="5">
                  <c:v>ОПРЧР</c:v>
                </c:pt>
                <c:pt idx="6">
                  <c:v>ОПОС</c:v>
                </c:pt>
              </c:strCache>
            </c:strRef>
          </c:cat>
          <c:val>
            <c:numRef>
              <c:f>Sheet1!$B$31:$B$37</c:f>
              <c:numCache>
                <c:formatCode>#,##0.00\ "лв."</c:formatCode>
                <c:ptCount val="7"/>
                <c:pt idx="0">
                  <c:v>203887195.65000001</c:v>
                </c:pt>
                <c:pt idx="1">
                  <c:v>149217348.25</c:v>
                </c:pt>
                <c:pt idx="2">
                  <c:v>112435465.00000001</c:v>
                </c:pt>
                <c:pt idx="3">
                  <c:v>36781883.25</c:v>
                </c:pt>
                <c:pt idx="4">
                  <c:v>29779926</c:v>
                </c:pt>
                <c:pt idx="5">
                  <c:v>21742879.399999999</c:v>
                </c:pt>
                <c:pt idx="6">
                  <c:v>3147042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828992"/>
        <c:axId val="181830784"/>
      </c:barChart>
      <c:catAx>
        <c:axId val="181828992"/>
        <c:scaling>
          <c:orientation val="minMax"/>
        </c:scaling>
        <c:delete val="0"/>
        <c:axPos val="b"/>
        <c:majorTickMark val="out"/>
        <c:minorTickMark val="none"/>
        <c:tickLblPos val="nextTo"/>
        <c:crossAx val="181830784"/>
        <c:crosses val="autoZero"/>
        <c:auto val="1"/>
        <c:lblAlgn val="ctr"/>
        <c:lblOffset val="100"/>
        <c:noMultiLvlLbl val="0"/>
      </c:catAx>
      <c:valAx>
        <c:axId val="181830784"/>
        <c:scaling>
          <c:orientation val="minMax"/>
        </c:scaling>
        <c:delete val="0"/>
        <c:axPos val="l"/>
        <c:majorGridlines/>
        <c:numFmt formatCode="#,##0.00\ &quot;лв.&quot;" sourceLinked="1"/>
        <c:majorTickMark val="out"/>
        <c:minorTickMark val="none"/>
        <c:tickLblPos val="nextTo"/>
        <c:crossAx val="181828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Sheet1!$B$68</c:f>
              <c:strCache>
                <c:ptCount val="1"/>
                <c:pt idx="0">
                  <c:v>бюджет</c:v>
                </c:pt>
              </c:strCache>
            </c:strRef>
          </c:tx>
          <c:invertIfNegative val="0"/>
          <c:cat>
            <c:strRef>
              <c:f>Sheet1!$A$69:$A$74</c:f>
              <c:strCache>
                <c:ptCount val="6"/>
                <c:pt idx="0">
                  <c:v>ПРСР</c:v>
                </c:pt>
                <c:pt idx="1">
                  <c:v>ОПИК</c:v>
                </c:pt>
                <c:pt idx="2">
                  <c:v>ОПРЧР</c:v>
                </c:pt>
                <c:pt idx="3">
                  <c:v>ОПОС</c:v>
                </c:pt>
                <c:pt idx="4">
                  <c:v>ОПНОИР</c:v>
                </c:pt>
                <c:pt idx="5">
                  <c:v>ПМДР</c:v>
                </c:pt>
              </c:strCache>
            </c:strRef>
          </c:cat>
          <c:val>
            <c:numRef>
              <c:f>Sheet1!$B$69:$B$74</c:f>
              <c:numCache>
                <c:formatCode>#,##0.00\ "лв."</c:formatCode>
                <c:ptCount val="6"/>
                <c:pt idx="0">
                  <c:v>235125647.25013497</c:v>
                </c:pt>
                <c:pt idx="1">
                  <c:v>105577221.12408</c:v>
                </c:pt>
                <c:pt idx="2">
                  <c:v>97300956.321869999</c:v>
                </c:pt>
                <c:pt idx="3">
                  <c:v>38057831</c:v>
                </c:pt>
                <c:pt idx="4">
                  <c:v>78233200</c:v>
                </c:pt>
                <c:pt idx="5">
                  <c:v>586749</c:v>
                </c:pt>
              </c:numCache>
            </c:numRef>
          </c:val>
        </c:ser>
        <c:ser>
          <c:idx val="1"/>
          <c:order val="1"/>
          <c:tx>
            <c:strRef>
              <c:f>Sheet1!$C$68</c:f>
              <c:strCache>
                <c:ptCount val="1"/>
                <c:pt idx="0">
                  <c:v>договорени</c:v>
                </c:pt>
              </c:strCache>
            </c:strRef>
          </c:tx>
          <c:invertIfNegative val="0"/>
          <c:cat>
            <c:strRef>
              <c:f>Sheet1!$A$69:$A$74</c:f>
              <c:strCache>
                <c:ptCount val="6"/>
                <c:pt idx="0">
                  <c:v>ПРСР</c:v>
                </c:pt>
                <c:pt idx="1">
                  <c:v>ОПИК</c:v>
                </c:pt>
                <c:pt idx="2">
                  <c:v>ОПРЧР</c:v>
                </c:pt>
                <c:pt idx="3">
                  <c:v>ОПОС</c:v>
                </c:pt>
                <c:pt idx="4">
                  <c:v>ОПНОИР</c:v>
                </c:pt>
                <c:pt idx="5">
                  <c:v>ПМДР</c:v>
                </c:pt>
              </c:strCache>
            </c:strRef>
          </c:cat>
          <c:val>
            <c:numRef>
              <c:f>Sheet1!$C$69:$C$74</c:f>
              <c:numCache>
                <c:formatCode>#,##0.00\ "лв."</c:formatCode>
                <c:ptCount val="6"/>
                <c:pt idx="0">
                  <c:v>149217348.25</c:v>
                </c:pt>
                <c:pt idx="1">
                  <c:v>29779926</c:v>
                </c:pt>
                <c:pt idx="2">
                  <c:v>21742879.399999999</c:v>
                </c:pt>
                <c:pt idx="3">
                  <c:v>3147042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168192"/>
        <c:axId val="182169984"/>
      </c:barChart>
      <c:catAx>
        <c:axId val="182168192"/>
        <c:scaling>
          <c:orientation val="minMax"/>
        </c:scaling>
        <c:delete val="0"/>
        <c:axPos val="b"/>
        <c:majorTickMark val="out"/>
        <c:minorTickMark val="none"/>
        <c:tickLblPos val="nextTo"/>
        <c:crossAx val="182169984"/>
        <c:crosses val="autoZero"/>
        <c:auto val="1"/>
        <c:lblAlgn val="ctr"/>
        <c:lblOffset val="100"/>
        <c:noMultiLvlLbl val="0"/>
      </c:catAx>
      <c:valAx>
        <c:axId val="18216998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8216819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9444444444444445E-2"/>
                <c:y val="0.26899314668999708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bg-BG" dirty="0" smtClean="0"/>
                    <a:t>Милиони лева</a:t>
                  </a:r>
                  <a:endParaRPr lang="en-GB" dirty="0"/>
                </a:p>
              </c:rich>
            </c:tx>
          </c:dispUnitsLbl>
        </c:dispUnits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E4540F-0F14-499E-A45C-347438775F20}" type="datetimeFigureOut">
              <a:rPr lang="bg-BG"/>
              <a:pPr>
                <a:defRPr/>
              </a:pPr>
              <a:t>13.7.2017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C3CF0C-71B6-4829-A5B6-AA255E200BA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324845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4D99A6-6AAC-4987-BF9F-25E860CE89E3}" type="datetimeFigureOut">
              <a:rPr lang="bg-BG"/>
              <a:pPr>
                <a:defRPr/>
              </a:pPr>
              <a:t>13.7.2017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6D5E8F-0F7A-472F-BEDC-BB0CE527F2F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391176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19C4D-60E5-4FAF-AB6E-470AF8557CEB}" type="slidenum">
              <a:rPr lang="bg-BG" smtClean="0">
                <a:solidFill>
                  <a:prstClr val="black"/>
                </a:solidFill>
              </a:rPr>
              <a:pPr/>
              <a:t>1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75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bg-BG"/>
            </a:pPr>
            <a:r>
              <a:rPr lang="bg-BG" sz="1200" dirty="0" smtClean="0"/>
              <a:t>Това е друга опция</a:t>
            </a:r>
            <a:r>
              <a:rPr lang="bg-BG" sz="1200" baseline="0" dirty="0" smtClean="0"/>
              <a:t> за слайдове на прегледа, използващи преходи.</a:t>
            </a:r>
            <a:endParaRPr lang="bg-BG" sz="1200" dirty="0" smtClean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bg-BG" smtClean="0">
                <a:solidFill>
                  <a:prstClr val="black"/>
                </a:solidFill>
              </a:rPr>
              <a:pPr/>
              <a:t>2</a:t>
            </a:fld>
            <a:endParaRPr lang="bg-BG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bg-BG"/>
            </a:pPr>
            <a:r>
              <a:rPr lang="bg-BG" sz="1200" dirty="0" smtClean="0"/>
              <a:t>Това е друга опция</a:t>
            </a:r>
            <a:r>
              <a:rPr lang="bg-BG" sz="1200" baseline="0" dirty="0" smtClean="0"/>
              <a:t> за слайдове на прегледа, използващи преходи.</a:t>
            </a:r>
            <a:endParaRPr lang="bg-BG" sz="1200" dirty="0" smtClean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bg-BG" smtClean="0">
                <a:solidFill>
                  <a:prstClr val="black"/>
                </a:solidFill>
              </a:rPr>
              <a:pPr/>
              <a:t>3</a:t>
            </a:fld>
            <a:endParaRPr lang="bg-BG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bg-BG"/>
            </a:pPr>
            <a:r>
              <a:rPr lang="bg-BG" sz="1200" dirty="0" smtClean="0"/>
              <a:t>Това е друга опция</a:t>
            </a:r>
            <a:r>
              <a:rPr lang="bg-BG" sz="1200" baseline="0" dirty="0" smtClean="0"/>
              <a:t> за слайдове на прегледа, използващи преходи.</a:t>
            </a:r>
            <a:endParaRPr lang="bg-BG" sz="1200" dirty="0" smtClean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bg-BG" smtClean="0">
                <a:solidFill>
                  <a:prstClr val="black"/>
                </a:solidFill>
              </a:rPr>
              <a:pPr/>
              <a:t>4</a:t>
            </a:fld>
            <a:endParaRPr lang="bg-BG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598D704-EEC3-4C7C-933C-9478576A9307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885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85CC65-274B-48FF-A676-79A00B171839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05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CCEA11A-6B93-4BDB-A127-4670D014A7A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67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621F-7897-439B-A297-F6E5205BF668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13.7.2017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8571-13DB-4B48-A46C-CA9C7B59C68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76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621F-7897-439B-A297-F6E5205BF668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13.7.2017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8571-13DB-4B48-A46C-CA9C7B59C68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39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621F-7897-439B-A297-F6E5205BF668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13.7.2017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8571-13DB-4B48-A46C-CA9C7B59C68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75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621F-7897-439B-A297-F6E5205BF668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13.7.2017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8571-13DB-4B48-A46C-CA9C7B59C68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87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621F-7897-439B-A297-F6E5205BF668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13.7.2017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8571-13DB-4B48-A46C-CA9C7B59C68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82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621F-7897-439B-A297-F6E5205BF668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13.7.2017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8571-13DB-4B48-A46C-CA9C7B59C68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75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621F-7897-439B-A297-F6E5205BF668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13.7.2017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8571-13DB-4B48-A46C-CA9C7B59C68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57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621F-7897-439B-A297-F6E5205BF668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13.7.2017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8571-13DB-4B48-A46C-CA9C7B59C68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09116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621F-7897-439B-A297-F6E5205BF668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13.7.2017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8571-13DB-4B48-A46C-CA9C7B59C68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73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621F-7897-439B-A297-F6E5205BF668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13.7.2017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8571-13DB-4B48-A46C-CA9C7B59C68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4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621F-7897-439B-A297-F6E5205BF668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13.7.2017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8571-13DB-4B48-A46C-CA9C7B59C685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77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Сам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5" y="1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1"/>
            <a:ext cx="2133600" cy="365125"/>
          </a:xfrm>
        </p:spPr>
        <p:txBody>
          <a:bodyPr/>
          <a:lstStyle/>
          <a:p>
            <a:fld id="{757B281C-5159-4971-8228-52B9A72E9ED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11.11.2016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1"/>
            <a:ext cx="2895600" cy="365125"/>
          </a:xfrm>
        </p:spPr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1"/>
            <a:ext cx="2133600" cy="365125"/>
          </a:xfrm>
        </p:spPr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64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23CF6A-FFC0-4BD7-9E8C-A90B2E59CB82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00000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60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E42B14-9B9B-4427-A7E6-F8AAEC682687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53961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B2BE42-24D0-46FC-9432-E6280FF23A3B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1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6B0D57-5318-4D76-B917-F142AC413F96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63727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6E22F84-BD7C-4B03-9B16-4534830411C1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3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3CBD36-8A45-419B-A2C5-197D426E76B9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44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D9E8A92-AA85-4C4A-97F6-6D7A1FFDBD74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28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bg-BG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bg-BG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72A1D47-4E5E-4A42-8376-FE560FA17345}" type="slidenum">
              <a:rPr lang="bg-BG" smtClean="0">
                <a:solidFill>
                  <a:srgbClr val="000000"/>
                </a:solidFill>
                <a:latin typeface="Lucida Sans Unicode"/>
              </a:rPr>
              <a:pPr>
                <a:defRPr/>
              </a:pPr>
              <a:t>‹#›</a:t>
            </a:fld>
            <a:endParaRPr lang="bg-BG">
              <a:solidFill>
                <a:srgbClr val="000000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00674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EC4621F-7897-439B-A297-F6E5205BF668}" type="datetimeFigureOut">
              <a:rPr lang="bg-BG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13.7.2017 г.</a:t>
            </a:fld>
            <a:endParaRPr lang="bg-BG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bg-BG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DD58571-13DB-4B48-A46C-CA9C7B59C685}" type="slidenum">
              <a:rPr lang="bg-BG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208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Pavlova@mzh.government.bg" TargetMode="External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Водено от общностите местно развитие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128792" cy="2279104"/>
          </a:xfrm>
        </p:spPr>
        <p:txBody>
          <a:bodyPr>
            <a:normAutofit fontScale="47500" lnSpcReduction="20000"/>
          </a:bodyPr>
          <a:lstStyle/>
          <a:p>
            <a:endParaRPr lang="bg-B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гр. София</a:t>
            </a:r>
          </a:p>
          <a:p>
            <a:r>
              <a:rPr lang="bg-BG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14.07.2017 г.</a:t>
            </a:r>
          </a:p>
          <a:p>
            <a:endParaRPr lang="bg-BG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на земеделието, храните и горите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8D704-EEC3-4C7C-933C-9478576A9307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7" name="Picture 2" descr="logo PRSR2014-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18" y="288032"/>
            <a:ext cx="381992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48" y="548680"/>
            <a:ext cx="1944216" cy="136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logo LEA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52289"/>
            <a:ext cx="1584176" cy="109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856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66"/>
          <p:cNvSpPr>
            <a:spLocks noChangeArrowheads="1"/>
          </p:cNvSpPr>
          <p:nvPr/>
        </p:nvSpPr>
        <p:spPr bwMode="auto">
          <a:xfrm>
            <a:off x="0" y="106203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bg-BG" altLang="bg-BG" sz="2000"/>
          </a:p>
        </p:txBody>
      </p:sp>
      <p:sp>
        <p:nvSpPr>
          <p:cNvPr id="17412" name="Rectangle 68"/>
          <p:cNvSpPr>
            <a:spLocks noChangeArrowheads="1"/>
          </p:cNvSpPr>
          <p:nvPr/>
        </p:nvSpPr>
        <p:spPr bwMode="auto">
          <a:xfrm>
            <a:off x="0" y="106203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bg-BG" altLang="bg-BG" sz="2000"/>
          </a:p>
        </p:txBody>
      </p:sp>
      <p:sp>
        <p:nvSpPr>
          <p:cNvPr id="17413" name="Rectangle 70"/>
          <p:cNvSpPr>
            <a:spLocks noChangeArrowheads="1"/>
          </p:cNvSpPr>
          <p:nvPr/>
        </p:nvSpPr>
        <p:spPr bwMode="auto">
          <a:xfrm>
            <a:off x="0" y="94773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bg-BG" altLang="bg-BG" sz="2000"/>
          </a:p>
        </p:txBody>
      </p:sp>
      <p:sp>
        <p:nvSpPr>
          <p:cNvPr id="17414" name="Rectangle 72"/>
          <p:cNvSpPr>
            <a:spLocks noChangeArrowheads="1"/>
          </p:cNvSpPr>
          <p:nvPr/>
        </p:nvSpPr>
        <p:spPr bwMode="auto">
          <a:xfrm>
            <a:off x="0" y="94773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bg-BG" altLang="bg-BG" sz="2000"/>
          </a:p>
        </p:txBody>
      </p:sp>
      <p:sp>
        <p:nvSpPr>
          <p:cNvPr id="17416" name="Rectangle 11"/>
          <p:cNvSpPr>
            <a:spLocks noChangeArrowheads="1"/>
          </p:cNvSpPr>
          <p:nvPr/>
        </p:nvSpPr>
        <p:spPr bwMode="auto">
          <a:xfrm>
            <a:off x="352425" y="1857375"/>
            <a:ext cx="85725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bg-BG" sz="54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bg-BG" altLang="bg-BG" sz="3600"/>
          </a:p>
        </p:txBody>
      </p:sp>
      <p:sp>
        <p:nvSpPr>
          <p:cNvPr id="17417" name="Slide Number Placeholder 1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6AD3A77-A33F-4BCF-9E01-41DA85CBAC88}" type="slidenum">
              <a:rPr lang="bg-BG" altLang="bg-BG" sz="1400"/>
              <a:pPr algn="r" eaLnBrk="1" hangingPunct="1"/>
              <a:t>10</a:t>
            </a:fld>
            <a:endParaRPr lang="bg-BG" altLang="bg-BG" sz="1400"/>
          </a:p>
        </p:txBody>
      </p:sp>
      <p:pic>
        <p:nvPicPr>
          <p:cNvPr id="48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7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1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013190"/>
            <a:ext cx="604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/>
              <a:t>Бюджет на СМР в милиони евро</a:t>
            </a:r>
            <a:endParaRPr lang="bg-BG" sz="2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887712" y="1704692"/>
            <a:ext cx="4981845" cy="4888775"/>
            <a:chOff x="1887712" y="1704692"/>
            <a:chExt cx="4981845" cy="4888775"/>
          </a:xfrm>
        </p:grpSpPr>
        <p:sp>
          <p:nvSpPr>
            <p:cNvPr id="4" name="Freeform 3"/>
            <p:cNvSpPr/>
            <p:nvPr/>
          </p:nvSpPr>
          <p:spPr>
            <a:xfrm>
              <a:off x="3673228" y="3537940"/>
              <a:ext cx="1410813" cy="1410813"/>
            </a:xfrm>
            <a:custGeom>
              <a:avLst/>
              <a:gdLst>
                <a:gd name="connsiteX0" fmla="*/ 0 w 1410813"/>
                <a:gd name="connsiteY0" fmla="*/ 705407 h 1410813"/>
                <a:gd name="connsiteX1" fmla="*/ 705407 w 1410813"/>
                <a:gd name="connsiteY1" fmla="*/ 0 h 1410813"/>
                <a:gd name="connsiteX2" fmla="*/ 1410814 w 1410813"/>
                <a:gd name="connsiteY2" fmla="*/ 705407 h 1410813"/>
                <a:gd name="connsiteX3" fmla="*/ 705407 w 1410813"/>
                <a:gd name="connsiteY3" fmla="*/ 1410814 h 1410813"/>
                <a:gd name="connsiteX4" fmla="*/ 0 w 1410813"/>
                <a:gd name="connsiteY4" fmla="*/ 705407 h 1410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0813" h="1410813">
                  <a:moveTo>
                    <a:pt x="0" y="705407"/>
                  </a:moveTo>
                  <a:cubicBezTo>
                    <a:pt x="0" y="315821"/>
                    <a:pt x="315821" y="0"/>
                    <a:pt x="705407" y="0"/>
                  </a:cubicBezTo>
                  <a:cubicBezTo>
                    <a:pt x="1094993" y="0"/>
                    <a:pt x="1410814" y="315821"/>
                    <a:pt x="1410814" y="705407"/>
                  </a:cubicBezTo>
                  <a:cubicBezTo>
                    <a:pt x="1410814" y="1094993"/>
                    <a:pt x="1094993" y="1410814"/>
                    <a:pt x="705407" y="1410814"/>
                  </a:cubicBezTo>
                  <a:cubicBezTo>
                    <a:pt x="315821" y="1410814"/>
                    <a:pt x="0" y="1094993"/>
                    <a:pt x="0" y="70540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1849" tIns="221849" rIns="221849" bIns="22184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b="1" kern="1200" dirty="0" smtClean="0"/>
                <a:t>СМР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b="1" kern="1200" dirty="0" smtClean="0"/>
                <a:t>до 6 млн. евро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000" b="1" kern="1200" dirty="0" smtClean="0"/>
                <a:t>?</a:t>
              </a:r>
              <a:endParaRPr lang="bg-BG" sz="2000" b="1" kern="1200" dirty="0"/>
            </a:p>
          </p:txBody>
        </p:sp>
        <p:sp>
          <p:nvSpPr>
            <p:cNvPr id="5" name="Freeform 4"/>
            <p:cNvSpPr/>
            <p:nvPr/>
          </p:nvSpPr>
          <p:spPr>
            <a:xfrm rot="16200000">
              <a:off x="4229303" y="3024796"/>
              <a:ext cx="298663" cy="479676"/>
            </a:xfrm>
            <a:custGeom>
              <a:avLst/>
              <a:gdLst>
                <a:gd name="connsiteX0" fmla="*/ 0 w 298663"/>
                <a:gd name="connsiteY0" fmla="*/ 239838 h 479676"/>
                <a:gd name="connsiteX1" fmla="*/ 149332 w 298663"/>
                <a:gd name="connsiteY1" fmla="*/ 0 h 479676"/>
                <a:gd name="connsiteX2" fmla="*/ 149332 w 298663"/>
                <a:gd name="connsiteY2" fmla="*/ 119919 h 479676"/>
                <a:gd name="connsiteX3" fmla="*/ 298663 w 298663"/>
                <a:gd name="connsiteY3" fmla="*/ 119919 h 479676"/>
                <a:gd name="connsiteX4" fmla="*/ 298663 w 298663"/>
                <a:gd name="connsiteY4" fmla="*/ 359757 h 479676"/>
                <a:gd name="connsiteX5" fmla="*/ 149332 w 298663"/>
                <a:gd name="connsiteY5" fmla="*/ 359757 h 479676"/>
                <a:gd name="connsiteX6" fmla="*/ 149332 w 298663"/>
                <a:gd name="connsiteY6" fmla="*/ 479676 h 479676"/>
                <a:gd name="connsiteX7" fmla="*/ 0 w 298663"/>
                <a:gd name="connsiteY7" fmla="*/ 239838 h 47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663" h="479676">
                  <a:moveTo>
                    <a:pt x="0" y="239838"/>
                  </a:moveTo>
                  <a:lnTo>
                    <a:pt x="149332" y="0"/>
                  </a:lnTo>
                  <a:lnTo>
                    <a:pt x="149332" y="119919"/>
                  </a:lnTo>
                  <a:lnTo>
                    <a:pt x="298663" y="119919"/>
                  </a:lnTo>
                  <a:lnTo>
                    <a:pt x="298663" y="359757"/>
                  </a:lnTo>
                  <a:lnTo>
                    <a:pt x="149332" y="359757"/>
                  </a:lnTo>
                  <a:lnTo>
                    <a:pt x="149332" y="479676"/>
                  </a:lnTo>
                  <a:lnTo>
                    <a:pt x="0" y="2398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95936" rIns="89599" bIns="95934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g-BG" sz="1500" kern="12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3743768" y="1704692"/>
              <a:ext cx="1269732" cy="1269732"/>
            </a:xfrm>
            <a:custGeom>
              <a:avLst/>
              <a:gdLst>
                <a:gd name="connsiteX0" fmla="*/ 0 w 1269732"/>
                <a:gd name="connsiteY0" fmla="*/ 634866 h 1269732"/>
                <a:gd name="connsiteX1" fmla="*/ 634866 w 1269732"/>
                <a:gd name="connsiteY1" fmla="*/ 0 h 1269732"/>
                <a:gd name="connsiteX2" fmla="*/ 1269732 w 1269732"/>
                <a:gd name="connsiteY2" fmla="*/ 634866 h 1269732"/>
                <a:gd name="connsiteX3" fmla="*/ 634866 w 1269732"/>
                <a:gd name="connsiteY3" fmla="*/ 1269732 h 1269732"/>
                <a:gd name="connsiteX4" fmla="*/ 0 w 1269732"/>
                <a:gd name="connsiteY4" fmla="*/ 634866 h 126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732" h="1269732">
                  <a:moveTo>
                    <a:pt x="0" y="634866"/>
                  </a:moveTo>
                  <a:cubicBezTo>
                    <a:pt x="0" y="284239"/>
                    <a:pt x="284239" y="0"/>
                    <a:pt x="634866" y="0"/>
                  </a:cubicBezTo>
                  <a:cubicBezTo>
                    <a:pt x="985493" y="0"/>
                    <a:pt x="1269732" y="284239"/>
                    <a:pt x="1269732" y="634866"/>
                  </a:cubicBezTo>
                  <a:cubicBezTo>
                    <a:pt x="1269732" y="985493"/>
                    <a:pt x="985493" y="1269732"/>
                    <a:pt x="634866" y="1269732"/>
                  </a:cubicBezTo>
                  <a:cubicBezTo>
                    <a:pt x="284239" y="1269732"/>
                    <a:pt x="0" y="985493"/>
                    <a:pt x="0" y="63486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188" tIns="201188" rIns="201188" bIns="20118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b="1" kern="1200" dirty="0" smtClean="0"/>
                <a:t>Управление ЕЗФРСР</a:t>
              </a:r>
              <a:endParaRPr lang="bg-BG" sz="1200" b="1" kern="1200" dirty="0"/>
            </a:p>
          </p:txBody>
        </p:sp>
        <p:sp>
          <p:nvSpPr>
            <p:cNvPr id="7" name="Freeform 6"/>
            <p:cNvSpPr/>
            <p:nvPr/>
          </p:nvSpPr>
          <p:spPr>
            <a:xfrm rot="19285714">
              <a:off x="4994491" y="3393291"/>
              <a:ext cx="298663" cy="479676"/>
            </a:xfrm>
            <a:custGeom>
              <a:avLst/>
              <a:gdLst>
                <a:gd name="connsiteX0" fmla="*/ 0 w 298663"/>
                <a:gd name="connsiteY0" fmla="*/ 239838 h 479676"/>
                <a:gd name="connsiteX1" fmla="*/ 149332 w 298663"/>
                <a:gd name="connsiteY1" fmla="*/ 0 h 479676"/>
                <a:gd name="connsiteX2" fmla="*/ 149332 w 298663"/>
                <a:gd name="connsiteY2" fmla="*/ 119919 h 479676"/>
                <a:gd name="connsiteX3" fmla="*/ 298663 w 298663"/>
                <a:gd name="connsiteY3" fmla="*/ 119919 h 479676"/>
                <a:gd name="connsiteX4" fmla="*/ 298663 w 298663"/>
                <a:gd name="connsiteY4" fmla="*/ 359757 h 479676"/>
                <a:gd name="connsiteX5" fmla="*/ 149332 w 298663"/>
                <a:gd name="connsiteY5" fmla="*/ 359757 h 479676"/>
                <a:gd name="connsiteX6" fmla="*/ 149332 w 298663"/>
                <a:gd name="connsiteY6" fmla="*/ 479676 h 479676"/>
                <a:gd name="connsiteX7" fmla="*/ 0 w 298663"/>
                <a:gd name="connsiteY7" fmla="*/ 239838 h 47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663" h="479676">
                  <a:moveTo>
                    <a:pt x="0" y="239838"/>
                  </a:moveTo>
                  <a:lnTo>
                    <a:pt x="149332" y="0"/>
                  </a:lnTo>
                  <a:lnTo>
                    <a:pt x="149332" y="119919"/>
                  </a:lnTo>
                  <a:lnTo>
                    <a:pt x="298663" y="119919"/>
                  </a:lnTo>
                  <a:lnTo>
                    <a:pt x="298663" y="359757"/>
                  </a:lnTo>
                  <a:lnTo>
                    <a:pt x="149332" y="359757"/>
                  </a:lnTo>
                  <a:lnTo>
                    <a:pt x="149332" y="479676"/>
                  </a:lnTo>
                  <a:lnTo>
                    <a:pt x="0" y="2398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5935" rIns="89598" bIns="95934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g-BG" sz="1500" kern="1200"/>
            </a:p>
          </p:txBody>
        </p:sp>
        <p:sp>
          <p:nvSpPr>
            <p:cNvPr id="8" name="Freeform 7"/>
            <p:cNvSpPr/>
            <p:nvPr/>
          </p:nvSpPr>
          <p:spPr>
            <a:xfrm>
              <a:off x="5232210" y="2421488"/>
              <a:ext cx="1269732" cy="1269732"/>
            </a:xfrm>
            <a:custGeom>
              <a:avLst/>
              <a:gdLst>
                <a:gd name="connsiteX0" fmla="*/ 0 w 1269732"/>
                <a:gd name="connsiteY0" fmla="*/ 634866 h 1269732"/>
                <a:gd name="connsiteX1" fmla="*/ 634866 w 1269732"/>
                <a:gd name="connsiteY1" fmla="*/ 0 h 1269732"/>
                <a:gd name="connsiteX2" fmla="*/ 1269732 w 1269732"/>
                <a:gd name="connsiteY2" fmla="*/ 634866 h 1269732"/>
                <a:gd name="connsiteX3" fmla="*/ 634866 w 1269732"/>
                <a:gd name="connsiteY3" fmla="*/ 1269732 h 1269732"/>
                <a:gd name="connsiteX4" fmla="*/ 0 w 1269732"/>
                <a:gd name="connsiteY4" fmla="*/ 634866 h 126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732" h="1269732">
                  <a:moveTo>
                    <a:pt x="0" y="634866"/>
                  </a:moveTo>
                  <a:cubicBezTo>
                    <a:pt x="0" y="284239"/>
                    <a:pt x="284239" y="0"/>
                    <a:pt x="634866" y="0"/>
                  </a:cubicBezTo>
                  <a:cubicBezTo>
                    <a:pt x="985493" y="0"/>
                    <a:pt x="1269732" y="284239"/>
                    <a:pt x="1269732" y="634866"/>
                  </a:cubicBezTo>
                  <a:cubicBezTo>
                    <a:pt x="1269732" y="985493"/>
                    <a:pt x="985493" y="1269732"/>
                    <a:pt x="634866" y="1269732"/>
                  </a:cubicBezTo>
                  <a:cubicBezTo>
                    <a:pt x="284239" y="1269732"/>
                    <a:pt x="0" y="985493"/>
                    <a:pt x="0" y="63486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188" tIns="201188" rIns="201188" bIns="20118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b="1" kern="1200" dirty="0" smtClean="0"/>
                <a:t>ЕЗФРСР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b="1" kern="1200" dirty="0" smtClean="0"/>
                <a:t>2</a:t>
              </a:r>
              <a:endParaRPr lang="bg-BG" sz="1200" b="1" kern="1200" dirty="0"/>
            </a:p>
          </p:txBody>
        </p:sp>
        <p:sp>
          <p:nvSpPr>
            <p:cNvPr id="9" name="Freeform 8"/>
            <p:cNvSpPr/>
            <p:nvPr/>
          </p:nvSpPr>
          <p:spPr>
            <a:xfrm rot="771429">
              <a:off x="5183476" y="4221292"/>
              <a:ext cx="298663" cy="479676"/>
            </a:xfrm>
            <a:custGeom>
              <a:avLst/>
              <a:gdLst>
                <a:gd name="connsiteX0" fmla="*/ 0 w 298663"/>
                <a:gd name="connsiteY0" fmla="*/ 239838 h 479676"/>
                <a:gd name="connsiteX1" fmla="*/ 149332 w 298663"/>
                <a:gd name="connsiteY1" fmla="*/ 0 h 479676"/>
                <a:gd name="connsiteX2" fmla="*/ 149332 w 298663"/>
                <a:gd name="connsiteY2" fmla="*/ 119919 h 479676"/>
                <a:gd name="connsiteX3" fmla="*/ 298663 w 298663"/>
                <a:gd name="connsiteY3" fmla="*/ 119919 h 479676"/>
                <a:gd name="connsiteX4" fmla="*/ 298663 w 298663"/>
                <a:gd name="connsiteY4" fmla="*/ 359757 h 479676"/>
                <a:gd name="connsiteX5" fmla="*/ 149332 w 298663"/>
                <a:gd name="connsiteY5" fmla="*/ 359757 h 479676"/>
                <a:gd name="connsiteX6" fmla="*/ 149332 w 298663"/>
                <a:gd name="connsiteY6" fmla="*/ 479676 h 479676"/>
                <a:gd name="connsiteX7" fmla="*/ 0 w 298663"/>
                <a:gd name="connsiteY7" fmla="*/ 239838 h 47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663" h="479676">
                  <a:moveTo>
                    <a:pt x="0" y="239838"/>
                  </a:moveTo>
                  <a:lnTo>
                    <a:pt x="149332" y="0"/>
                  </a:lnTo>
                  <a:lnTo>
                    <a:pt x="149332" y="119919"/>
                  </a:lnTo>
                  <a:lnTo>
                    <a:pt x="298663" y="119919"/>
                  </a:lnTo>
                  <a:lnTo>
                    <a:pt x="298663" y="359757"/>
                  </a:lnTo>
                  <a:lnTo>
                    <a:pt x="149332" y="359757"/>
                  </a:lnTo>
                  <a:lnTo>
                    <a:pt x="149332" y="479676"/>
                  </a:lnTo>
                  <a:lnTo>
                    <a:pt x="0" y="2398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95934" rIns="89599" bIns="9593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g-BG" sz="1500" kern="12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599825" y="4032113"/>
              <a:ext cx="1269732" cy="1269732"/>
            </a:xfrm>
            <a:custGeom>
              <a:avLst/>
              <a:gdLst>
                <a:gd name="connsiteX0" fmla="*/ 0 w 1269732"/>
                <a:gd name="connsiteY0" fmla="*/ 634866 h 1269732"/>
                <a:gd name="connsiteX1" fmla="*/ 634866 w 1269732"/>
                <a:gd name="connsiteY1" fmla="*/ 0 h 1269732"/>
                <a:gd name="connsiteX2" fmla="*/ 1269732 w 1269732"/>
                <a:gd name="connsiteY2" fmla="*/ 634866 h 1269732"/>
                <a:gd name="connsiteX3" fmla="*/ 634866 w 1269732"/>
                <a:gd name="connsiteY3" fmla="*/ 1269732 h 1269732"/>
                <a:gd name="connsiteX4" fmla="*/ 0 w 1269732"/>
                <a:gd name="connsiteY4" fmla="*/ 634866 h 126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732" h="1269732">
                  <a:moveTo>
                    <a:pt x="0" y="634866"/>
                  </a:moveTo>
                  <a:cubicBezTo>
                    <a:pt x="0" y="284239"/>
                    <a:pt x="284239" y="0"/>
                    <a:pt x="634866" y="0"/>
                  </a:cubicBezTo>
                  <a:cubicBezTo>
                    <a:pt x="985493" y="0"/>
                    <a:pt x="1269732" y="284239"/>
                    <a:pt x="1269732" y="634866"/>
                  </a:cubicBezTo>
                  <a:cubicBezTo>
                    <a:pt x="1269732" y="985493"/>
                    <a:pt x="985493" y="1269732"/>
                    <a:pt x="634866" y="1269732"/>
                  </a:cubicBezTo>
                  <a:cubicBezTo>
                    <a:pt x="284239" y="1269732"/>
                    <a:pt x="0" y="985493"/>
                    <a:pt x="0" y="63486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188" tIns="201188" rIns="201188" bIns="20118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b="1" kern="1200" dirty="0" smtClean="0"/>
                <a:t>ЕФМДР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b="1" kern="1200" dirty="0" smtClean="0"/>
                <a:t>0,05</a:t>
              </a:r>
              <a:endParaRPr lang="bg-BG" sz="1200" b="1" kern="1200" dirty="0"/>
            </a:p>
          </p:txBody>
        </p:sp>
        <p:sp>
          <p:nvSpPr>
            <p:cNvPr id="11" name="Freeform 10"/>
            <p:cNvSpPr/>
            <p:nvPr/>
          </p:nvSpPr>
          <p:spPr>
            <a:xfrm rot="14657143">
              <a:off x="4653950" y="4885297"/>
              <a:ext cx="298663" cy="479676"/>
            </a:xfrm>
            <a:custGeom>
              <a:avLst/>
              <a:gdLst>
                <a:gd name="connsiteX0" fmla="*/ 0 w 298663"/>
                <a:gd name="connsiteY0" fmla="*/ 95935 h 479676"/>
                <a:gd name="connsiteX1" fmla="*/ 149332 w 298663"/>
                <a:gd name="connsiteY1" fmla="*/ 95935 h 479676"/>
                <a:gd name="connsiteX2" fmla="*/ 149332 w 298663"/>
                <a:gd name="connsiteY2" fmla="*/ 0 h 479676"/>
                <a:gd name="connsiteX3" fmla="*/ 298663 w 298663"/>
                <a:gd name="connsiteY3" fmla="*/ 239838 h 479676"/>
                <a:gd name="connsiteX4" fmla="*/ 149332 w 298663"/>
                <a:gd name="connsiteY4" fmla="*/ 479676 h 479676"/>
                <a:gd name="connsiteX5" fmla="*/ 149332 w 298663"/>
                <a:gd name="connsiteY5" fmla="*/ 383741 h 479676"/>
                <a:gd name="connsiteX6" fmla="*/ 0 w 298663"/>
                <a:gd name="connsiteY6" fmla="*/ 383741 h 479676"/>
                <a:gd name="connsiteX7" fmla="*/ 0 w 298663"/>
                <a:gd name="connsiteY7" fmla="*/ 95935 h 47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663" h="479676">
                  <a:moveTo>
                    <a:pt x="0" y="95935"/>
                  </a:moveTo>
                  <a:lnTo>
                    <a:pt x="149332" y="95935"/>
                  </a:lnTo>
                  <a:lnTo>
                    <a:pt x="149332" y="0"/>
                  </a:lnTo>
                  <a:lnTo>
                    <a:pt x="298663" y="239838"/>
                  </a:lnTo>
                  <a:lnTo>
                    <a:pt x="149332" y="479676"/>
                  </a:lnTo>
                  <a:lnTo>
                    <a:pt x="149332" y="383741"/>
                  </a:lnTo>
                  <a:lnTo>
                    <a:pt x="0" y="383741"/>
                  </a:lnTo>
                  <a:lnTo>
                    <a:pt x="0" y="9593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95935" rIns="89599" bIns="95934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g-BG" sz="1500" kern="12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569791" y="5323735"/>
              <a:ext cx="1269732" cy="1269732"/>
            </a:xfrm>
            <a:custGeom>
              <a:avLst/>
              <a:gdLst>
                <a:gd name="connsiteX0" fmla="*/ 0 w 1269732"/>
                <a:gd name="connsiteY0" fmla="*/ 634866 h 1269732"/>
                <a:gd name="connsiteX1" fmla="*/ 634866 w 1269732"/>
                <a:gd name="connsiteY1" fmla="*/ 0 h 1269732"/>
                <a:gd name="connsiteX2" fmla="*/ 1269732 w 1269732"/>
                <a:gd name="connsiteY2" fmla="*/ 634866 h 1269732"/>
                <a:gd name="connsiteX3" fmla="*/ 634866 w 1269732"/>
                <a:gd name="connsiteY3" fmla="*/ 1269732 h 1269732"/>
                <a:gd name="connsiteX4" fmla="*/ 0 w 1269732"/>
                <a:gd name="connsiteY4" fmla="*/ 634866 h 126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732" h="1269732">
                  <a:moveTo>
                    <a:pt x="0" y="634866"/>
                  </a:moveTo>
                  <a:cubicBezTo>
                    <a:pt x="0" y="284239"/>
                    <a:pt x="284239" y="0"/>
                    <a:pt x="634866" y="0"/>
                  </a:cubicBezTo>
                  <a:cubicBezTo>
                    <a:pt x="985493" y="0"/>
                    <a:pt x="1269732" y="284239"/>
                    <a:pt x="1269732" y="634866"/>
                  </a:cubicBezTo>
                  <a:cubicBezTo>
                    <a:pt x="1269732" y="985493"/>
                    <a:pt x="985493" y="1269732"/>
                    <a:pt x="634866" y="1269732"/>
                  </a:cubicBezTo>
                  <a:cubicBezTo>
                    <a:pt x="284239" y="1269732"/>
                    <a:pt x="0" y="985493"/>
                    <a:pt x="0" y="63486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188" tIns="201188" rIns="201188" bIns="20118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b="1" kern="1200" dirty="0" smtClean="0"/>
                <a:t>ЕФРР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b="1" kern="1200" dirty="0" smtClean="0"/>
                <a:t>ОПОС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b="1" kern="1200" dirty="0" smtClean="0"/>
                <a:t>60 €/ХА</a:t>
              </a:r>
              <a:endParaRPr lang="bg-BG" sz="1200" b="1" kern="1200" dirty="0"/>
            </a:p>
          </p:txBody>
        </p:sp>
        <p:sp>
          <p:nvSpPr>
            <p:cNvPr id="13" name="Freeform 12"/>
            <p:cNvSpPr/>
            <p:nvPr/>
          </p:nvSpPr>
          <p:spPr>
            <a:xfrm rot="29014133">
              <a:off x="3846603" y="4909060"/>
              <a:ext cx="298664" cy="479677"/>
            </a:xfrm>
            <a:custGeom>
              <a:avLst/>
              <a:gdLst>
                <a:gd name="connsiteX0" fmla="*/ 0 w 298663"/>
                <a:gd name="connsiteY0" fmla="*/ 95935 h 479676"/>
                <a:gd name="connsiteX1" fmla="*/ 149332 w 298663"/>
                <a:gd name="connsiteY1" fmla="*/ 95935 h 479676"/>
                <a:gd name="connsiteX2" fmla="*/ 149332 w 298663"/>
                <a:gd name="connsiteY2" fmla="*/ 0 h 479676"/>
                <a:gd name="connsiteX3" fmla="*/ 298663 w 298663"/>
                <a:gd name="connsiteY3" fmla="*/ 239838 h 479676"/>
                <a:gd name="connsiteX4" fmla="*/ 149332 w 298663"/>
                <a:gd name="connsiteY4" fmla="*/ 479676 h 479676"/>
                <a:gd name="connsiteX5" fmla="*/ 149332 w 298663"/>
                <a:gd name="connsiteY5" fmla="*/ 383741 h 479676"/>
                <a:gd name="connsiteX6" fmla="*/ 0 w 298663"/>
                <a:gd name="connsiteY6" fmla="*/ 383741 h 479676"/>
                <a:gd name="connsiteX7" fmla="*/ 0 w 298663"/>
                <a:gd name="connsiteY7" fmla="*/ 95935 h 47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663" h="479676">
                  <a:moveTo>
                    <a:pt x="298663" y="383741"/>
                  </a:moveTo>
                  <a:lnTo>
                    <a:pt x="149331" y="383741"/>
                  </a:lnTo>
                  <a:lnTo>
                    <a:pt x="149331" y="479676"/>
                  </a:lnTo>
                  <a:lnTo>
                    <a:pt x="0" y="239838"/>
                  </a:lnTo>
                  <a:lnTo>
                    <a:pt x="149331" y="0"/>
                  </a:lnTo>
                  <a:lnTo>
                    <a:pt x="149331" y="95935"/>
                  </a:lnTo>
                  <a:lnTo>
                    <a:pt x="298663" y="95935"/>
                  </a:lnTo>
                  <a:lnTo>
                    <a:pt x="298663" y="38374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600" tIns="95934" rIns="-1" bIns="95936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g-BG" sz="1500" kern="12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917745" y="5323735"/>
              <a:ext cx="1269732" cy="1269732"/>
            </a:xfrm>
            <a:custGeom>
              <a:avLst/>
              <a:gdLst>
                <a:gd name="connsiteX0" fmla="*/ 0 w 1269732"/>
                <a:gd name="connsiteY0" fmla="*/ 634866 h 1269732"/>
                <a:gd name="connsiteX1" fmla="*/ 634866 w 1269732"/>
                <a:gd name="connsiteY1" fmla="*/ 0 h 1269732"/>
                <a:gd name="connsiteX2" fmla="*/ 1269732 w 1269732"/>
                <a:gd name="connsiteY2" fmla="*/ 634866 h 1269732"/>
                <a:gd name="connsiteX3" fmla="*/ 634866 w 1269732"/>
                <a:gd name="connsiteY3" fmla="*/ 1269732 h 1269732"/>
                <a:gd name="connsiteX4" fmla="*/ 0 w 1269732"/>
                <a:gd name="connsiteY4" fmla="*/ 634866 h 126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732" h="1269732">
                  <a:moveTo>
                    <a:pt x="0" y="634866"/>
                  </a:moveTo>
                  <a:cubicBezTo>
                    <a:pt x="0" y="284239"/>
                    <a:pt x="284239" y="0"/>
                    <a:pt x="634866" y="0"/>
                  </a:cubicBezTo>
                  <a:cubicBezTo>
                    <a:pt x="985493" y="0"/>
                    <a:pt x="1269732" y="284239"/>
                    <a:pt x="1269732" y="634866"/>
                  </a:cubicBezTo>
                  <a:cubicBezTo>
                    <a:pt x="1269732" y="985493"/>
                    <a:pt x="985493" y="1269732"/>
                    <a:pt x="634866" y="1269732"/>
                  </a:cubicBezTo>
                  <a:cubicBezTo>
                    <a:pt x="284239" y="1269732"/>
                    <a:pt x="0" y="985493"/>
                    <a:pt x="0" y="63486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188" tIns="201188" rIns="201188" bIns="20118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b="1" kern="1200" dirty="0" smtClean="0"/>
                <a:t>ЕФРР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b="1" kern="1200" dirty="0" smtClean="0"/>
                <a:t>ОПИК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b="1" kern="1200" dirty="0" smtClean="0"/>
                <a:t>1,5</a:t>
              </a:r>
              <a:endParaRPr lang="bg-BG" sz="1200" b="1" kern="1200" dirty="0"/>
            </a:p>
          </p:txBody>
        </p:sp>
        <p:sp>
          <p:nvSpPr>
            <p:cNvPr id="15" name="Freeform 14"/>
            <p:cNvSpPr/>
            <p:nvPr/>
          </p:nvSpPr>
          <p:spPr>
            <a:xfrm rot="20828571">
              <a:off x="3275129" y="4221291"/>
              <a:ext cx="298664" cy="479677"/>
            </a:xfrm>
            <a:custGeom>
              <a:avLst/>
              <a:gdLst>
                <a:gd name="connsiteX0" fmla="*/ 0 w 298663"/>
                <a:gd name="connsiteY0" fmla="*/ 239838 h 479676"/>
                <a:gd name="connsiteX1" fmla="*/ 149332 w 298663"/>
                <a:gd name="connsiteY1" fmla="*/ 0 h 479676"/>
                <a:gd name="connsiteX2" fmla="*/ 149332 w 298663"/>
                <a:gd name="connsiteY2" fmla="*/ 119919 h 479676"/>
                <a:gd name="connsiteX3" fmla="*/ 298663 w 298663"/>
                <a:gd name="connsiteY3" fmla="*/ 119919 h 479676"/>
                <a:gd name="connsiteX4" fmla="*/ 298663 w 298663"/>
                <a:gd name="connsiteY4" fmla="*/ 359757 h 479676"/>
                <a:gd name="connsiteX5" fmla="*/ 149332 w 298663"/>
                <a:gd name="connsiteY5" fmla="*/ 359757 h 479676"/>
                <a:gd name="connsiteX6" fmla="*/ 149332 w 298663"/>
                <a:gd name="connsiteY6" fmla="*/ 479676 h 479676"/>
                <a:gd name="connsiteX7" fmla="*/ 0 w 298663"/>
                <a:gd name="connsiteY7" fmla="*/ 239838 h 47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663" h="479676">
                  <a:moveTo>
                    <a:pt x="298663" y="239838"/>
                  </a:moveTo>
                  <a:lnTo>
                    <a:pt x="149331" y="479676"/>
                  </a:lnTo>
                  <a:lnTo>
                    <a:pt x="149331" y="359757"/>
                  </a:lnTo>
                  <a:lnTo>
                    <a:pt x="0" y="359757"/>
                  </a:lnTo>
                  <a:lnTo>
                    <a:pt x="0" y="119919"/>
                  </a:lnTo>
                  <a:lnTo>
                    <a:pt x="149331" y="119919"/>
                  </a:lnTo>
                  <a:lnTo>
                    <a:pt x="149331" y="0"/>
                  </a:lnTo>
                  <a:lnTo>
                    <a:pt x="298663" y="2398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599" tIns="95935" rIns="0" bIns="9593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g-BG" sz="1500" kern="120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887712" y="4032113"/>
              <a:ext cx="1269732" cy="1269732"/>
            </a:xfrm>
            <a:custGeom>
              <a:avLst/>
              <a:gdLst>
                <a:gd name="connsiteX0" fmla="*/ 0 w 1269732"/>
                <a:gd name="connsiteY0" fmla="*/ 634866 h 1269732"/>
                <a:gd name="connsiteX1" fmla="*/ 634866 w 1269732"/>
                <a:gd name="connsiteY1" fmla="*/ 0 h 1269732"/>
                <a:gd name="connsiteX2" fmla="*/ 1269732 w 1269732"/>
                <a:gd name="connsiteY2" fmla="*/ 634866 h 1269732"/>
                <a:gd name="connsiteX3" fmla="*/ 634866 w 1269732"/>
                <a:gd name="connsiteY3" fmla="*/ 1269732 h 1269732"/>
                <a:gd name="connsiteX4" fmla="*/ 0 w 1269732"/>
                <a:gd name="connsiteY4" fmla="*/ 634866 h 126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732" h="1269732">
                  <a:moveTo>
                    <a:pt x="0" y="634866"/>
                  </a:moveTo>
                  <a:cubicBezTo>
                    <a:pt x="0" y="284239"/>
                    <a:pt x="284239" y="0"/>
                    <a:pt x="634866" y="0"/>
                  </a:cubicBezTo>
                  <a:cubicBezTo>
                    <a:pt x="985493" y="0"/>
                    <a:pt x="1269732" y="284239"/>
                    <a:pt x="1269732" y="634866"/>
                  </a:cubicBezTo>
                  <a:cubicBezTo>
                    <a:pt x="1269732" y="985493"/>
                    <a:pt x="985493" y="1269732"/>
                    <a:pt x="634866" y="1269732"/>
                  </a:cubicBezTo>
                  <a:cubicBezTo>
                    <a:pt x="284239" y="1269732"/>
                    <a:pt x="0" y="985493"/>
                    <a:pt x="0" y="63486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188" tIns="201188" rIns="201188" bIns="20118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b="1" kern="1200" dirty="0" smtClean="0"/>
                <a:t>ЕФРР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b="1" kern="1200" dirty="0" smtClean="0"/>
                <a:t>ОПНОИР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b="1" kern="1200" dirty="0" smtClean="0"/>
                <a:t>0,5</a:t>
              </a:r>
              <a:endParaRPr lang="bg-BG" sz="1200" b="1" kern="1200" dirty="0"/>
            </a:p>
          </p:txBody>
        </p:sp>
        <p:sp>
          <p:nvSpPr>
            <p:cNvPr id="17" name="Freeform 16"/>
            <p:cNvSpPr/>
            <p:nvPr/>
          </p:nvSpPr>
          <p:spPr>
            <a:xfrm rot="23914286">
              <a:off x="3464115" y="3393291"/>
              <a:ext cx="298664" cy="479676"/>
            </a:xfrm>
            <a:custGeom>
              <a:avLst/>
              <a:gdLst>
                <a:gd name="connsiteX0" fmla="*/ 0 w 298663"/>
                <a:gd name="connsiteY0" fmla="*/ 239838 h 479676"/>
                <a:gd name="connsiteX1" fmla="*/ 149332 w 298663"/>
                <a:gd name="connsiteY1" fmla="*/ 0 h 479676"/>
                <a:gd name="connsiteX2" fmla="*/ 149332 w 298663"/>
                <a:gd name="connsiteY2" fmla="*/ 119919 h 479676"/>
                <a:gd name="connsiteX3" fmla="*/ 298663 w 298663"/>
                <a:gd name="connsiteY3" fmla="*/ 119919 h 479676"/>
                <a:gd name="connsiteX4" fmla="*/ 298663 w 298663"/>
                <a:gd name="connsiteY4" fmla="*/ 359757 h 479676"/>
                <a:gd name="connsiteX5" fmla="*/ 149332 w 298663"/>
                <a:gd name="connsiteY5" fmla="*/ 359757 h 479676"/>
                <a:gd name="connsiteX6" fmla="*/ 149332 w 298663"/>
                <a:gd name="connsiteY6" fmla="*/ 479676 h 479676"/>
                <a:gd name="connsiteX7" fmla="*/ 0 w 298663"/>
                <a:gd name="connsiteY7" fmla="*/ 239838 h 47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663" h="479676">
                  <a:moveTo>
                    <a:pt x="298663" y="239838"/>
                  </a:moveTo>
                  <a:lnTo>
                    <a:pt x="149331" y="479676"/>
                  </a:lnTo>
                  <a:lnTo>
                    <a:pt x="149331" y="359757"/>
                  </a:lnTo>
                  <a:lnTo>
                    <a:pt x="0" y="359757"/>
                  </a:lnTo>
                  <a:lnTo>
                    <a:pt x="0" y="119919"/>
                  </a:lnTo>
                  <a:lnTo>
                    <a:pt x="149331" y="119919"/>
                  </a:lnTo>
                  <a:lnTo>
                    <a:pt x="149331" y="0"/>
                  </a:lnTo>
                  <a:lnTo>
                    <a:pt x="298663" y="2398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598" tIns="95935" rIns="1" bIns="95934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g-BG" sz="1500" kern="12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55326" y="2421488"/>
              <a:ext cx="1269732" cy="1269732"/>
            </a:xfrm>
            <a:custGeom>
              <a:avLst/>
              <a:gdLst>
                <a:gd name="connsiteX0" fmla="*/ 0 w 1269732"/>
                <a:gd name="connsiteY0" fmla="*/ 634866 h 1269732"/>
                <a:gd name="connsiteX1" fmla="*/ 634866 w 1269732"/>
                <a:gd name="connsiteY1" fmla="*/ 0 h 1269732"/>
                <a:gd name="connsiteX2" fmla="*/ 1269732 w 1269732"/>
                <a:gd name="connsiteY2" fmla="*/ 634866 h 1269732"/>
                <a:gd name="connsiteX3" fmla="*/ 634866 w 1269732"/>
                <a:gd name="connsiteY3" fmla="*/ 1269732 h 1269732"/>
                <a:gd name="connsiteX4" fmla="*/ 0 w 1269732"/>
                <a:gd name="connsiteY4" fmla="*/ 634866 h 126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732" h="1269732">
                  <a:moveTo>
                    <a:pt x="0" y="634866"/>
                  </a:moveTo>
                  <a:cubicBezTo>
                    <a:pt x="0" y="284239"/>
                    <a:pt x="284239" y="0"/>
                    <a:pt x="634866" y="0"/>
                  </a:cubicBezTo>
                  <a:cubicBezTo>
                    <a:pt x="985493" y="0"/>
                    <a:pt x="1269732" y="284239"/>
                    <a:pt x="1269732" y="634866"/>
                  </a:cubicBezTo>
                  <a:cubicBezTo>
                    <a:pt x="1269732" y="985493"/>
                    <a:pt x="985493" y="1269732"/>
                    <a:pt x="634866" y="1269732"/>
                  </a:cubicBezTo>
                  <a:cubicBezTo>
                    <a:pt x="284239" y="1269732"/>
                    <a:pt x="0" y="985493"/>
                    <a:pt x="0" y="63486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188" tIns="201188" rIns="201188" bIns="20118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b="1" kern="1200" dirty="0" smtClean="0"/>
                <a:t>ЕСФ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b="1" kern="1200" dirty="0" smtClean="0"/>
                <a:t>0,76</a:t>
              </a:r>
              <a:endParaRPr lang="bg-BG" sz="1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88843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6336704" cy="448418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6" name="Picture 2" descr="logo PRSR2014-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7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1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6700" y="90872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DEF5FA">
                  <a:lumMod val="50000"/>
                </a:srgbClr>
              </a:buClr>
            </a:pPr>
            <a:r>
              <a:rPr lang="bg-BG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 за прилагане на подхода ВОМР</a:t>
            </a:r>
          </a:p>
        </p:txBody>
      </p:sp>
    </p:spTree>
    <p:extLst>
      <p:ext uri="{BB962C8B-B14F-4D97-AF65-F5344CB8AC3E}">
        <p14:creationId xmlns:p14="http://schemas.microsoft.com/office/powerpoint/2010/main" val="3771555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6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7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1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43508" y="2333779"/>
            <a:ext cx="23402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/>
              <a:t>Общ </a:t>
            </a:r>
            <a:r>
              <a:rPr lang="ru-RU" dirty="0" err="1"/>
              <a:t>брой</a:t>
            </a:r>
            <a:r>
              <a:rPr lang="ru-RU" dirty="0"/>
              <a:t> </a:t>
            </a:r>
            <a:r>
              <a:rPr lang="ru-RU" dirty="0" err="1" smtClean="0"/>
              <a:t>одобрени</a:t>
            </a:r>
            <a:r>
              <a:rPr lang="ru-RU" dirty="0" smtClean="0"/>
              <a:t> </a:t>
            </a:r>
            <a:r>
              <a:rPr lang="ru-RU" dirty="0"/>
              <a:t>стратегии за </a:t>
            </a:r>
            <a:r>
              <a:rPr lang="ru-RU" dirty="0" smtClean="0"/>
              <a:t>ВОМР:  </a:t>
            </a:r>
            <a:r>
              <a:rPr lang="ru-RU" b="1" smtClean="0"/>
              <a:t>40</a:t>
            </a:r>
            <a:r>
              <a:rPr lang="ru-RU" smtClean="0"/>
              <a:t> МИГ</a:t>
            </a:r>
            <a:r>
              <a:rPr lang="ru-RU" dirty="0"/>
              <a:t>, </a:t>
            </a:r>
            <a:endParaRPr lang="ru-RU" dirty="0" smtClean="0"/>
          </a:p>
          <a:p>
            <a:pPr algn="just">
              <a:defRPr/>
            </a:pPr>
            <a:endParaRPr lang="ru-RU" dirty="0"/>
          </a:p>
          <a:p>
            <a:pPr algn="just">
              <a:defRPr/>
            </a:pPr>
            <a:r>
              <a:rPr lang="ru-RU" dirty="0" err="1" smtClean="0"/>
              <a:t>обхващащи</a:t>
            </a:r>
            <a:r>
              <a:rPr lang="ru-RU" dirty="0" smtClean="0"/>
              <a:t> </a:t>
            </a:r>
          </a:p>
          <a:p>
            <a:pPr algn="just">
              <a:defRPr/>
            </a:pPr>
            <a:r>
              <a:rPr lang="ru-RU" b="1" dirty="0" smtClean="0"/>
              <a:t>74 </a:t>
            </a:r>
            <a:r>
              <a:rPr lang="ru-RU" b="1" dirty="0" err="1"/>
              <a:t>общини</a:t>
            </a:r>
            <a:r>
              <a:rPr lang="ru-RU" dirty="0"/>
              <a:t> </a:t>
            </a:r>
            <a:endParaRPr lang="ru-RU" dirty="0" smtClean="0"/>
          </a:p>
          <a:p>
            <a:pPr algn="just">
              <a:defRPr/>
            </a:pPr>
            <a:endParaRPr lang="ru-RU" dirty="0" smtClean="0"/>
          </a:p>
          <a:p>
            <a:pPr algn="just">
              <a:defRPr/>
            </a:pPr>
            <a:r>
              <a:rPr lang="ru-RU" dirty="0" smtClean="0"/>
              <a:t>и </a:t>
            </a:r>
            <a:r>
              <a:rPr lang="ru-RU" dirty="0"/>
              <a:t>население </a:t>
            </a:r>
            <a:endParaRPr lang="ru-RU" dirty="0" smtClean="0"/>
          </a:p>
          <a:p>
            <a:pPr algn="just">
              <a:defRPr/>
            </a:pPr>
            <a:r>
              <a:rPr lang="ru-RU" b="1" dirty="0" smtClean="0"/>
              <a:t>1 047 819 </a:t>
            </a:r>
            <a:r>
              <a:rPr lang="ru-RU" b="1" dirty="0"/>
              <a:t>жители.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90872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Подмярка 19.2 „</a:t>
            </a:r>
            <a:r>
              <a:rPr lang="ru-RU" sz="2400" b="1" dirty="0" err="1"/>
              <a:t>Прилагане</a:t>
            </a:r>
            <a:r>
              <a:rPr lang="ru-RU" sz="2400" b="1" dirty="0"/>
              <a:t> на операции в </a:t>
            </a:r>
            <a:r>
              <a:rPr lang="ru-RU" sz="2400" b="1" dirty="0" err="1"/>
              <a:t>рамките</a:t>
            </a:r>
            <a:r>
              <a:rPr lang="ru-RU" sz="2400" b="1" dirty="0"/>
              <a:t> на стратегии за </a:t>
            </a:r>
            <a:r>
              <a:rPr lang="ru-RU" sz="2400" b="1" dirty="0" err="1"/>
              <a:t>водено</a:t>
            </a:r>
            <a:r>
              <a:rPr lang="ru-RU" sz="2400" b="1" dirty="0"/>
              <a:t> от </a:t>
            </a:r>
            <a:r>
              <a:rPr lang="ru-RU" sz="2400" b="1" dirty="0" err="1"/>
              <a:t>общностите</a:t>
            </a:r>
            <a:r>
              <a:rPr lang="ru-RU" sz="2400" b="1" dirty="0"/>
              <a:t> </a:t>
            </a:r>
            <a:r>
              <a:rPr lang="ru-RU" sz="2400" b="1" dirty="0" err="1"/>
              <a:t>местно</a:t>
            </a:r>
            <a:r>
              <a:rPr lang="ru-RU" sz="2400" b="1" dirty="0"/>
              <a:t> развитие”</a:t>
            </a:r>
            <a:endParaRPr lang="bg-BG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78" y="2007188"/>
            <a:ext cx="5795646" cy="410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61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6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7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1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67544" y="2060848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/>
              <a:t>Общ </a:t>
            </a:r>
            <a:r>
              <a:rPr lang="ru-RU" dirty="0" smtClean="0"/>
              <a:t>договорен </a:t>
            </a:r>
            <a:r>
              <a:rPr lang="ru-RU" dirty="0"/>
              <a:t>бюджет </a:t>
            </a:r>
            <a:r>
              <a:rPr lang="ru-RU" dirty="0" smtClean="0"/>
              <a:t>по </a:t>
            </a:r>
            <a:r>
              <a:rPr lang="ru-RU" dirty="0" err="1"/>
              <a:t>стратегиите</a:t>
            </a:r>
            <a:r>
              <a:rPr lang="ru-RU" dirty="0"/>
              <a:t> – </a:t>
            </a:r>
            <a:r>
              <a:rPr lang="ru-RU" b="1" dirty="0" smtClean="0"/>
              <a:t>203 887 195,65 лева/</a:t>
            </a:r>
            <a:r>
              <a:rPr lang="en-US" b="1" dirty="0" smtClean="0"/>
              <a:t>104 </a:t>
            </a:r>
            <a:r>
              <a:rPr lang="en-US" b="1" dirty="0"/>
              <a:t>245 </a:t>
            </a:r>
            <a:r>
              <a:rPr lang="en-US" b="1" dirty="0" smtClean="0"/>
              <a:t>867,82</a:t>
            </a:r>
            <a:r>
              <a:rPr lang="bg-BG" b="1" dirty="0" smtClean="0"/>
              <a:t> евро</a:t>
            </a:r>
            <a:r>
              <a:rPr lang="ru-RU" b="1" dirty="0" smtClean="0"/>
              <a:t>,</a:t>
            </a:r>
            <a:r>
              <a:rPr lang="ru-RU" dirty="0" smtClean="0"/>
              <a:t> </a:t>
            </a:r>
            <a:r>
              <a:rPr lang="ru-RU" dirty="0"/>
              <a:t>от </a:t>
            </a:r>
            <a:r>
              <a:rPr lang="ru-RU" dirty="0" err="1"/>
              <a:t>които</a:t>
            </a:r>
            <a:r>
              <a:rPr lang="ru-RU" dirty="0"/>
              <a:t>:</a:t>
            </a:r>
          </a:p>
          <a:p>
            <a:pPr algn="just">
              <a:defRPr/>
            </a:pPr>
            <a:r>
              <a:rPr lang="ru-RU" dirty="0"/>
              <a:t>- по ЕЗФРСР (ПРСР, Регламент 1305 и </a:t>
            </a:r>
            <a:r>
              <a:rPr lang="ru-RU" dirty="0" err="1"/>
              <a:t>външни</a:t>
            </a:r>
            <a:r>
              <a:rPr lang="ru-RU" dirty="0"/>
              <a:t> мерки) </a:t>
            </a:r>
            <a:r>
              <a:rPr lang="ru-RU" b="1" dirty="0" smtClean="0"/>
              <a:t>112 435 465 лева/57 487 340,41 евро</a:t>
            </a:r>
            <a:r>
              <a:rPr lang="ru-RU" dirty="0" smtClean="0"/>
              <a:t> </a:t>
            </a:r>
            <a:endParaRPr lang="ru-RU" dirty="0"/>
          </a:p>
          <a:p>
            <a:pPr algn="just">
              <a:defRPr/>
            </a:pPr>
            <a:r>
              <a:rPr lang="ru-RU" dirty="0"/>
              <a:t>- по ЕФРР (ОПОС) </a:t>
            </a:r>
            <a:r>
              <a:rPr lang="ru-RU" b="1" dirty="0"/>
              <a:t>3 </a:t>
            </a:r>
            <a:r>
              <a:rPr lang="ru-RU" b="1" dirty="0" smtClean="0"/>
              <a:t>147 042 </a:t>
            </a:r>
            <a:r>
              <a:rPr lang="ru-RU" b="1" dirty="0"/>
              <a:t>лева</a:t>
            </a:r>
            <a:r>
              <a:rPr lang="ru-RU" dirty="0"/>
              <a:t> </a:t>
            </a:r>
          </a:p>
          <a:p>
            <a:pPr algn="just">
              <a:defRPr/>
            </a:pPr>
            <a:r>
              <a:rPr lang="ru-RU" dirty="0" smtClean="0"/>
              <a:t>	</a:t>
            </a:r>
            <a:r>
              <a:rPr lang="ru-RU" b="1" dirty="0" smtClean="0"/>
              <a:t>                1 609 057 евро</a:t>
            </a:r>
          </a:p>
          <a:p>
            <a:pPr algn="just">
              <a:defRPr/>
            </a:pPr>
            <a:r>
              <a:rPr lang="ru-RU" dirty="0" smtClean="0"/>
              <a:t>- </a:t>
            </a:r>
            <a:r>
              <a:rPr lang="ru-RU" dirty="0"/>
              <a:t>по ЕФРР (ОПИК) </a:t>
            </a:r>
            <a:r>
              <a:rPr lang="ru-RU" b="1" dirty="0" smtClean="0"/>
              <a:t>29 779 926 </a:t>
            </a:r>
            <a:r>
              <a:rPr lang="ru-RU" b="1" dirty="0"/>
              <a:t>лева</a:t>
            </a:r>
            <a:r>
              <a:rPr lang="ru-RU" dirty="0"/>
              <a:t> </a:t>
            </a:r>
          </a:p>
          <a:p>
            <a:pPr algn="just">
              <a:defRPr/>
            </a:pPr>
            <a:r>
              <a:rPr lang="ru-RU" dirty="0" smtClean="0"/>
              <a:t>	</a:t>
            </a:r>
            <a:r>
              <a:rPr lang="ru-RU" b="1" dirty="0" smtClean="0"/>
              <a:t>               15 226 234 евро</a:t>
            </a:r>
          </a:p>
          <a:p>
            <a:pPr algn="just">
              <a:defRPr/>
            </a:pPr>
            <a:r>
              <a:rPr lang="ru-RU" dirty="0" smtClean="0"/>
              <a:t>- </a:t>
            </a:r>
            <a:r>
              <a:rPr lang="ru-RU" dirty="0"/>
              <a:t>по ЕСФ (ОПРЧР) </a:t>
            </a:r>
            <a:r>
              <a:rPr lang="ru-RU" b="1" dirty="0" smtClean="0"/>
              <a:t>21 742 879 </a:t>
            </a:r>
            <a:r>
              <a:rPr lang="ru-RU" b="1" dirty="0"/>
              <a:t>лева</a:t>
            </a:r>
            <a:r>
              <a:rPr lang="ru-RU" dirty="0"/>
              <a:t> </a:t>
            </a:r>
          </a:p>
          <a:p>
            <a:pPr algn="just">
              <a:defRPr/>
            </a:pPr>
            <a:r>
              <a:rPr lang="bg-BG" dirty="0" smtClean="0"/>
              <a:t>	               </a:t>
            </a:r>
            <a:r>
              <a:rPr lang="bg-BG" b="1" dirty="0" smtClean="0"/>
              <a:t>11 116 957 евро</a:t>
            </a:r>
            <a:endParaRPr lang="en-US" b="1" dirty="0"/>
          </a:p>
          <a:p>
            <a:pPr algn="just">
              <a:defRPr/>
            </a:pPr>
            <a:r>
              <a:rPr lang="ru-RU" dirty="0" err="1"/>
              <a:t>Заявен</a:t>
            </a:r>
            <a:r>
              <a:rPr lang="ru-RU" dirty="0"/>
              <a:t> бюджет за </a:t>
            </a:r>
            <a:r>
              <a:rPr lang="ru-RU" dirty="0" err="1"/>
              <a:t>текущи</a:t>
            </a:r>
            <a:r>
              <a:rPr lang="ru-RU" dirty="0"/>
              <a:t> </a:t>
            </a:r>
          </a:p>
          <a:p>
            <a:pPr algn="just">
              <a:defRPr/>
            </a:pPr>
            <a:r>
              <a:rPr lang="ru-RU" dirty="0" err="1"/>
              <a:t>разходи</a:t>
            </a:r>
            <a:r>
              <a:rPr lang="ru-RU" dirty="0"/>
              <a:t> и </a:t>
            </a:r>
            <a:r>
              <a:rPr lang="ru-RU" dirty="0" err="1"/>
              <a:t>популяризиране</a:t>
            </a:r>
            <a:r>
              <a:rPr lang="ru-RU" dirty="0"/>
              <a:t> на </a:t>
            </a:r>
          </a:p>
          <a:p>
            <a:pPr algn="just">
              <a:defRPr/>
            </a:pPr>
            <a:r>
              <a:rPr lang="ru-RU" dirty="0" err="1"/>
              <a:t>стратегиите</a:t>
            </a:r>
            <a:r>
              <a:rPr lang="ru-RU" dirty="0"/>
              <a:t> по подмярка 19.4 </a:t>
            </a:r>
          </a:p>
          <a:p>
            <a:pPr algn="just">
              <a:defRPr/>
            </a:pPr>
            <a:r>
              <a:rPr lang="ru-RU" dirty="0"/>
              <a:t>– </a:t>
            </a:r>
            <a:r>
              <a:rPr lang="ru-RU" b="1" dirty="0" smtClean="0"/>
              <a:t>36 781 883,25 лева</a:t>
            </a:r>
            <a:r>
              <a:rPr lang="ru-RU" dirty="0" smtClean="0"/>
              <a:t>/</a:t>
            </a:r>
            <a:r>
              <a:rPr lang="ru-RU" b="1" dirty="0" smtClean="0"/>
              <a:t>18 806 278,28 евро</a:t>
            </a:r>
            <a:endParaRPr lang="bg-BG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052736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Подмярка 19.2 „</a:t>
            </a:r>
            <a:r>
              <a:rPr lang="ru-RU" sz="2400" b="1" dirty="0" err="1"/>
              <a:t>Прилагане</a:t>
            </a:r>
            <a:r>
              <a:rPr lang="ru-RU" sz="2400" b="1" dirty="0"/>
              <a:t> на операции в </a:t>
            </a:r>
            <a:r>
              <a:rPr lang="ru-RU" sz="2400" b="1" dirty="0" err="1"/>
              <a:t>рамките</a:t>
            </a:r>
            <a:r>
              <a:rPr lang="ru-RU" sz="2400" b="1" dirty="0"/>
              <a:t> на стратегии за </a:t>
            </a:r>
            <a:r>
              <a:rPr lang="ru-RU" sz="2400" b="1" dirty="0" err="1"/>
              <a:t>водено</a:t>
            </a:r>
            <a:r>
              <a:rPr lang="ru-RU" sz="2400" b="1" dirty="0"/>
              <a:t> от </a:t>
            </a:r>
            <a:r>
              <a:rPr lang="ru-RU" sz="2400" b="1" dirty="0" err="1"/>
              <a:t>общностите</a:t>
            </a:r>
            <a:r>
              <a:rPr lang="ru-RU" sz="2400" b="1" dirty="0"/>
              <a:t> </a:t>
            </a:r>
            <a:r>
              <a:rPr lang="ru-RU" sz="2400" b="1" dirty="0" err="1"/>
              <a:t>местно</a:t>
            </a:r>
            <a:r>
              <a:rPr lang="ru-RU" sz="2400" b="1" dirty="0"/>
              <a:t> развитие”</a:t>
            </a:r>
            <a:endParaRPr lang="bg-BG" sz="2400" b="1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377162"/>
              </p:ext>
            </p:extLst>
          </p:nvPr>
        </p:nvGraphicFramePr>
        <p:xfrm>
          <a:off x="4384153" y="35730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044466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6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7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1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520" y="1052736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Подмярка 19.2 „</a:t>
            </a:r>
            <a:r>
              <a:rPr lang="ru-RU" sz="2400" b="1" dirty="0" err="1"/>
              <a:t>Прилагане</a:t>
            </a:r>
            <a:r>
              <a:rPr lang="ru-RU" sz="2400" b="1" dirty="0"/>
              <a:t> на операции в </a:t>
            </a:r>
            <a:r>
              <a:rPr lang="ru-RU" sz="2400" b="1" dirty="0" err="1"/>
              <a:t>рамките</a:t>
            </a:r>
            <a:r>
              <a:rPr lang="ru-RU" sz="2400" b="1" dirty="0"/>
              <a:t> на стратегии за </a:t>
            </a:r>
            <a:r>
              <a:rPr lang="ru-RU" sz="2400" b="1" dirty="0" err="1"/>
              <a:t>водено</a:t>
            </a:r>
            <a:r>
              <a:rPr lang="ru-RU" sz="2400" b="1" dirty="0"/>
              <a:t> от </a:t>
            </a:r>
            <a:r>
              <a:rPr lang="ru-RU" sz="2400" b="1" dirty="0" err="1"/>
              <a:t>общностите</a:t>
            </a:r>
            <a:r>
              <a:rPr lang="ru-RU" sz="2400" b="1" dirty="0"/>
              <a:t> </a:t>
            </a:r>
            <a:r>
              <a:rPr lang="ru-RU" sz="2400" b="1" dirty="0" err="1"/>
              <a:t>местно</a:t>
            </a:r>
            <a:r>
              <a:rPr lang="ru-RU" sz="2400" b="1" dirty="0"/>
              <a:t> развитие”</a:t>
            </a:r>
            <a:endParaRPr lang="bg-BG" sz="2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223714" y="2171766"/>
            <a:ext cx="6554888" cy="3103240"/>
            <a:chOff x="1223714" y="2171766"/>
            <a:chExt cx="6554888" cy="3103240"/>
          </a:xfrm>
        </p:grpSpPr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66924973"/>
                </p:ext>
              </p:extLst>
            </p:nvPr>
          </p:nvGraphicFramePr>
          <p:xfrm>
            <a:off x="1223714" y="2171766"/>
            <a:ext cx="6554888" cy="31032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2339752" y="2420888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g-BG" sz="1200" dirty="0" smtClean="0">
                  <a:solidFill>
                    <a:prstClr val="black"/>
                  </a:solidFill>
                </a:rPr>
                <a:t>63%</a:t>
              </a:r>
              <a:endParaRPr lang="bg-BG" sz="1200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22807" y="3563126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g-BG" sz="1200" dirty="0" smtClean="0">
                  <a:solidFill>
                    <a:prstClr val="black"/>
                  </a:solidFill>
                </a:rPr>
                <a:t>28%</a:t>
              </a:r>
              <a:endParaRPr lang="bg-BG" sz="1200" dirty="0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15576" y="3564248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g-BG" sz="1200" dirty="0" smtClean="0">
                  <a:solidFill>
                    <a:prstClr val="black"/>
                  </a:solidFill>
                </a:rPr>
                <a:t>22%</a:t>
              </a:r>
              <a:endParaRPr lang="bg-BG" sz="1200" dirty="0">
                <a:solidFill>
                  <a:prstClr val="black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42196" y="4067182"/>
              <a:ext cx="373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g-BG" sz="1200" dirty="0" smtClean="0">
                  <a:solidFill>
                    <a:prstClr val="black"/>
                  </a:solidFill>
                </a:rPr>
                <a:t>8%</a:t>
              </a:r>
              <a:endParaRPr lang="bg-BG" sz="1200" dirty="0">
                <a:solidFill>
                  <a:prstClr val="black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34272" y="3790183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g-BG" sz="1200" dirty="0" smtClean="0">
                  <a:solidFill>
                    <a:prstClr val="black"/>
                  </a:solidFill>
                </a:rPr>
                <a:t>0%</a:t>
              </a:r>
              <a:endParaRPr lang="bg-BG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974285" y="5445224"/>
            <a:ext cx="956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>
                <a:solidFill>
                  <a:prstClr val="black"/>
                </a:solidFill>
              </a:rPr>
              <a:t>бюджет</a:t>
            </a:r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17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6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7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1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916832"/>
            <a:ext cx="6650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/>
              <a:t>Период на прием на заявления</a:t>
            </a:r>
            <a:r>
              <a:rPr lang="bg-BG" dirty="0" smtClean="0"/>
              <a:t> 30 юни – 31 август 2017 г.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0" y="10527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Втора </a:t>
            </a:r>
            <a:r>
              <a:rPr lang="ru-RU" sz="2400" b="1" dirty="0" err="1" smtClean="0"/>
              <a:t>покана</a:t>
            </a:r>
            <a:r>
              <a:rPr lang="ru-RU" sz="2400" b="1" dirty="0" smtClean="0"/>
              <a:t> по подмярка </a:t>
            </a:r>
            <a:r>
              <a:rPr lang="ru-RU" sz="2400" b="1" dirty="0"/>
              <a:t>19.2 </a:t>
            </a:r>
            <a:endParaRPr lang="bg-BG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483018"/>
            <a:ext cx="834773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bg-BG" b="1" dirty="0" smtClean="0"/>
              <a:t>Бюджет</a:t>
            </a:r>
          </a:p>
          <a:p>
            <a:pPr algn="just"/>
            <a:r>
              <a:rPr lang="ru-RU" dirty="0" smtClean="0"/>
              <a:t>ПРСР - до </a:t>
            </a:r>
            <a:r>
              <a:rPr lang="ru-RU" dirty="0"/>
              <a:t>63 907 042,90 </a:t>
            </a:r>
            <a:r>
              <a:rPr lang="ru-RU" dirty="0" smtClean="0"/>
              <a:t>лева;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ОПОС - </a:t>
            </a:r>
            <a:r>
              <a:rPr lang="ru-RU" dirty="0"/>
              <a:t>до 34 910 789,00 </a:t>
            </a:r>
            <a:r>
              <a:rPr lang="ru-RU" dirty="0" smtClean="0"/>
              <a:t>лева;</a:t>
            </a:r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ОПРЧР - </a:t>
            </a:r>
            <a:r>
              <a:rPr lang="ru-RU" dirty="0"/>
              <a:t>до 75 557 120,60 </a:t>
            </a:r>
            <a:r>
              <a:rPr lang="ru-RU" dirty="0" smtClean="0"/>
              <a:t>лева; </a:t>
            </a:r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ОПИК </a:t>
            </a:r>
            <a:r>
              <a:rPr lang="ru-RU" dirty="0"/>
              <a:t>- </a:t>
            </a:r>
            <a:r>
              <a:rPr lang="ru-RU" dirty="0" smtClean="0"/>
              <a:t>до </a:t>
            </a:r>
            <a:r>
              <a:rPr lang="ru-RU" dirty="0"/>
              <a:t>33 162 995,40 лева </a:t>
            </a:r>
            <a:r>
              <a:rPr lang="ru-RU" dirty="0" smtClean="0"/>
              <a:t>по </a:t>
            </a:r>
            <a:r>
              <a:rPr lang="ru-RU" dirty="0"/>
              <a:t>приоритетна ос „Технологично развитие и </a:t>
            </a:r>
            <a:endParaRPr lang="ru-RU" dirty="0" smtClean="0"/>
          </a:p>
          <a:p>
            <a:pPr algn="just"/>
            <a:r>
              <a:rPr lang="ru-RU" dirty="0" err="1" smtClean="0"/>
              <a:t>иновации</a:t>
            </a:r>
            <a:r>
              <a:rPr lang="ru-RU" dirty="0"/>
              <a:t>“ и 61 264 125,61 лева </a:t>
            </a:r>
            <a:r>
              <a:rPr lang="ru-RU" dirty="0" smtClean="0"/>
              <a:t>по </a:t>
            </a:r>
            <a:r>
              <a:rPr lang="ru-RU" dirty="0"/>
              <a:t>приоритетна ос „</a:t>
            </a:r>
            <a:r>
              <a:rPr lang="ru-RU" dirty="0" err="1"/>
              <a:t>Предприемачество</a:t>
            </a:r>
            <a:r>
              <a:rPr lang="ru-RU" dirty="0"/>
              <a:t> и </a:t>
            </a:r>
            <a:endParaRPr lang="ru-RU" dirty="0" smtClean="0"/>
          </a:p>
          <a:p>
            <a:pPr algn="just"/>
            <a:r>
              <a:rPr lang="ru-RU" dirty="0" err="1" smtClean="0"/>
              <a:t>капацитет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растеж</a:t>
            </a:r>
            <a:r>
              <a:rPr lang="ru-RU" dirty="0"/>
              <a:t> за малки и </a:t>
            </a:r>
            <a:r>
              <a:rPr lang="ru-RU" dirty="0" err="1"/>
              <a:t>средни</a:t>
            </a:r>
            <a:r>
              <a:rPr lang="ru-RU" dirty="0"/>
              <a:t> предприятия</a:t>
            </a:r>
            <a:r>
              <a:rPr lang="ru-RU" dirty="0" smtClean="0"/>
              <a:t>“;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ОПНОИР -</a:t>
            </a:r>
            <a:r>
              <a:rPr lang="en-US" dirty="0" smtClean="0"/>
              <a:t> </a:t>
            </a:r>
            <a:r>
              <a:rPr lang="ru-RU" dirty="0" smtClean="0"/>
              <a:t>до </a:t>
            </a:r>
            <a:r>
              <a:rPr lang="ru-RU" dirty="0"/>
              <a:t>80 000 000 лева </a:t>
            </a:r>
            <a:r>
              <a:rPr lang="ru-RU" dirty="0" smtClean="0"/>
              <a:t>по </a:t>
            </a:r>
            <a:r>
              <a:rPr lang="ru-RU" dirty="0"/>
              <a:t>операция „</a:t>
            </a:r>
            <a:r>
              <a:rPr lang="ru-RU" dirty="0" err="1"/>
              <a:t>Осигуряване</a:t>
            </a:r>
            <a:r>
              <a:rPr lang="ru-RU" dirty="0"/>
              <a:t> на </a:t>
            </a:r>
            <a:r>
              <a:rPr lang="ru-RU" dirty="0" err="1"/>
              <a:t>достъп</a:t>
            </a:r>
            <a:r>
              <a:rPr lang="ru-RU" dirty="0"/>
              <a:t> до </a:t>
            </a:r>
            <a:endParaRPr lang="en-US" dirty="0" smtClean="0"/>
          </a:p>
          <a:p>
            <a:pPr algn="just"/>
            <a:r>
              <a:rPr lang="ru-RU" dirty="0" err="1" smtClean="0"/>
              <a:t>качествено</a:t>
            </a:r>
            <a:r>
              <a:rPr lang="ru-RU" dirty="0" smtClean="0"/>
              <a:t> </a:t>
            </a:r>
            <a:r>
              <a:rPr lang="ru-RU" dirty="0"/>
              <a:t>образование в </a:t>
            </a:r>
            <a:r>
              <a:rPr lang="ru-RU" dirty="0" err="1"/>
              <a:t>малките</a:t>
            </a:r>
            <a:r>
              <a:rPr lang="ru-RU" dirty="0"/>
              <a:t> </a:t>
            </a:r>
            <a:r>
              <a:rPr lang="ru-RU" dirty="0" err="1"/>
              <a:t>населени</a:t>
            </a:r>
            <a:r>
              <a:rPr lang="ru-RU" dirty="0"/>
              <a:t> места и в </a:t>
            </a:r>
            <a:r>
              <a:rPr lang="ru-RU" dirty="0" err="1"/>
              <a:t>труднодостъпните</a:t>
            </a:r>
            <a:r>
              <a:rPr lang="ru-RU" dirty="0"/>
              <a:t> </a:t>
            </a:r>
            <a:endParaRPr lang="en-US" dirty="0" smtClean="0"/>
          </a:p>
          <a:p>
            <a:pPr algn="just"/>
            <a:r>
              <a:rPr lang="ru-RU" dirty="0" err="1" smtClean="0"/>
              <a:t>райони</a:t>
            </a:r>
            <a:r>
              <a:rPr lang="ru-RU" dirty="0" smtClean="0"/>
              <a:t>“</a:t>
            </a:r>
            <a:r>
              <a:rPr lang="bg-BG" dirty="0" smtClean="0"/>
              <a:t>;</a:t>
            </a:r>
            <a:r>
              <a:rPr lang="ru-RU" dirty="0" smtClean="0"/>
              <a:t> </a:t>
            </a:r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ПМДР </a:t>
            </a: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до 586 740 </a:t>
            </a:r>
            <a:r>
              <a:rPr lang="ru-RU" dirty="0" smtClean="0">
                <a:solidFill>
                  <a:schemeClr val="bg1"/>
                </a:solidFill>
              </a:rPr>
              <a:t>лева.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10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6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7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1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1789" y="1556792"/>
            <a:ext cx="5751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/>
              <a:t>Допустими кандидати:</a:t>
            </a:r>
            <a:r>
              <a:rPr lang="bg-BG" dirty="0" smtClean="0"/>
              <a:t> Местни инициативни групи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0" y="10527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Втора </a:t>
            </a:r>
            <a:r>
              <a:rPr lang="ru-RU" sz="2400" b="1" dirty="0" err="1" smtClean="0"/>
              <a:t>покана</a:t>
            </a:r>
            <a:r>
              <a:rPr lang="ru-RU" sz="2400" b="1" dirty="0" smtClean="0"/>
              <a:t> по подмярка </a:t>
            </a:r>
            <a:r>
              <a:rPr lang="ru-RU" sz="2400" b="1" dirty="0"/>
              <a:t>19.2 </a:t>
            </a:r>
            <a:endParaRPr lang="bg-BG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1789" y="1916832"/>
            <a:ext cx="84747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b="1" dirty="0" smtClean="0"/>
              <a:t>Изисквания към МИГ:</a:t>
            </a:r>
          </a:p>
          <a:p>
            <a:pPr algn="just"/>
            <a:r>
              <a:rPr lang="ru-RU" dirty="0" smtClean="0"/>
              <a:t>1. </a:t>
            </a:r>
            <a:r>
              <a:rPr lang="ru-RU" dirty="0" err="1" smtClean="0"/>
              <a:t>има</a:t>
            </a:r>
            <a:r>
              <a:rPr lang="ru-RU" dirty="0" smtClean="0"/>
              <a:t> </a:t>
            </a:r>
            <a:r>
              <a:rPr lang="ru-RU" dirty="0" err="1"/>
              <a:t>колективен</a:t>
            </a:r>
            <a:r>
              <a:rPr lang="ru-RU" dirty="0"/>
              <a:t> </a:t>
            </a:r>
            <a:r>
              <a:rPr lang="ru-RU" dirty="0" err="1"/>
              <a:t>върховен</a:t>
            </a:r>
            <a:r>
              <a:rPr lang="ru-RU" dirty="0"/>
              <a:t> орган, </a:t>
            </a:r>
            <a:r>
              <a:rPr lang="ru-RU" dirty="0" err="1"/>
              <a:t>чиито</a:t>
            </a:r>
            <a:r>
              <a:rPr lang="ru-RU" dirty="0"/>
              <a:t> </a:t>
            </a:r>
            <a:r>
              <a:rPr lang="ru-RU" dirty="0" err="1"/>
              <a:t>членове</a:t>
            </a:r>
            <a:r>
              <a:rPr lang="ru-RU" dirty="0"/>
              <a:t> </a:t>
            </a:r>
            <a:r>
              <a:rPr lang="ru-RU" dirty="0" err="1"/>
              <a:t>задължително</a:t>
            </a:r>
            <a:r>
              <a:rPr lang="ru-RU" dirty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общината</a:t>
            </a:r>
            <a:r>
              <a:rPr lang="ru-RU" dirty="0" smtClean="0"/>
              <a:t>/</a:t>
            </a:r>
            <a:r>
              <a:rPr lang="ru-RU" dirty="0" err="1" smtClean="0"/>
              <a:t>ите</a:t>
            </a:r>
            <a:r>
              <a:rPr lang="ru-RU" dirty="0" smtClean="0"/>
              <a:t> от </a:t>
            </a:r>
            <a:r>
              <a:rPr lang="ru-RU" dirty="0" err="1"/>
              <a:t>територията</a:t>
            </a:r>
            <a:r>
              <a:rPr lang="ru-RU" dirty="0"/>
              <a:t> на действие на МИГ; </a:t>
            </a:r>
            <a:endParaRPr lang="ru-RU" dirty="0" smtClean="0"/>
          </a:p>
          <a:p>
            <a:pPr algn="just"/>
            <a:r>
              <a:rPr lang="ru-RU" dirty="0" err="1" smtClean="0"/>
              <a:t>членове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колективния</a:t>
            </a:r>
            <a:r>
              <a:rPr lang="ru-RU" dirty="0"/>
              <a:t> </a:t>
            </a:r>
            <a:r>
              <a:rPr lang="ru-RU" dirty="0" err="1"/>
              <a:t>върховен</a:t>
            </a:r>
            <a:r>
              <a:rPr lang="ru-RU" dirty="0"/>
              <a:t> орган </a:t>
            </a:r>
            <a:r>
              <a:rPr lang="ru-RU" dirty="0" err="1"/>
              <a:t>могат</a:t>
            </a:r>
            <a:r>
              <a:rPr lang="ru-RU" dirty="0"/>
              <a:t> да </a:t>
            </a:r>
            <a:r>
              <a:rPr lang="ru-RU" dirty="0" err="1"/>
              <a:t>бъдат</a:t>
            </a:r>
            <a:r>
              <a:rPr lang="ru-RU" dirty="0"/>
              <a:t>:</a:t>
            </a:r>
          </a:p>
          <a:p>
            <a:pPr algn="just"/>
            <a:r>
              <a:rPr lang="ru-RU" dirty="0"/>
              <a:t>а) физически лица,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с постоянен адрес и/или </a:t>
            </a:r>
            <a:r>
              <a:rPr lang="ru-RU" dirty="0" err="1"/>
              <a:t>работят</a:t>
            </a:r>
            <a:r>
              <a:rPr lang="ru-RU" dirty="0"/>
              <a:t> на </a:t>
            </a:r>
            <a:r>
              <a:rPr lang="ru-RU" dirty="0" err="1"/>
              <a:t>територията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dirty="0" smtClean="0"/>
              <a:t>на </a:t>
            </a:r>
            <a:r>
              <a:rPr lang="ru-RU" dirty="0"/>
              <a:t>действие на МИГ, или юридически лица </a:t>
            </a:r>
            <a:r>
              <a:rPr lang="ru-RU" dirty="0" err="1"/>
              <a:t>със</a:t>
            </a:r>
            <a:r>
              <a:rPr lang="ru-RU" dirty="0"/>
              <a:t> седалище и адрес на </a:t>
            </a:r>
            <a:endParaRPr lang="ru-RU" dirty="0" smtClean="0"/>
          </a:p>
          <a:p>
            <a:pPr algn="just"/>
            <a:r>
              <a:rPr lang="ru-RU" dirty="0" smtClean="0"/>
              <a:t>управление </a:t>
            </a:r>
            <a:r>
              <a:rPr lang="ru-RU" dirty="0"/>
              <a:t>на </a:t>
            </a:r>
            <a:r>
              <a:rPr lang="ru-RU" dirty="0" err="1"/>
              <a:t>територията</a:t>
            </a:r>
            <a:r>
              <a:rPr lang="ru-RU" dirty="0"/>
              <a:t> на действие на МИГ;</a:t>
            </a:r>
          </a:p>
          <a:p>
            <a:pPr algn="just"/>
            <a:r>
              <a:rPr lang="ru-RU" dirty="0"/>
              <a:t>б) клон на юридическо лице, </a:t>
            </a:r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клонът</a:t>
            </a:r>
            <a:r>
              <a:rPr lang="ru-RU" dirty="0"/>
              <a:t> е </a:t>
            </a:r>
            <a:r>
              <a:rPr lang="ru-RU" dirty="0" err="1"/>
              <a:t>регистриран</a:t>
            </a:r>
            <a:r>
              <a:rPr lang="ru-RU" dirty="0"/>
              <a:t> на </a:t>
            </a:r>
            <a:r>
              <a:rPr lang="ru-RU" dirty="0" err="1"/>
              <a:t>територията</a:t>
            </a:r>
            <a:r>
              <a:rPr lang="ru-RU" dirty="0"/>
              <a:t> на </a:t>
            </a:r>
            <a:endParaRPr lang="ru-RU" dirty="0" smtClean="0"/>
          </a:p>
          <a:p>
            <a:pPr algn="just"/>
            <a:r>
              <a:rPr lang="ru-RU" dirty="0" smtClean="0"/>
              <a:t>действие </a:t>
            </a:r>
            <a:r>
              <a:rPr lang="ru-RU" dirty="0"/>
              <a:t>на МИГ </a:t>
            </a:r>
            <a:r>
              <a:rPr lang="ru-RU" dirty="0" err="1"/>
              <a:t>най-малко</a:t>
            </a:r>
            <a:r>
              <a:rPr lang="ru-RU" dirty="0"/>
              <a:t> 5 </a:t>
            </a:r>
            <a:r>
              <a:rPr lang="ru-RU" dirty="0" smtClean="0"/>
              <a:t>г. </a:t>
            </a:r>
            <a:r>
              <a:rPr lang="ru-RU" dirty="0" err="1"/>
              <a:t>преди</a:t>
            </a:r>
            <a:r>
              <a:rPr lang="ru-RU" dirty="0"/>
              <a:t> </a:t>
            </a:r>
            <a:r>
              <a:rPr lang="ru-RU" dirty="0" err="1"/>
              <a:t>подаване</a:t>
            </a:r>
            <a:r>
              <a:rPr lang="ru-RU" dirty="0"/>
              <a:t> на формуляра </a:t>
            </a:r>
            <a:r>
              <a:rPr lang="ru-RU" dirty="0" smtClean="0"/>
              <a:t>за </a:t>
            </a:r>
            <a:r>
              <a:rPr lang="ru-RU" dirty="0" err="1"/>
              <a:t>кандидатстване</a:t>
            </a:r>
            <a:r>
              <a:rPr lang="ru-RU" dirty="0"/>
              <a:t>;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err="1"/>
              <a:t>Изискването</a:t>
            </a:r>
            <a:r>
              <a:rPr lang="ru-RU" dirty="0"/>
              <a:t> по т. 1, буква „а“ не се </a:t>
            </a:r>
            <a:r>
              <a:rPr lang="ru-RU" dirty="0" err="1"/>
              <a:t>прилага</a:t>
            </a:r>
            <a:r>
              <a:rPr lang="ru-RU" dirty="0"/>
              <a:t> по отношение на община, член на МИГ, </a:t>
            </a:r>
            <a:r>
              <a:rPr lang="ru-RU" dirty="0" err="1"/>
              <a:t>когато</a:t>
            </a:r>
            <a:r>
              <a:rPr lang="ru-RU" dirty="0"/>
              <a:t>:</a:t>
            </a:r>
          </a:p>
          <a:p>
            <a:pPr algn="just"/>
            <a:r>
              <a:rPr lang="ru-RU" dirty="0"/>
              <a:t>1. е включена в приложение № 3 от Постановление № 161 и </a:t>
            </a:r>
            <a:r>
              <a:rPr lang="ru-RU" dirty="0" err="1"/>
              <a:t>има</a:t>
            </a:r>
            <a:r>
              <a:rPr lang="ru-RU" dirty="0"/>
              <a:t> седалище в </a:t>
            </a:r>
            <a:r>
              <a:rPr lang="ru-RU" dirty="0" err="1"/>
              <a:t>съответния</a:t>
            </a:r>
            <a:r>
              <a:rPr lang="ru-RU" dirty="0"/>
              <a:t> </a:t>
            </a:r>
            <a:r>
              <a:rPr lang="ru-RU" dirty="0" err="1"/>
              <a:t>областен</a:t>
            </a:r>
            <a:r>
              <a:rPr lang="ru-RU" dirty="0"/>
              <a:t> град;</a:t>
            </a:r>
          </a:p>
          <a:p>
            <a:pPr algn="just"/>
            <a:r>
              <a:rPr lang="ru-RU" dirty="0"/>
              <a:t>2. в </a:t>
            </a:r>
            <a:r>
              <a:rPr lang="ru-RU" dirty="0" err="1"/>
              <a:t>територията</a:t>
            </a:r>
            <a:r>
              <a:rPr lang="ru-RU" dirty="0"/>
              <a:t> на МИГ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включени</a:t>
            </a:r>
            <a:r>
              <a:rPr lang="ru-RU" dirty="0"/>
              <a:t> </a:t>
            </a:r>
            <a:r>
              <a:rPr lang="ru-RU" dirty="0" err="1"/>
              <a:t>населените</a:t>
            </a:r>
            <a:r>
              <a:rPr lang="ru-RU" dirty="0"/>
              <a:t> места на </a:t>
            </a:r>
            <a:r>
              <a:rPr lang="ru-RU" dirty="0" err="1"/>
              <a:t>общината</a:t>
            </a:r>
            <a:r>
              <a:rPr lang="ru-RU" dirty="0"/>
              <a:t>, без града, </a:t>
            </a:r>
            <a:r>
              <a:rPr lang="ru-RU" dirty="0" err="1"/>
              <a:t>център</a:t>
            </a:r>
            <a:r>
              <a:rPr lang="ru-RU" dirty="0"/>
              <a:t> на </a:t>
            </a:r>
            <a:r>
              <a:rPr lang="ru-RU" dirty="0" err="1"/>
              <a:t>общината</a:t>
            </a:r>
            <a:r>
              <a:rPr lang="ru-RU" dirty="0"/>
              <a:t>, в </a:t>
            </a:r>
            <a:r>
              <a:rPr lang="ru-RU" dirty="0" err="1"/>
              <a:t>строителните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</a:t>
            </a:r>
            <a:r>
              <a:rPr lang="ru-RU" dirty="0" err="1"/>
              <a:t>граници</a:t>
            </a:r>
            <a:r>
              <a:rPr lang="ru-RU" dirty="0"/>
              <a:t>, </a:t>
            </a:r>
            <a:r>
              <a:rPr lang="ru-RU" dirty="0" err="1"/>
              <a:t>посочени</a:t>
            </a:r>
            <a:r>
              <a:rPr lang="ru-RU" dirty="0"/>
              <a:t> в приложение № 2 от Постановление № 161</a:t>
            </a:r>
            <a:r>
              <a:rPr lang="ru-RU" dirty="0" smtClean="0"/>
              <a:t>.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1944858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6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7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1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1789" y="1763524"/>
            <a:ext cx="268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/>
              <a:t>Изисквания към МИГ: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520" y="10527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Втора </a:t>
            </a:r>
            <a:r>
              <a:rPr lang="ru-RU" sz="2400" b="1" dirty="0" err="1" smtClean="0"/>
              <a:t>покана</a:t>
            </a:r>
            <a:r>
              <a:rPr lang="ru-RU" sz="2400" b="1" dirty="0" smtClean="0"/>
              <a:t> по подмярка </a:t>
            </a:r>
            <a:r>
              <a:rPr lang="ru-RU" sz="2400" b="1" dirty="0"/>
              <a:t>19.2 </a:t>
            </a:r>
            <a:endParaRPr lang="bg-BG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1789" y="2399977"/>
            <a:ext cx="847470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колективен</a:t>
            </a:r>
            <a:r>
              <a:rPr lang="ru-RU" dirty="0"/>
              <a:t> </a:t>
            </a:r>
            <a:r>
              <a:rPr lang="ru-RU" dirty="0" err="1"/>
              <a:t>управителен</a:t>
            </a:r>
            <a:r>
              <a:rPr lang="ru-RU" dirty="0"/>
              <a:t> орган в </a:t>
            </a:r>
            <a:r>
              <a:rPr lang="ru-RU" dirty="0" err="1"/>
              <a:t>състав</a:t>
            </a:r>
            <a:r>
              <a:rPr lang="ru-RU" dirty="0"/>
              <a:t> не </a:t>
            </a:r>
            <a:r>
              <a:rPr lang="ru-RU" dirty="0" err="1"/>
              <a:t>по-малко</a:t>
            </a:r>
            <a:r>
              <a:rPr lang="ru-RU" dirty="0"/>
              <a:t> от 5 лица, </a:t>
            </a:r>
          </a:p>
          <a:p>
            <a:pPr algn="just"/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имат</a:t>
            </a:r>
            <a:r>
              <a:rPr lang="ru-RU" dirty="0"/>
              <a:t> постоянен адрес и/или </a:t>
            </a:r>
            <a:r>
              <a:rPr lang="ru-RU" dirty="0" err="1"/>
              <a:t>работят</a:t>
            </a:r>
            <a:r>
              <a:rPr lang="ru-RU" dirty="0"/>
              <a:t> на </a:t>
            </a:r>
            <a:r>
              <a:rPr lang="ru-RU" dirty="0" err="1"/>
              <a:t>територията</a:t>
            </a:r>
            <a:r>
              <a:rPr lang="ru-RU" dirty="0"/>
              <a:t> на действие на МИГ,</a:t>
            </a:r>
          </a:p>
          <a:p>
            <a:pPr algn="just"/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физически лица, или </a:t>
            </a:r>
            <a:r>
              <a:rPr lang="ru-RU" dirty="0" err="1"/>
              <a:t>имат</a:t>
            </a:r>
            <a:r>
              <a:rPr lang="ru-RU" dirty="0"/>
              <a:t> седалище и адрес на управление на </a:t>
            </a:r>
          </a:p>
          <a:p>
            <a:pPr algn="just"/>
            <a:r>
              <a:rPr lang="ru-RU" dirty="0" err="1"/>
              <a:t>територията</a:t>
            </a:r>
            <a:r>
              <a:rPr lang="ru-RU" dirty="0"/>
              <a:t> на действие на МИГ, 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юридически лица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dirty="0" err="1"/>
              <a:t>съдържа</a:t>
            </a:r>
            <a:r>
              <a:rPr lang="ru-RU" dirty="0"/>
              <a:t> в </a:t>
            </a:r>
            <a:r>
              <a:rPr lang="ru-RU" dirty="0" err="1"/>
              <a:t>наименованието</a:t>
            </a:r>
            <a:r>
              <a:rPr lang="ru-RU" dirty="0"/>
              <a:t> си </a:t>
            </a:r>
            <a:r>
              <a:rPr lang="ru-RU" dirty="0" err="1"/>
              <a:t>обозначението</a:t>
            </a:r>
            <a:r>
              <a:rPr lang="ru-RU" dirty="0"/>
              <a:t> „</a:t>
            </a:r>
            <a:r>
              <a:rPr lang="ru-RU" dirty="0" err="1"/>
              <a:t>Местна</a:t>
            </a:r>
            <a:r>
              <a:rPr lang="ru-RU" dirty="0"/>
              <a:t> инициативна </a:t>
            </a:r>
            <a:r>
              <a:rPr lang="ru-RU" dirty="0" err="1"/>
              <a:t>група</a:t>
            </a:r>
            <a:r>
              <a:rPr lang="ru-RU" dirty="0"/>
              <a:t>“, или </a:t>
            </a:r>
            <a:r>
              <a:rPr lang="ru-RU" dirty="0" err="1"/>
              <a:t>съкратено</a:t>
            </a:r>
            <a:r>
              <a:rPr lang="ru-RU" dirty="0"/>
              <a:t> МИГ, и </a:t>
            </a:r>
            <a:r>
              <a:rPr lang="ru-RU" dirty="0" err="1"/>
              <a:t>наименованието</a:t>
            </a:r>
            <a:r>
              <a:rPr lang="ru-RU" dirty="0"/>
              <a:t> на </a:t>
            </a:r>
            <a:r>
              <a:rPr lang="ru-RU" dirty="0" err="1"/>
              <a:t>общината</a:t>
            </a:r>
            <a:r>
              <a:rPr lang="ru-RU" dirty="0"/>
              <a:t>/</a:t>
            </a:r>
            <a:r>
              <a:rPr lang="ru-RU" dirty="0" err="1"/>
              <a:t>ите</a:t>
            </a:r>
            <a:r>
              <a:rPr lang="ru-RU" dirty="0"/>
              <a:t>, на </a:t>
            </a:r>
            <a:r>
              <a:rPr lang="ru-RU" dirty="0" err="1"/>
              <a:t>територията</a:t>
            </a:r>
            <a:r>
              <a:rPr lang="ru-RU" dirty="0"/>
              <a:t> на действие на МИГ;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dirty="0" err="1"/>
              <a:t>има</a:t>
            </a:r>
            <a:r>
              <a:rPr lang="ru-RU" dirty="0"/>
              <a:t> седалище и адрес на управление на </a:t>
            </a:r>
            <a:r>
              <a:rPr lang="ru-RU" dirty="0" err="1"/>
              <a:t>територията</a:t>
            </a:r>
            <a:r>
              <a:rPr lang="ru-RU" dirty="0"/>
              <a:t> на </a:t>
            </a:r>
            <a:r>
              <a:rPr lang="ru-RU" dirty="0" err="1"/>
              <a:t>селския</a:t>
            </a:r>
            <a:r>
              <a:rPr lang="ru-RU" dirty="0"/>
              <a:t> район в </a:t>
            </a:r>
            <a:r>
              <a:rPr lang="ru-RU" dirty="0" err="1"/>
              <a:t>рамките</a:t>
            </a:r>
            <a:r>
              <a:rPr lang="ru-RU" dirty="0"/>
              <a:t> на </a:t>
            </a:r>
            <a:r>
              <a:rPr lang="ru-RU" dirty="0" err="1"/>
              <a:t>територията</a:t>
            </a:r>
            <a:r>
              <a:rPr lang="ru-RU" dirty="0"/>
              <a:t>, на </a:t>
            </a:r>
            <a:r>
              <a:rPr lang="ru-RU" dirty="0" err="1"/>
              <a:t>която</a:t>
            </a:r>
            <a:r>
              <a:rPr lang="ru-RU" dirty="0"/>
              <a:t> МИГ </a:t>
            </a:r>
            <a:r>
              <a:rPr lang="ru-RU" dirty="0" err="1"/>
              <a:t>осъществява</a:t>
            </a:r>
            <a:r>
              <a:rPr lang="ru-RU" dirty="0"/>
              <a:t> </a:t>
            </a:r>
            <a:r>
              <a:rPr lang="ru-RU" dirty="0" err="1"/>
              <a:t>дейността</a:t>
            </a:r>
            <a:r>
              <a:rPr lang="ru-RU" dirty="0"/>
              <a:t> си;</a:t>
            </a:r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03708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6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7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1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1789" y="1763524"/>
            <a:ext cx="268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/>
              <a:t>Изисквания към МИГ: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520" y="10527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Втора </a:t>
            </a:r>
            <a:r>
              <a:rPr lang="ru-RU" sz="2400" b="1" dirty="0" err="1" smtClean="0"/>
              <a:t>покана</a:t>
            </a:r>
            <a:r>
              <a:rPr lang="ru-RU" sz="2400" b="1" dirty="0" smtClean="0"/>
              <a:t> по подмярка </a:t>
            </a:r>
            <a:r>
              <a:rPr lang="ru-RU" sz="2400" b="1" dirty="0"/>
              <a:t>19.2 </a:t>
            </a:r>
            <a:endParaRPr lang="bg-BG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1789" y="2244928"/>
            <a:ext cx="84747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5</a:t>
            </a:r>
            <a:r>
              <a:rPr lang="ru-RU" dirty="0"/>
              <a:t>.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дял</a:t>
            </a:r>
            <a:r>
              <a:rPr lang="ru-RU" dirty="0"/>
              <a:t> на </a:t>
            </a:r>
            <a:r>
              <a:rPr lang="ru-RU" dirty="0" err="1"/>
              <a:t>представителите</a:t>
            </a:r>
            <a:r>
              <a:rPr lang="ru-RU" dirty="0"/>
              <a:t> на </a:t>
            </a:r>
            <a:r>
              <a:rPr lang="ru-RU" dirty="0" err="1"/>
              <a:t>публичния</a:t>
            </a:r>
            <a:r>
              <a:rPr lang="ru-RU" dirty="0"/>
              <a:t> сектор, на </a:t>
            </a:r>
            <a:r>
              <a:rPr lang="ru-RU" dirty="0" err="1"/>
              <a:t>представителите</a:t>
            </a:r>
            <a:r>
              <a:rPr lang="ru-RU" dirty="0"/>
              <a:t> на </a:t>
            </a:r>
            <a:r>
              <a:rPr lang="ru-RU" dirty="0" err="1"/>
              <a:t>стопанския</a:t>
            </a:r>
            <a:r>
              <a:rPr lang="ru-RU" dirty="0"/>
              <a:t> сектор и на </a:t>
            </a:r>
            <a:r>
              <a:rPr lang="ru-RU" dirty="0" err="1"/>
              <a:t>представителите</a:t>
            </a:r>
            <a:r>
              <a:rPr lang="ru-RU" dirty="0"/>
              <a:t> на </a:t>
            </a:r>
            <a:r>
              <a:rPr lang="ru-RU" dirty="0" err="1"/>
              <a:t>нестопанския</a:t>
            </a:r>
            <a:r>
              <a:rPr lang="ru-RU" dirty="0"/>
              <a:t> сектор в </a:t>
            </a:r>
            <a:r>
              <a:rPr lang="ru-RU" dirty="0" err="1"/>
              <a:t>колективния</a:t>
            </a:r>
            <a:r>
              <a:rPr lang="ru-RU" dirty="0"/>
              <a:t> </a:t>
            </a:r>
            <a:r>
              <a:rPr lang="ru-RU" dirty="0" err="1"/>
              <a:t>върховен</a:t>
            </a:r>
            <a:r>
              <a:rPr lang="ru-RU" dirty="0"/>
              <a:t> орган и в </a:t>
            </a:r>
            <a:r>
              <a:rPr lang="ru-RU" dirty="0" err="1"/>
              <a:t>колективния</a:t>
            </a:r>
            <a:r>
              <a:rPr lang="ru-RU" dirty="0"/>
              <a:t> </a:t>
            </a:r>
            <a:r>
              <a:rPr lang="ru-RU" dirty="0" err="1"/>
              <a:t>управителен</a:t>
            </a:r>
            <a:r>
              <a:rPr lang="ru-RU" dirty="0"/>
              <a:t> орган на </a:t>
            </a:r>
            <a:r>
              <a:rPr lang="ru-RU" dirty="0" err="1"/>
              <a:t>сдружението</a:t>
            </a:r>
            <a:r>
              <a:rPr lang="ru-RU" dirty="0"/>
              <a:t>, </a:t>
            </a:r>
            <a:r>
              <a:rPr lang="ru-RU" dirty="0" err="1"/>
              <a:t>непревишаващ</a:t>
            </a:r>
            <a:r>
              <a:rPr lang="ru-RU" dirty="0"/>
              <a:t> 49 на сто от </a:t>
            </a:r>
            <a:r>
              <a:rPr lang="ru-RU" dirty="0" err="1"/>
              <a:t>имащите</a:t>
            </a:r>
            <a:r>
              <a:rPr lang="ru-RU" dirty="0"/>
              <a:t> право на глас </a:t>
            </a:r>
            <a:r>
              <a:rPr lang="ru-RU" dirty="0" err="1"/>
              <a:t>съгласно</a:t>
            </a:r>
            <a:r>
              <a:rPr lang="ru-RU" dirty="0"/>
              <a:t> чл. 28, ал. 1 от Закона за </a:t>
            </a:r>
            <a:r>
              <a:rPr lang="ru-RU" dirty="0" err="1"/>
              <a:t>юридическите</a:t>
            </a:r>
            <a:r>
              <a:rPr lang="ru-RU" dirty="0"/>
              <a:t> лица с </a:t>
            </a:r>
            <a:r>
              <a:rPr lang="ru-RU" dirty="0" err="1"/>
              <a:t>нестопанска</a:t>
            </a:r>
            <a:r>
              <a:rPr lang="ru-RU" dirty="0"/>
              <a:t> цел;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6</a:t>
            </a:r>
            <a:r>
              <a:rPr lang="ru-RU" dirty="0"/>
              <a:t>. </a:t>
            </a:r>
            <a:r>
              <a:rPr lang="ru-RU" dirty="0" err="1"/>
              <a:t>включва</a:t>
            </a:r>
            <a:r>
              <a:rPr lang="ru-RU" dirty="0"/>
              <a:t> в </a:t>
            </a:r>
            <a:r>
              <a:rPr lang="ru-RU" dirty="0" err="1"/>
              <a:t>колективните</a:t>
            </a:r>
            <a:r>
              <a:rPr lang="ru-RU" dirty="0"/>
              <a:t> си </a:t>
            </a:r>
            <a:r>
              <a:rPr lang="ru-RU" dirty="0" err="1"/>
              <a:t>органи</a:t>
            </a:r>
            <a:r>
              <a:rPr lang="ru-RU" dirty="0"/>
              <a:t> представители на </a:t>
            </a:r>
            <a:r>
              <a:rPr lang="ru-RU" dirty="0" err="1"/>
              <a:t>различни</a:t>
            </a:r>
            <a:r>
              <a:rPr lang="ru-RU" dirty="0"/>
              <a:t> </a:t>
            </a:r>
            <a:r>
              <a:rPr lang="ru-RU" dirty="0" err="1"/>
              <a:t>заинтересовани</a:t>
            </a:r>
            <a:r>
              <a:rPr lang="ru-RU" dirty="0"/>
              <a:t> </a:t>
            </a:r>
            <a:r>
              <a:rPr lang="ru-RU" dirty="0" err="1"/>
              <a:t>страни</a:t>
            </a:r>
            <a:r>
              <a:rPr lang="ru-RU" dirty="0"/>
              <a:t> от </a:t>
            </a:r>
            <a:r>
              <a:rPr lang="ru-RU" dirty="0" err="1"/>
              <a:t>местната</a:t>
            </a:r>
            <a:r>
              <a:rPr lang="ru-RU" dirty="0"/>
              <a:t> </a:t>
            </a:r>
            <a:r>
              <a:rPr lang="ru-RU" dirty="0" err="1"/>
              <a:t>общност</a:t>
            </a:r>
            <a:r>
              <a:rPr lang="ru-RU" dirty="0"/>
              <a:t>, </a:t>
            </a:r>
            <a:r>
              <a:rPr lang="ru-RU" dirty="0" err="1"/>
              <a:t>идентифицирани</a:t>
            </a:r>
            <a:r>
              <a:rPr lang="ru-RU" dirty="0"/>
              <a:t> в анализа на </a:t>
            </a:r>
            <a:r>
              <a:rPr lang="ru-RU" dirty="0" err="1"/>
              <a:t>стратегията</a:t>
            </a:r>
            <a:r>
              <a:rPr lang="ru-RU" dirty="0"/>
              <a:t> за ВОМР </a:t>
            </a:r>
            <a:r>
              <a:rPr lang="ru-RU" dirty="0" err="1"/>
              <a:t>включително</a:t>
            </a:r>
            <a:r>
              <a:rPr lang="ru-RU" dirty="0"/>
              <a:t> </a:t>
            </a:r>
            <a:r>
              <a:rPr lang="ru-RU" dirty="0" err="1"/>
              <a:t>уязвими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и </a:t>
            </a:r>
            <a:r>
              <a:rPr lang="ru-RU" dirty="0" err="1"/>
              <a:t>малцинства</a:t>
            </a:r>
            <a:r>
              <a:rPr lang="ru-RU" dirty="0"/>
              <a:t> (</a:t>
            </a:r>
            <a:r>
              <a:rPr lang="ru-RU" dirty="0" err="1"/>
              <a:t>когато</a:t>
            </a:r>
            <a:r>
              <a:rPr lang="ru-RU" dirty="0"/>
              <a:t> е приложимо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657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6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7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1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0" y="10527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Втора </a:t>
            </a:r>
            <a:r>
              <a:rPr lang="ru-RU" sz="2400" b="1" dirty="0" err="1" smtClean="0"/>
              <a:t>покана</a:t>
            </a:r>
            <a:r>
              <a:rPr lang="ru-RU" sz="2400" b="1" dirty="0" smtClean="0"/>
              <a:t> по подмярка </a:t>
            </a:r>
            <a:r>
              <a:rPr lang="ru-RU" sz="2400" b="1" dirty="0"/>
              <a:t>19.2 </a:t>
            </a:r>
            <a:endParaRPr lang="bg-BG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847470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 err="1"/>
              <a:t>Местната</a:t>
            </a:r>
            <a:r>
              <a:rPr lang="ru-RU" dirty="0"/>
              <a:t> инициативна </a:t>
            </a:r>
            <a:r>
              <a:rPr lang="ru-RU" dirty="0" err="1"/>
              <a:t>група</a:t>
            </a:r>
            <a:r>
              <a:rPr lang="ru-RU" dirty="0"/>
              <a:t>, член на </a:t>
            </a:r>
            <a:r>
              <a:rPr lang="ru-RU" dirty="0" err="1"/>
              <a:t>колективния</a:t>
            </a:r>
            <a:r>
              <a:rPr lang="ru-RU" dirty="0"/>
              <a:t> й </a:t>
            </a:r>
            <a:r>
              <a:rPr lang="ru-RU" dirty="0" err="1"/>
              <a:t>управителен</a:t>
            </a:r>
            <a:r>
              <a:rPr lang="ru-RU" dirty="0"/>
              <a:t> орган и </a:t>
            </a:r>
            <a:r>
              <a:rPr lang="ru-RU" dirty="0" err="1"/>
              <a:t>представляващ</a:t>
            </a:r>
            <a:r>
              <a:rPr lang="ru-RU" dirty="0"/>
              <a:t> по закон и </a:t>
            </a:r>
            <a:r>
              <a:rPr lang="ru-RU" dirty="0" err="1"/>
              <a:t>пълномощие</a:t>
            </a:r>
            <a:r>
              <a:rPr lang="ru-RU" dirty="0"/>
              <a:t> член на </a:t>
            </a:r>
            <a:r>
              <a:rPr lang="ru-RU" dirty="0" err="1"/>
              <a:t>колективния</a:t>
            </a:r>
            <a:r>
              <a:rPr lang="ru-RU" dirty="0"/>
              <a:t> </a:t>
            </a:r>
            <a:r>
              <a:rPr lang="ru-RU" dirty="0" err="1"/>
              <a:t>управителен</a:t>
            </a:r>
            <a:r>
              <a:rPr lang="ru-RU" dirty="0"/>
              <a:t> орган на МИГ, </a:t>
            </a:r>
            <a:r>
              <a:rPr lang="ru-RU" dirty="0" err="1"/>
              <a:t>включително</a:t>
            </a:r>
            <a:r>
              <a:rPr lang="ru-RU" dirty="0"/>
              <a:t> и </a:t>
            </a:r>
            <a:r>
              <a:rPr lang="ru-RU" dirty="0" err="1"/>
              <a:t>когато</a:t>
            </a:r>
            <a:r>
              <a:rPr lang="ru-RU" dirty="0"/>
              <a:t> член e юридическо лице, </a:t>
            </a:r>
            <a:r>
              <a:rPr lang="ru-RU" dirty="0" err="1"/>
              <a:t>трябва</a:t>
            </a:r>
            <a:r>
              <a:rPr lang="ru-RU" dirty="0"/>
              <a:t> да </a:t>
            </a:r>
            <a:r>
              <a:rPr lang="ru-RU" dirty="0" err="1"/>
              <a:t>отговарят</a:t>
            </a:r>
            <a:r>
              <a:rPr lang="ru-RU" dirty="0"/>
              <a:t> на </a:t>
            </a:r>
            <a:r>
              <a:rPr lang="ru-RU" dirty="0" err="1" smtClean="0"/>
              <a:t>изискванията</a:t>
            </a:r>
            <a:r>
              <a:rPr lang="ru-RU" dirty="0" smtClean="0"/>
              <a:t> от 1 до 18, </a:t>
            </a:r>
            <a:r>
              <a:rPr lang="ru-RU" dirty="0" err="1" smtClean="0"/>
              <a:t>посочени</a:t>
            </a:r>
            <a:r>
              <a:rPr lang="ru-RU" dirty="0" smtClean="0"/>
              <a:t> в т. 11 на </a:t>
            </a:r>
            <a:r>
              <a:rPr lang="ru-RU" dirty="0" err="1" smtClean="0"/>
              <a:t>Насоките</a:t>
            </a:r>
            <a:r>
              <a:rPr lang="ru-RU" dirty="0" smtClean="0"/>
              <a:t> по подмярка 19.2;</a:t>
            </a:r>
          </a:p>
          <a:p>
            <a:pPr algn="just"/>
            <a:endParaRPr lang="ru-RU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bg-BG" dirty="0"/>
              <a:t>Точка 1 не се прилага, когато член на колективния управителен орган и/или член на контролния орган на МИГ е физическо лице или </a:t>
            </a:r>
            <a:r>
              <a:rPr lang="bg-BG" dirty="0" smtClean="0"/>
              <a:t>община;</a:t>
            </a:r>
            <a:endParaRPr lang="en-US" dirty="0"/>
          </a:p>
          <a:p>
            <a:pPr algn="just"/>
            <a:endParaRPr lang="bg-BG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bg-BG" dirty="0" smtClean="0"/>
              <a:t>Точка </a:t>
            </a:r>
            <a:r>
              <a:rPr lang="bg-BG" dirty="0"/>
              <a:t>2 не се прилага, когато размерът на неплатените дължими данъци или социално-осигурителни вноски от лицето, за което е установено задължението, не надхвърля с повече от 1 на сто сумата на дължимите от него данъци и социално-осигурителни вноски за последната приключена финансова </a:t>
            </a:r>
            <a:r>
              <a:rPr lang="bg-BG" dirty="0" smtClean="0"/>
              <a:t>година;</a:t>
            </a:r>
            <a:endParaRPr lang="en-US" dirty="0"/>
          </a:p>
          <a:p>
            <a:pPr algn="just"/>
            <a:endParaRPr lang="ru-RU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bg-BG" dirty="0" smtClean="0"/>
              <a:t>Изброените </a:t>
            </a:r>
            <a:r>
              <a:rPr lang="bg-BG" dirty="0"/>
              <a:t>основания за отстраняване се прилагат до изтичане на сроковете, посочени в чл. 57, ал. 3 от Закона за обществените поръчки.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84976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4997" y="908720"/>
            <a:ext cx="8719492" cy="57606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g-BG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Основни цели на подхода ВОМР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2014 – 2020</a:t>
            </a:r>
            <a:r>
              <a:rPr lang="bg-BG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г. </a:t>
            </a:r>
            <a:endParaRPr lang="bg-BG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735063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Насърчаване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социалното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приобщаване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намаляване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бедността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Интегриран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подход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към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околната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среда, чрез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съхраняване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опазване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околната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среда и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насърчаване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ресурсната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ефективност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вкл.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дейности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за превенция и управление на риска и за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използване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потенциала на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културното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наследство;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Фокусиране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върху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иновациите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чрез </a:t>
            </a:r>
            <a:r>
              <a:rPr lang="ru-RU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насърчаване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въвеждането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им в </a:t>
            </a:r>
            <a:r>
              <a:rPr lang="ru-RU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практиката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Насърчаване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устойчивата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качествена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заетост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подкрепа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мобилността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работната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сила;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Повишаване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конкурентоспособността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местните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икономики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възможности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създаване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местен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бизнес,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включително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чрез диверсификация,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алтернативни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дейности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 устойчиво производство на </a:t>
            </a:r>
            <a:r>
              <a:rPr lang="ru-RU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аквакултури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Подобряване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качеството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на образование и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повишаване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квалификацията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населението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logo PRSR2014-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8"/>
            <a:ext cx="1980703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3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035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6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7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1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0" y="10527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Втора </a:t>
            </a:r>
            <a:r>
              <a:rPr lang="ru-RU" sz="2400" b="1" dirty="0" err="1" smtClean="0"/>
              <a:t>покана</a:t>
            </a:r>
            <a:r>
              <a:rPr lang="ru-RU" sz="2400" b="1" dirty="0" smtClean="0"/>
              <a:t> по подмярка </a:t>
            </a:r>
            <a:r>
              <a:rPr lang="ru-RU" sz="2400" b="1" dirty="0"/>
              <a:t>19.2 </a:t>
            </a:r>
            <a:endParaRPr lang="bg-BG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628800"/>
            <a:ext cx="847470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/>
              <a:t>МИГ, </a:t>
            </a:r>
            <a:r>
              <a:rPr lang="ru-RU" dirty="0"/>
              <a:t>член на </a:t>
            </a:r>
            <a:r>
              <a:rPr lang="ru-RU" dirty="0" err="1"/>
              <a:t>колективния</a:t>
            </a:r>
            <a:r>
              <a:rPr lang="ru-RU" dirty="0"/>
              <a:t> й </a:t>
            </a:r>
            <a:r>
              <a:rPr lang="ru-RU" dirty="0" err="1"/>
              <a:t>управителен</a:t>
            </a:r>
            <a:r>
              <a:rPr lang="ru-RU" dirty="0"/>
              <a:t> орган и </a:t>
            </a:r>
            <a:r>
              <a:rPr lang="ru-RU" dirty="0" err="1"/>
              <a:t>представляващ</a:t>
            </a:r>
            <a:r>
              <a:rPr lang="ru-RU" dirty="0"/>
              <a:t> по закон и </a:t>
            </a:r>
            <a:r>
              <a:rPr lang="ru-RU" dirty="0" err="1"/>
              <a:t>пълномощие</a:t>
            </a:r>
            <a:r>
              <a:rPr lang="ru-RU" dirty="0"/>
              <a:t> член на </a:t>
            </a:r>
            <a:r>
              <a:rPr lang="ru-RU" dirty="0" smtClean="0"/>
              <a:t>КУО</a:t>
            </a:r>
            <a:r>
              <a:rPr lang="ru-RU" dirty="0" smtClean="0"/>
              <a:t>, на КО или </a:t>
            </a:r>
            <a:r>
              <a:rPr lang="ru-RU" dirty="0" err="1"/>
              <a:t>служител</a:t>
            </a:r>
            <a:r>
              <a:rPr lang="ru-RU" dirty="0"/>
              <a:t> на МИГ, за </a:t>
            </a:r>
            <a:r>
              <a:rPr lang="ru-RU" dirty="0" err="1"/>
              <a:t>които</a:t>
            </a:r>
            <a:r>
              <a:rPr lang="ru-RU" dirty="0"/>
              <a:t> е </a:t>
            </a:r>
            <a:r>
              <a:rPr lang="ru-RU" dirty="0" err="1"/>
              <a:t>налице</a:t>
            </a:r>
            <a:r>
              <a:rPr lang="ru-RU" dirty="0"/>
              <a:t> </a:t>
            </a:r>
            <a:r>
              <a:rPr lang="ru-RU" dirty="0" err="1"/>
              <a:t>обстоятелство</a:t>
            </a:r>
            <a:r>
              <a:rPr lang="ru-RU" dirty="0"/>
              <a:t> по т. 1-18, </a:t>
            </a:r>
            <a:r>
              <a:rPr lang="ru-RU" dirty="0" err="1"/>
              <a:t>има</a:t>
            </a:r>
            <a:r>
              <a:rPr lang="ru-RU" dirty="0"/>
              <a:t> право да </a:t>
            </a:r>
            <a:r>
              <a:rPr lang="ru-RU" dirty="0" err="1"/>
              <a:t>представи</a:t>
            </a:r>
            <a:r>
              <a:rPr lang="ru-RU" dirty="0"/>
              <a:t> </a:t>
            </a:r>
            <a:r>
              <a:rPr lang="ru-RU" dirty="0" err="1"/>
              <a:t>доказателства</a:t>
            </a:r>
            <a:r>
              <a:rPr lang="ru-RU" dirty="0"/>
              <a:t> при </a:t>
            </a:r>
            <a:r>
              <a:rPr lang="ru-RU" dirty="0" err="1"/>
              <a:t>подаване</a:t>
            </a:r>
            <a:r>
              <a:rPr lang="ru-RU" dirty="0"/>
              <a:t> на декларация </a:t>
            </a:r>
            <a:r>
              <a:rPr lang="ru-RU" dirty="0" err="1"/>
              <a:t>съгласно</a:t>
            </a:r>
            <a:r>
              <a:rPr lang="ru-RU" dirty="0"/>
              <a:t> приложение № 1 или в определения срок за </a:t>
            </a:r>
            <a:r>
              <a:rPr lang="ru-RU" dirty="0" err="1"/>
              <a:t>предоставяне</a:t>
            </a:r>
            <a:r>
              <a:rPr lang="ru-RU" dirty="0"/>
              <a:t> на </a:t>
            </a:r>
            <a:r>
              <a:rPr lang="ru-RU" dirty="0" err="1"/>
              <a:t>документи</a:t>
            </a:r>
            <a:r>
              <a:rPr lang="ru-RU" dirty="0"/>
              <a:t> от </a:t>
            </a:r>
            <a:r>
              <a:rPr lang="ru-RU" dirty="0" err="1"/>
              <a:t>получаването</a:t>
            </a:r>
            <a:r>
              <a:rPr lang="ru-RU" dirty="0"/>
              <a:t> на уведомление от МЗХГ за </a:t>
            </a:r>
            <a:r>
              <a:rPr lang="ru-RU" dirty="0" err="1"/>
              <a:t>констатиране</a:t>
            </a:r>
            <a:r>
              <a:rPr lang="ru-RU" dirty="0"/>
              <a:t> на </a:t>
            </a:r>
            <a:r>
              <a:rPr lang="ru-RU" dirty="0" err="1"/>
              <a:t>обстоятелства</a:t>
            </a:r>
            <a:r>
              <a:rPr lang="ru-RU" dirty="0"/>
              <a:t> по т. 1-18, че е </a:t>
            </a:r>
            <a:r>
              <a:rPr lang="ru-RU" dirty="0" err="1"/>
              <a:t>предприел</a:t>
            </a:r>
            <a:r>
              <a:rPr lang="ru-RU" dirty="0"/>
              <a:t> мерки,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гарантират</a:t>
            </a:r>
            <a:r>
              <a:rPr lang="ru-RU" dirty="0"/>
              <a:t> </a:t>
            </a:r>
            <a:r>
              <a:rPr lang="ru-RU" dirty="0" err="1"/>
              <a:t>неговата</a:t>
            </a:r>
            <a:r>
              <a:rPr lang="ru-RU" dirty="0"/>
              <a:t> </a:t>
            </a:r>
            <a:r>
              <a:rPr lang="ru-RU" dirty="0" err="1"/>
              <a:t>надеждност</a:t>
            </a:r>
            <a:r>
              <a:rPr lang="ru-RU" dirty="0"/>
              <a:t>, </a:t>
            </a:r>
            <a:r>
              <a:rPr lang="ru-RU" dirty="0" err="1"/>
              <a:t>въпреки</a:t>
            </a:r>
            <a:r>
              <a:rPr lang="ru-RU" dirty="0"/>
              <a:t> </a:t>
            </a:r>
            <a:r>
              <a:rPr lang="ru-RU" dirty="0" err="1"/>
              <a:t>наличието</a:t>
            </a:r>
            <a:r>
              <a:rPr lang="ru-RU" dirty="0"/>
              <a:t> на </a:t>
            </a:r>
            <a:r>
              <a:rPr lang="ru-RU" dirty="0" err="1"/>
              <a:t>съответното</a:t>
            </a:r>
            <a:r>
              <a:rPr lang="ru-RU" dirty="0"/>
              <a:t> основание за </a:t>
            </a:r>
            <a:r>
              <a:rPr lang="ru-RU" dirty="0" err="1"/>
              <a:t>отстраняване</a:t>
            </a:r>
            <a:r>
              <a:rPr lang="ru-RU" dirty="0" smtClean="0"/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/>
              <a:t>За </a:t>
            </a:r>
            <a:r>
              <a:rPr lang="ru-RU" dirty="0" err="1"/>
              <a:t>тази</a:t>
            </a:r>
            <a:r>
              <a:rPr lang="ru-RU" dirty="0"/>
              <a:t> цел </a:t>
            </a:r>
            <a:r>
              <a:rPr lang="ru-RU" dirty="0" err="1"/>
              <a:t>горепосочено</a:t>
            </a:r>
            <a:r>
              <a:rPr lang="ru-RU" dirty="0"/>
              <a:t> лице </a:t>
            </a:r>
            <a:r>
              <a:rPr lang="ru-RU" dirty="0" err="1"/>
              <a:t>може</a:t>
            </a:r>
            <a:r>
              <a:rPr lang="ru-RU" dirty="0"/>
              <a:t> да е: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/>
              <a:t>1. погасило </a:t>
            </a:r>
            <a:r>
              <a:rPr lang="ru-RU" dirty="0" err="1"/>
              <a:t>задълженията</a:t>
            </a:r>
            <a:r>
              <a:rPr lang="ru-RU" dirty="0"/>
              <a:t> си по т. 2 и т. 12, </a:t>
            </a:r>
            <a:r>
              <a:rPr lang="ru-RU" dirty="0" err="1"/>
              <a:t>включително</a:t>
            </a:r>
            <a:r>
              <a:rPr lang="ru-RU" dirty="0"/>
              <a:t> </a:t>
            </a:r>
            <a:r>
              <a:rPr lang="ru-RU" dirty="0" err="1"/>
              <a:t>начислените</a:t>
            </a:r>
            <a:r>
              <a:rPr lang="ru-RU" dirty="0"/>
              <a:t> </a:t>
            </a:r>
            <a:r>
              <a:rPr lang="ru-RU" dirty="0" err="1"/>
              <a:t>лихви</a:t>
            </a:r>
            <a:r>
              <a:rPr lang="ru-RU" dirty="0"/>
              <a:t> и/или </a:t>
            </a:r>
            <a:r>
              <a:rPr lang="ru-RU" dirty="0" err="1"/>
              <a:t>глоби</a:t>
            </a:r>
            <a:r>
              <a:rPr lang="ru-RU" dirty="0"/>
              <a:t> или че те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разсрочени</a:t>
            </a:r>
            <a:r>
              <a:rPr lang="ru-RU" dirty="0"/>
              <a:t>, </a:t>
            </a:r>
            <a:r>
              <a:rPr lang="ru-RU" dirty="0" err="1"/>
              <a:t>отсрочени</a:t>
            </a:r>
            <a:r>
              <a:rPr lang="ru-RU" dirty="0"/>
              <a:t> или </a:t>
            </a:r>
            <a:r>
              <a:rPr lang="ru-RU" dirty="0" err="1"/>
              <a:t>обезпечени</a:t>
            </a:r>
            <a:r>
              <a:rPr lang="ru-RU" dirty="0"/>
              <a:t>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/>
              <a:t>2. платило или е в </a:t>
            </a:r>
            <a:r>
              <a:rPr lang="ru-RU" dirty="0" err="1"/>
              <a:t>процес</a:t>
            </a:r>
            <a:r>
              <a:rPr lang="ru-RU" dirty="0"/>
              <a:t> на </a:t>
            </a:r>
            <a:r>
              <a:rPr lang="ru-RU" dirty="0" err="1"/>
              <a:t>изплащане</a:t>
            </a:r>
            <a:r>
              <a:rPr lang="ru-RU" dirty="0"/>
              <a:t> на </a:t>
            </a:r>
            <a:r>
              <a:rPr lang="ru-RU" dirty="0" err="1"/>
              <a:t>дължимо</a:t>
            </a:r>
            <a:r>
              <a:rPr lang="ru-RU" dirty="0"/>
              <a:t> </a:t>
            </a:r>
            <a:r>
              <a:rPr lang="ru-RU" dirty="0" err="1"/>
              <a:t>обезщетение</a:t>
            </a:r>
            <a:r>
              <a:rPr lang="ru-RU" dirty="0"/>
              <a:t> за </a:t>
            </a:r>
            <a:r>
              <a:rPr lang="ru-RU" dirty="0" err="1"/>
              <a:t>всички</a:t>
            </a:r>
            <a:r>
              <a:rPr lang="ru-RU" dirty="0"/>
              <a:t> вреди, </a:t>
            </a:r>
            <a:r>
              <a:rPr lang="ru-RU" dirty="0" err="1"/>
              <a:t>настъпили</a:t>
            </a:r>
            <a:r>
              <a:rPr lang="ru-RU" dirty="0"/>
              <a:t> в </a:t>
            </a:r>
            <a:r>
              <a:rPr lang="ru-RU" dirty="0" err="1"/>
              <a:t>резултат</a:t>
            </a:r>
            <a:r>
              <a:rPr lang="ru-RU" dirty="0"/>
              <a:t> от </a:t>
            </a:r>
            <a:r>
              <a:rPr lang="ru-RU" dirty="0" err="1"/>
              <a:t>извършеното</a:t>
            </a:r>
            <a:r>
              <a:rPr lang="ru-RU" dirty="0"/>
              <a:t> от него </a:t>
            </a:r>
            <a:r>
              <a:rPr lang="ru-RU" dirty="0" err="1"/>
              <a:t>престъпление</a:t>
            </a:r>
            <a:r>
              <a:rPr lang="ru-RU" dirty="0"/>
              <a:t> или нарушение;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/>
              <a:t>3. </a:t>
            </a:r>
            <a:r>
              <a:rPr lang="ru-RU" dirty="0" err="1"/>
              <a:t>изяснило</a:t>
            </a:r>
            <a:r>
              <a:rPr lang="ru-RU" dirty="0"/>
              <a:t> </a:t>
            </a:r>
            <a:r>
              <a:rPr lang="ru-RU" dirty="0" err="1"/>
              <a:t>изчерпателно</a:t>
            </a:r>
            <a:r>
              <a:rPr lang="ru-RU" dirty="0"/>
              <a:t> </a:t>
            </a:r>
            <a:r>
              <a:rPr lang="ru-RU" dirty="0" err="1"/>
              <a:t>фактите</a:t>
            </a:r>
            <a:r>
              <a:rPr lang="ru-RU" dirty="0"/>
              <a:t> и </a:t>
            </a:r>
            <a:r>
              <a:rPr lang="ru-RU" dirty="0" err="1"/>
              <a:t>обстоятелствата</a:t>
            </a:r>
            <a:r>
              <a:rPr lang="ru-RU" dirty="0"/>
              <a:t>, </a:t>
            </a:r>
            <a:r>
              <a:rPr lang="ru-RU" dirty="0" err="1"/>
              <a:t>като</a:t>
            </a:r>
            <a:r>
              <a:rPr lang="ru-RU" dirty="0"/>
              <a:t> активно е </a:t>
            </a:r>
            <a:r>
              <a:rPr lang="ru-RU" dirty="0" err="1"/>
              <a:t>съдействало</a:t>
            </a:r>
            <a:r>
              <a:rPr lang="ru-RU" dirty="0"/>
              <a:t> на </a:t>
            </a:r>
            <a:r>
              <a:rPr lang="ru-RU" dirty="0" err="1"/>
              <a:t>компетентните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, и е </a:t>
            </a:r>
            <a:r>
              <a:rPr lang="ru-RU" dirty="0" err="1"/>
              <a:t>изпълнило</a:t>
            </a:r>
            <a:r>
              <a:rPr lang="ru-RU" dirty="0"/>
              <a:t> </a:t>
            </a:r>
            <a:r>
              <a:rPr lang="ru-RU" dirty="0" err="1"/>
              <a:t>конкретни</a:t>
            </a:r>
            <a:r>
              <a:rPr lang="ru-RU" dirty="0"/>
              <a:t> предписания, технически, </a:t>
            </a:r>
            <a:r>
              <a:rPr lang="ru-RU" dirty="0" err="1"/>
              <a:t>организационни</a:t>
            </a:r>
            <a:r>
              <a:rPr lang="ru-RU" dirty="0"/>
              <a:t> и </a:t>
            </a:r>
            <a:r>
              <a:rPr lang="ru-RU" dirty="0" err="1"/>
              <a:t>кадрови</a:t>
            </a:r>
            <a:r>
              <a:rPr lang="ru-RU" dirty="0"/>
              <a:t> мерки, чрез </a:t>
            </a:r>
            <a:r>
              <a:rPr lang="ru-RU" dirty="0" err="1"/>
              <a:t>които</a:t>
            </a:r>
            <a:r>
              <a:rPr lang="ru-RU" dirty="0"/>
              <a:t> да се предотвратят нови </a:t>
            </a:r>
            <a:r>
              <a:rPr lang="ru-RU" dirty="0" err="1"/>
              <a:t>престъпления</a:t>
            </a:r>
            <a:r>
              <a:rPr lang="ru-RU" dirty="0"/>
              <a:t> или нарушения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9988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6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7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1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0" y="10527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Втора </a:t>
            </a:r>
            <a:r>
              <a:rPr lang="ru-RU" sz="2400" b="1" dirty="0" err="1" smtClean="0"/>
              <a:t>покана</a:t>
            </a:r>
            <a:r>
              <a:rPr lang="ru-RU" sz="2400" b="1" dirty="0" smtClean="0"/>
              <a:t> по подмярка </a:t>
            </a:r>
            <a:r>
              <a:rPr lang="ru-RU" sz="2400" b="1" dirty="0"/>
              <a:t>19.2 </a:t>
            </a:r>
            <a:endParaRPr lang="bg-BG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628800"/>
            <a:ext cx="84747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 err="1"/>
              <a:t>Местната</a:t>
            </a:r>
            <a:r>
              <a:rPr lang="ru-RU" dirty="0"/>
              <a:t> инициативна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бъде</a:t>
            </a:r>
            <a:r>
              <a:rPr lang="ru-RU" dirty="0"/>
              <a:t> одобрена, 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представените</a:t>
            </a:r>
            <a:r>
              <a:rPr lang="ru-RU" dirty="0"/>
              <a:t> </a:t>
            </a:r>
            <a:r>
              <a:rPr lang="ru-RU" dirty="0" err="1"/>
              <a:t>доказателства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достатъчни</a:t>
            </a:r>
            <a:r>
              <a:rPr lang="ru-RU" dirty="0"/>
              <a:t>, за да се </a:t>
            </a:r>
            <a:r>
              <a:rPr lang="ru-RU" dirty="0" err="1"/>
              <a:t>гарантира</a:t>
            </a:r>
            <a:r>
              <a:rPr lang="ru-RU" dirty="0"/>
              <a:t>, че по отношение на МИГ, член на </a:t>
            </a:r>
            <a:r>
              <a:rPr lang="ru-RU" dirty="0" err="1"/>
              <a:t>колективния</a:t>
            </a:r>
            <a:r>
              <a:rPr lang="ru-RU" dirty="0"/>
              <a:t> й </a:t>
            </a:r>
            <a:r>
              <a:rPr lang="ru-RU" dirty="0" err="1"/>
              <a:t>управителен</a:t>
            </a:r>
            <a:r>
              <a:rPr lang="ru-RU" dirty="0"/>
              <a:t> орган и </a:t>
            </a:r>
            <a:r>
              <a:rPr lang="ru-RU" dirty="0" err="1"/>
              <a:t>представляващ</a:t>
            </a:r>
            <a:r>
              <a:rPr lang="ru-RU" dirty="0"/>
              <a:t> по закон и </a:t>
            </a:r>
            <a:r>
              <a:rPr lang="ru-RU" dirty="0" err="1"/>
              <a:t>пълномощие</a:t>
            </a:r>
            <a:r>
              <a:rPr lang="ru-RU" dirty="0"/>
              <a:t> член на </a:t>
            </a:r>
            <a:r>
              <a:rPr lang="ru-RU" dirty="0" err="1"/>
              <a:t>колективния</a:t>
            </a:r>
            <a:r>
              <a:rPr lang="ru-RU" dirty="0"/>
              <a:t> </a:t>
            </a:r>
            <a:r>
              <a:rPr lang="ru-RU" dirty="0" err="1"/>
              <a:t>управителен</a:t>
            </a:r>
            <a:r>
              <a:rPr lang="ru-RU" dirty="0"/>
              <a:t> орган на МИГ, </a:t>
            </a:r>
            <a:r>
              <a:rPr lang="ru-RU" dirty="0" err="1"/>
              <a:t>включително</a:t>
            </a:r>
            <a:r>
              <a:rPr lang="ru-RU" dirty="0"/>
              <a:t> и </a:t>
            </a:r>
            <a:r>
              <a:rPr lang="ru-RU" dirty="0" err="1"/>
              <a:t>когато</a:t>
            </a:r>
            <a:r>
              <a:rPr lang="ru-RU" dirty="0"/>
              <a:t> член e юридическо лице, не е </a:t>
            </a:r>
            <a:r>
              <a:rPr lang="ru-RU" dirty="0" err="1"/>
              <a:t>налице</a:t>
            </a:r>
            <a:r>
              <a:rPr lang="ru-RU" dirty="0"/>
              <a:t> </a:t>
            </a:r>
            <a:r>
              <a:rPr lang="ru-RU" dirty="0" err="1"/>
              <a:t>обстоятелство</a:t>
            </a:r>
            <a:r>
              <a:rPr lang="ru-RU" dirty="0"/>
              <a:t> по т. 1-18. </a:t>
            </a:r>
            <a:r>
              <a:rPr lang="ru-RU" dirty="0" err="1"/>
              <a:t>Това</a:t>
            </a:r>
            <a:r>
              <a:rPr lang="ru-RU" dirty="0"/>
              <a:t> се </a:t>
            </a:r>
            <a:r>
              <a:rPr lang="ru-RU" dirty="0" err="1"/>
              <a:t>прилага</a:t>
            </a:r>
            <a:r>
              <a:rPr lang="ru-RU" dirty="0"/>
              <a:t> и по отношение на </a:t>
            </a:r>
            <a:r>
              <a:rPr lang="ru-RU" dirty="0" err="1"/>
              <a:t>членовете</a:t>
            </a:r>
            <a:r>
              <a:rPr lang="ru-RU" dirty="0"/>
              <a:t> на </a:t>
            </a:r>
            <a:r>
              <a:rPr lang="ru-RU" dirty="0" err="1"/>
              <a:t>контролния</a:t>
            </a:r>
            <a:r>
              <a:rPr lang="ru-RU" dirty="0"/>
              <a:t> орган на МИГ и </a:t>
            </a:r>
            <a:r>
              <a:rPr lang="ru-RU" dirty="0" err="1"/>
              <a:t>служителите</a:t>
            </a:r>
            <a:r>
              <a:rPr lang="ru-RU" dirty="0"/>
              <a:t> на МИГ.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err="1" smtClean="0"/>
              <a:t>Местната</a:t>
            </a:r>
            <a:r>
              <a:rPr lang="ru-RU" dirty="0" smtClean="0"/>
              <a:t> </a:t>
            </a:r>
            <a:r>
              <a:rPr lang="ru-RU" dirty="0"/>
              <a:t>инициативна </a:t>
            </a:r>
            <a:r>
              <a:rPr lang="ru-RU" dirty="0" err="1"/>
              <a:t>група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бъде</a:t>
            </a:r>
            <a:r>
              <a:rPr lang="ru-RU" dirty="0"/>
              <a:t> одобрена, 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налице</a:t>
            </a:r>
            <a:r>
              <a:rPr lang="ru-RU" dirty="0"/>
              <a:t> </a:t>
            </a:r>
            <a:r>
              <a:rPr lang="ru-RU" dirty="0" err="1"/>
              <a:t>обстоятелства</a:t>
            </a:r>
            <a:r>
              <a:rPr lang="ru-RU" dirty="0"/>
              <a:t> за </a:t>
            </a:r>
            <a:r>
              <a:rPr lang="ru-RU" dirty="0" err="1"/>
              <a:t>отстраняване</a:t>
            </a:r>
            <a:r>
              <a:rPr lang="ru-RU" dirty="0"/>
              <a:t> или </a:t>
            </a:r>
            <a:r>
              <a:rPr lang="ru-RU" dirty="0" err="1"/>
              <a:t>представените</a:t>
            </a:r>
            <a:r>
              <a:rPr lang="ru-RU" dirty="0"/>
              <a:t> </a:t>
            </a:r>
            <a:r>
              <a:rPr lang="ru-RU" dirty="0" err="1"/>
              <a:t>доказателства</a:t>
            </a:r>
            <a:r>
              <a:rPr lang="ru-RU" dirty="0"/>
              <a:t> не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достатъчни</a:t>
            </a:r>
            <a:r>
              <a:rPr lang="ru-RU" dirty="0"/>
              <a:t>, за да се </a:t>
            </a:r>
            <a:r>
              <a:rPr lang="ru-RU" dirty="0" err="1"/>
              <a:t>гарантира</a:t>
            </a:r>
            <a:r>
              <a:rPr lang="ru-RU" dirty="0"/>
              <a:t>, че МИГ, член на </a:t>
            </a:r>
            <a:r>
              <a:rPr lang="ru-RU" dirty="0" err="1"/>
              <a:t>колективния</a:t>
            </a:r>
            <a:r>
              <a:rPr lang="ru-RU" dirty="0"/>
              <a:t> й </a:t>
            </a:r>
            <a:r>
              <a:rPr lang="ru-RU" dirty="0" err="1"/>
              <a:t>управителен</a:t>
            </a:r>
            <a:r>
              <a:rPr lang="ru-RU" dirty="0"/>
              <a:t> орган и </a:t>
            </a:r>
            <a:r>
              <a:rPr lang="ru-RU" dirty="0" err="1"/>
              <a:t>представляващ</a:t>
            </a:r>
            <a:r>
              <a:rPr lang="ru-RU" dirty="0"/>
              <a:t> по закон и </a:t>
            </a:r>
            <a:r>
              <a:rPr lang="ru-RU" dirty="0" err="1"/>
              <a:t>пълномощие</a:t>
            </a:r>
            <a:r>
              <a:rPr lang="ru-RU" dirty="0"/>
              <a:t> член на </a:t>
            </a:r>
            <a:r>
              <a:rPr lang="ru-RU" dirty="0" err="1"/>
              <a:t>колективния</a:t>
            </a:r>
            <a:r>
              <a:rPr lang="ru-RU" dirty="0"/>
              <a:t> </a:t>
            </a:r>
            <a:r>
              <a:rPr lang="ru-RU" dirty="0" err="1"/>
              <a:t>управителен</a:t>
            </a:r>
            <a:r>
              <a:rPr lang="ru-RU" dirty="0"/>
              <a:t> орган на МИГ, </a:t>
            </a:r>
            <a:r>
              <a:rPr lang="ru-RU" dirty="0" err="1"/>
              <a:t>включително</a:t>
            </a:r>
            <a:r>
              <a:rPr lang="ru-RU" dirty="0"/>
              <a:t> и </a:t>
            </a:r>
            <a:r>
              <a:rPr lang="ru-RU" dirty="0" err="1"/>
              <a:t>когато</a:t>
            </a:r>
            <a:r>
              <a:rPr lang="ru-RU" dirty="0"/>
              <a:t> член e юридическо лице, не е </a:t>
            </a:r>
            <a:r>
              <a:rPr lang="ru-RU" dirty="0" err="1"/>
              <a:t>налице</a:t>
            </a:r>
            <a:r>
              <a:rPr lang="ru-RU" dirty="0"/>
              <a:t> </a:t>
            </a:r>
            <a:r>
              <a:rPr lang="ru-RU" dirty="0" err="1"/>
              <a:t>обстоятелство</a:t>
            </a:r>
            <a:r>
              <a:rPr lang="ru-RU" dirty="0"/>
              <a:t> за </a:t>
            </a:r>
            <a:r>
              <a:rPr lang="ru-RU" dirty="0" err="1"/>
              <a:t>отстраняване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198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6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7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1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0" y="10527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Втора </a:t>
            </a:r>
            <a:r>
              <a:rPr lang="ru-RU" sz="2400" b="1" dirty="0" err="1" smtClean="0"/>
              <a:t>покана</a:t>
            </a:r>
            <a:r>
              <a:rPr lang="ru-RU" sz="2400" b="1" dirty="0" smtClean="0"/>
              <a:t> по подмярка </a:t>
            </a:r>
            <a:r>
              <a:rPr lang="ru-RU" sz="2400" b="1" dirty="0"/>
              <a:t>19.2 </a:t>
            </a:r>
            <a:endParaRPr lang="bg-BG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628800"/>
            <a:ext cx="847470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 err="1"/>
              <a:t>Членовете</a:t>
            </a:r>
            <a:r>
              <a:rPr lang="ru-RU" dirty="0"/>
              <a:t> на </a:t>
            </a:r>
            <a:r>
              <a:rPr lang="ru-RU" dirty="0" err="1"/>
              <a:t>контролния</a:t>
            </a:r>
            <a:r>
              <a:rPr lang="ru-RU" dirty="0"/>
              <a:t> орган на МИГ </a:t>
            </a:r>
            <a:r>
              <a:rPr lang="ru-RU" dirty="0" err="1"/>
              <a:t>трябва</a:t>
            </a:r>
            <a:r>
              <a:rPr lang="ru-RU" dirty="0"/>
              <a:t> да </a:t>
            </a:r>
            <a:r>
              <a:rPr lang="ru-RU" dirty="0" err="1"/>
              <a:t>отговарят</a:t>
            </a:r>
            <a:r>
              <a:rPr lang="ru-RU" dirty="0"/>
              <a:t> на </a:t>
            </a:r>
            <a:r>
              <a:rPr lang="ru-RU" dirty="0" err="1"/>
              <a:t>условията</a:t>
            </a:r>
            <a:r>
              <a:rPr lang="ru-RU" dirty="0"/>
              <a:t> на т. 1-18</a:t>
            </a:r>
            <a:r>
              <a:rPr lang="ru-RU" dirty="0" smtClean="0"/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err="1"/>
              <a:t>Членовете</a:t>
            </a:r>
            <a:r>
              <a:rPr lang="ru-RU" dirty="0"/>
              <a:t> на </a:t>
            </a:r>
            <a:r>
              <a:rPr lang="ru-RU" dirty="0" err="1"/>
              <a:t>колективния</a:t>
            </a:r>
            <a:r>
              <a:rPr lang="ru-RU" dirty="0"/>
              <a:t> </a:t>
            </a:r>
            <a:r>
              <a:rPr lang="ru-RU" dirty="0" err="1"/>
              <a:t>управителен</a:t>
            </a:r>
            <a:r>
              <a:rPr lang="ru-RU" dirty="0"/>
              <a:t> орган и </a:t>
            </a:r>
            <a:r>
              <a:rPr lang="ru-RU" dirty="0" err="1"/>
              <a:t>представляващите</a:t>
            </a:r>
            <a:r>
              <a:rPr lang="ru-RU" dirty="0"/>
              <a:t> </a:t>
            </a:r>
            <a:r>
              <a:rPr lang="ru-RU" dirty="0" err="1"/>
              <a:t>членовете</a:t>
            </a:r>
            <a:r>
              <a:rPr lang="ru-RU" dirty="0"/>
              <a:t> на </a:t>
            </a:r>
            <a:r>
              <a:rPr lang="ru-RU" dirty="0" err="1"/>
              <a:t>колективния</a:t>
            </a:r>
            <a:r>
              <a:rPr lang="ru-RU" dirty="0"/>
              <a:t> </a:t>
            </a:r>
            <a:r>
              <a:rPr lang="ru-RU" dirty="0" err="1"/>
              <a:t>управителен</a:t>
            </a:r>
            <a:r>
              <a:rPr lang="ru-RU" dirty="0"/>
              <a:t> орган на МИГ, </a:t>
            </a:r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такъв</a:t>
            </a:r>
            <a:r>
              <a:rPr lang="ru-RU" dirty="0"/>
              <a:t> орган е предвиден в устава на МИГ, 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същите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юридически лица, </a:t>
            </a:r>
            <a:r>
              <a:rPr lang="ru-RU" dirty="0" err="1"/>
              <a:t>както</a:t>
            </a:r>
            <a:r>
              <a:rPr lang="ru-RU" dirty="0"/>
              <a:t> и </a:t>
            </a:r>
            <a:r>
              <a:rPr lang="ru-RU" dirty="0" err="1"/>
              <a:t>членовете</a:t>
            </a:r>
            <a:r>
              <a:rPr lang="ru-RU" dirty="0"/>
              <a:t> на </a:t>
            </a:r>
            <a:r>
              <a:rPr lang="ru-RU" dirty="0" err="1"/>
              <a:t>контролния</a:t>
            </a:r>
            <a:r>
              <a:rPr lang="ru-RU" dirty="0"/>
              <a:t> орган не </a:t>
            </a:r>
            <a:r>
              <a:rPr lang="ru-RU" dirty="0" err="1"/>
              <a:t>могат</a:t>
            </a:r>
            <a:r>
              <a:rPr lang="ru-RU" dirty="0"/>
              <a:t> да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свързани</a:t>
            </a:r>
            <a:r>
              <a:rPr lang="ru-RU" dirty="0"/>
              <a:t> лица </a:t>
            </a:r>
            <a:r>
              <a:rPr lang="ru-RU" dirty="0" err="1"/>
              <a:t>помежду</a:t>
            </a:r>
            <a:r>
              <a:rPr lang="ru-RU" dirty="0"/>
              <a:t> си по </a:t>
            </a:r>
            <a:r>
              <a:rPr lang="ru-RU" dirty="0" err="1"/>
              <a:t>смисъла</a:t>
            </a:r>
            <a:r>
              <a:rPr lang="ru-RU" dirty="0"/>
              <a:t> на § 1 от </a:t>
            </a:r>
            <a:r>
              <a:rPr lang="ru-RU" dirty="0" err="1"/>
              <a:t>допълнителните</a:t>
            </a:r>
            <a:r>
              <a:rPr lang="ru-RU" dirty="0"/>
              <a:t> </a:t>
            </a:r>
            <a:r>
              <a:rPr lang="ru-RU" dirty="0" err="1"/>
              <a:t>разпоредби</a:t>
            </a:r>
            <a:r>
              <a:rPr lang="ru-RU" dirty="0"/>
              <a:t> на </a:t>
            </a:r>
            <a:r>
              <a:rPr lang="ru-RU" dirty="0" err="1"/>
              <a:t>Търговския</a:t>
            </a:r>
            <a:r>
              <a:rPr lang="ru-RU" dirty="0"/>
              <a:t> закон.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n-US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err="1" smtClean="0"/>
              <a:t>Местна</a:t>
            </a:r>
            <a:r>
              <a:rPr lang="ru-RU" dirty="0" smtClean="0"/>
              <a:t> </a:t>
            </a:r>
            <a:r>
              <a:rPr lang="ru-RU" dirty="0"/>
              <a:t>инициативна </a:t>
            </a:r>
            <a:r>
              <a:rPr lang="ru-RU" dirty="0" err="1"/>
              <a:t>група</a:t>
            </a:r>
            <a:r>
              <a:rPr lang="ru-RU" dirty="0"/>
              <a:t>, </a:t>
            </a:r>
            <a:r>
              <a:rPr lang="ru-RU" dirty="0" err="1"/>
              <a:t>регистрирана</a:t>
            </a:r>
            <a:r>
              <a:rPr lang="ru-RU" dirty="0"/>
              <a:t> по </a:t>
            </a:r>
            <a:r>
              <a:rPr lang="ru-RU" dirty="0" err="1"/>
              <a:t>реда</a:t>
            </a:r>
            <a:r>
              <a:rPr lang="ru-RU" dirty="0"/>
              <a:t> на чл. 33 от Закона за </a:t>
            </a:r>
            <a:r>
              <a:rPr lang="ru-RU" dirty="0" err="1"/>
              <a:t>юридическите</a:t>
            </a:r>
            <a:r>
              <a:rPr lang="ru-RU" dirty="0"/>
              <a:t> лица с </a:t>
            </a:r>
            <a:r>
              <a:rPr lang="ru-RU" dirty="0" err="1"/>
              <a:t>нестопанска</a:t>
            </a:r>
            <a:r>
              <a:rPr lang="ru-RU" dirty="0"/>
              <a:t> </a:t>
            </a:r>
            <a:r>
              <a:rPr lang="ru-RU" dirty="0" smtClean="0"/>
              <a:t>цел </a:t>
            </a:r>
            <a:r>
              <a:rPr lang="ru-RU" dirty="0"/>
              <a:t>е допустим кандидат, </a:t>
            </a:r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момента на </a:t>
            </a:r>
            <a:r>
              <a:rPr lang="ru-RU" dirty="0" err="1"/>
              <a:t>подаване</a:t>
            </a:r>
            <a:r>
              <a:rPr lang="ru-RU" dirty="0"/>
              <a:t> на формуляра за </a:t>
            </a:r>
            <a:r>
              <a:rPr lang="ru-RU" dirty="0" err="1"/>
              <a:t>кандидатстване</a:t>
            </a:r>
            <a:r>
              <a:rPr lang="ru-RU" dirty="0"/>
              <a:t> </a:t>
            </a:r>
            <a:r>
              <a:rPr lang="ru-RU" dirty="0" err="1"/>
              <a:t>представи</a:t>
            </a:r>
            <a:r>
              <a:rPr lang="ru-RU" dirty="0"/>
              <a:t> </a:t>
            </a:r>
            <a:r>
              <a:rPr lang="ru-RU" dirty="0" err="1"/>
              <a:t>доказателства</a:t>
            </a:r>
            <a:r>
              <a:rPr lang="ru-RU" dirty="0"/>
              <a:t>, че е в </a:t>
            </a:r>
            <a:r>
              <a:rPr lang="ru-RU" dirty="0" err="1"/>
              <a:t>процес</a:t>
            </a:r>
            <a:r>
              <a:rPr lang="ru-RU" dirty="0"/>
              <a:t> на </a:t>
            </a:r>
            <a:r>
              <a:rPr lang="ru-RU" dirty="0" err="1"/>
              <a:t>преобразуване</a:t>
            </a:r>
            <a:r>
              <a:rPr lang="ru-RU" dirty="0"/>
              <a:t> в </a:t>
            </a:r>
            <a:r>
              <a:rPr lang="ru-RU" dirty="0" err="1"/>
              <a:t>сдружение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795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6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7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1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0" y="10527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Втора </a:t>
            </a:r>
            <a:r>
              <a:rPr lang="ru-RU" sz="2400" b="1" dirty="0" err="1" smtClean="0"/>
              <a:t>покана</a:t>
            </a:r>
            <a:r>
              <a:rPr lang="ru-RU" sz="2400" b="1" dirty="0" smtClean="0"/>
              <a:t> по подмярка </a:t>
            </a:r>
            <a:r>
              <a:rPr lang="ru-RU" sz="2400" b="1" dirty="0"/>
              <a:t>19.2 </a:t>
            </a:r>
            <a:endParaRPr lang="bg-BG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1789" y="1763524"/>
            <a:ext cx="4627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/>
              <a:t>Изисквания към </a:t>
            </a:r>
            <a:r>
              <a:rPr lang="bg-BG" b="1" dirty="0" smtClean="0"/>
              <a:t>стратегиите за ВОМР:</a:t>
            </a:r>
            <a:endParaRPr lang="bg-BG" b="1" dirty="0"/>
          </a:p>
        </p:txBody>
      </p:sp>
      <p:sp>
        <p:nvSpPr>
          <p:cNvPr id="2" name="Rectangle 1"/>
          <p:cNvSpPr/>
          <p:nvPr/>
        </p:nvSpPr>
        <p:spPr>
          <a:xfrm>
            <a:off x="561789" y="2274838"/>
            <a:ext cx="83306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 err="1"/>
              <a:t>Допустими</a:t>
            </a:r>
            <a:r>
              <a:rPr lang="ru-RU" dirty="0"/>
              <a:t> за </a:t>
            </a:r>
            <a:r>
              <a:rPr lang="ru-RU" dirty="0" err="1"/>
              <a:t>финансиране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дейности</a:t>
            </a:r>
            <a:r>
              <a:rPr lang="ru-RU" dirty="0"/>
              <a:t> по </a:t>
            </a:r>
            <a:r>
              <a:rPr lang="ru-RU" dirty="0" err="1"/>
              <a:t>проекти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мерките</a:t>
            </a:r>
            <a:r>
              <a:rPr lang="ru-RU" dirty="0"/>
              <a:t> от </a:t>
            </a:r>
            <a:r>
              <a:rPr lang="ru-RU" dirty="0" err="1"/>
              <a:t>одобрената</a:t>
            </a:r>
            <a:r>
              <a:rPr lang="ru-RU" dirty="0"/>
              <a:t> </a:t>
            </a:r>
            <a:r>
              <a:rPr lang="ru-RU" dirty="0" smtClean="0"/>
              <a:t>СВОМР</a:t>
            </a:r>
            <a:r>
              <a:rPr lang="ru-RU" dirty="0"/>
              <a:t>. </a:t>
            </a:r>
            <a:endParaRPr lang="ru-RU" dirty="0" smtClean="0"/>
          </a:p>
          <a:p>
            <a:pPr marL="285750" indent="-285750" algn="just">
              <a:buFont typeface="Wingdings" pitchFamily="2" charset="2"/>
              <a:buChar char="ü"/>
            </a:pPr>
            <a:endParaRPr lang="ru-RU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err="1" smtClean="0"/>
              <a:t>Дейностите</a:t>
            </a:r>
            <a:r>
              <a:rPr lang="ru-RU" dirty="0" smtClean="0"/>
              <a:t> </a:t>
            </a:r>
            <a:r>
              <a:rPr lang="ru-RU" dirty="0"/>
              <a:t>от </a:t>
            </a:r>
            <a:r>
              <a:rPr lang="ru-RU" dirty="0" err="1"/>
              <a:t>мерките</a:t>
            </a:r>
            <a:r>
              <a:rPr lang="ru-RU" dirty="0"/>
              <a:t> </a:t>
            </a:r>
            <a:r>
              <a:rPr lang="ru-RU" dirty="0" err="1"/>
              <a:t>следва</a:t>
            </a:r>
            <a:r>
              <a:rPr lang="ru-RU" dirty="0"/>
              <a:t> да </a:t>
            </a:r>
            <a:r>
              <a:rPr lang="ru-RU" dirty="0" err="1"/>
              <a:t>отговарят</a:t>
            </a:r>
            <a:r>
              <a:rPr lang="ru-RU" dirty="0"/>
              <a:t> на </a:t>
            </a:r>
            <a:r>
              <a:rPr lang="ru-RU" dirty="0" err="1"/>
              <a:t>указанията</a:t>
            </a:r>
            <a:r>
              <a:rPr lang="ru-RU" dirty="0"/>
              <a:t> по § 3 от ЗР на </a:t>
            </a:r>
            <a:r>
              <a:rPr lang="ru-RU" dirty="0" smtClean="0"/>
              <a:t>ПМС </a:t>
            </a:r>
            <a:r>
              <a:rPr lang="ru-RU" dirty="0"/>
              <a:t>№ 161 за </a:t>
            </a:r>
            <a:r>
              <a:rPr lang="ru-RU" dirty="0" err="1"/>
              <a:t>общите</a:t>
            </a:r>
            <a:r>
              <a:rPr lang="ru-RU" dirty="0"/>
              <a:t> </a:t>
            </a:r>
            <a:r>
              <a:rPr lang="ru-RU" dirty="0" err="1"/>
              <a:t>изисквания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smtClean="0"/>
              <a:t>СВОМР </a:t>
            </a:r>
            <a:r>
              <a:rPr lang="ru-RU" dirty="0"/>
              <a:t>на </a:t>
            </a:r>
            <a:r>
              <a:rPr lang="ru-RU" dirty="0" err="1"/>
              <a:t>съответната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 smtClean="0"/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dirty="0"/>
          </a:p>
          <a:p>
            <a:pPr marL="285750" indent="-285750" algn="just">
              <a:buFont typeface="Wingdings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042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25344"/>
            <a:ext cx="8229600" cy="4539960"/>
          </a:xfrm>
        </p:spPr>
        <p:txBody>
          <a:bodyPr>
            <a:normAutofit fontScale="77500" lnSpcReduction="20000"/>
          </a:bodyPr>
          <a:lstStyle/>
          <a:p>
            <a:pPr marL="109728" indent="0" algn="just">
              <a:buNone/>
            </a:pPr>
            <a:r>
              <a:rPr lang="bg-BG" sz="2300" dirty="0" smtClean="0">
                <a:latin typeface="Arial" pitchFamily="34" charset="0"/>
                <a:cs typeface="Arial" pitchFamily="34" charset="0"/>
              </a:rPr>
              <a:t>За да бъде одобрена стратегията, тя трябва да отговаря на следните условия:</a:t>
            </a:r>
          </a:p>
          <a:p>
            <a:pPr algn="just"/>
            <a:endParaRPr lang="bg-BG" sz="2300" dirty="0" smtClean="0">
              <a:latin typeface="Arial" pitchFamily="34" charset="0"/>
              <a:cs typeface="Arial" pitchFamily="34" charset="0"/>
            </a:endParaRPr>
          </a:p>
          <a:p>
            <a:pPr marL="109728" indent="0" algn="just" fontAlgn="base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2300" dirty="0">
                <a:latin typeface="Arial" pitchFamily="34" charset="0"/>
                <a:cs typeface="Arial" pitchFamily="34" charset="0"/>
              </a:rPr>
              <a:t>1. </a:t>
            </a:r>
            <a:r>
              <a:rPr lang="bg-BG" sz="2300" dirty="0" smtClean="0">
                <a:latin typeface="Arial" pitchFamily="34" charset="0"/>
                <a:cs typeface="Arial" pitchFamily="34" charset="0"/>
              </a:rPr>
              <a:t>СВОМР </a:t>
            </a:r>
            <a:r>
              <a:rPr lang="bg-BG" sz="2300" dirty="0">
                <a:latin typeface="Arial" pitchFamily="34" charset="0"/>
                <a:cs typeface="Arial" pitchFamily="34" charset="0"/>
              </a:rPr>
              <a:t>трябва да е </a:t>
            </a:r>
            <a:r>
              <a:rPr lang="bg-BG" sz="2300" dirty="0" smtClean="0">
                <a:latin typeface="Arial" pitchFamily="34" charset="0"/>
                <a:cs typeface="Arial" pitchFamily="34" charset="0"/>
              </a:rPr>
              <a:t>разработена </a:t>
            </a:r>
            <a:r>
              <a:rPr lang="bg-BG" sz="2300" dirty="0">
                <a:latin typeface="Arial" pitchFamily="34" charset="0"/>
                <a:cs typeface="Arial" pitchFamily="34" charset="0"/>
              </a:rPr>
              <a:t>по образец съгласно приложение № 3 от насоките за период до 31 декември 2020 г. Когато е необходимо и според указанията по § 3 от ЗР на Постановление № 161 образецът може да се допълва според изискуемата информация</a:t>
            </a:r>
            <a:r>
              <a:rPr lang="bg-BG" sz="23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endParaRPr lang="bg-BG" sz="2300" dirty="0">
              <a:latin typeface="Arial" pitchFamily="34" charset="0"/>
              <a:cs typeface="Arial" pitchFamily="34" charset="0"/>
            </a:endParaRPr>
          </a:p>
          <a:p>
            <a:pPr marL="109728" indent="0" algn="just" fontAlgn="base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2300" dirty="0">
                <a:latin typeface="Arial" pitchFamily="34" charset="0"/>
                <a:cs typeface="Arial" pitchFamily="34" charset="0"/>
              </a:rPr>
              <a:t>2. Проектът на </a:t>
            </a:r>
            <a:r>
              <a:rPr lang="bg-BG" sz="2300" dirty="0" smtClean="0">
                <a:latin typeface="Arial" pitchFamily="34" charset="0"/>
                <a:cs typeface="Arial" pitchFamily="34" charset="0"/>
              </a:rPr>
              <a:t>СВОМР </a:t>
            </a:r>
            <a:r>
              <a:rPr lang="bg-BG" sz="2300" dirty="0">
                <a:latin typeface="Arial" pitchFamily="34" charset="0"/>
                <a:cs typeface="Arial" pitchFamily="34" charset="0"/>
              </a:rPr>
              <a:t>трябва да е одобрен от колективния върховен орган на МИГ след публично проведени консултации, обсъждания, информационни срещи и други със заинтересованите страни, като поканата за събитието да е публикувана на интернет страницата на МИГ</a:t>
            </a:r>
            <a:r>
              <a:rPr lang="bg-BG" sz="23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endParaRPr lang="bg-BG" sz="2300" dirty="0">
              <a:latin typeface="Arial" pitchFamily="34" charset="0"/>
              <a:cs typeface="Arial" pitchFamily="34" charset="0"/>
            </a:endParaRPr>
          </a:p>
          <a:p>
            <a:pPr marL="109728" indent="0" algn="just" fontAlgn="base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2300" dirty="0">
                <a:latin typeface="Arial" pitchFamily="34" charset="0"/>
                <a:cs typeface="Arial" pitchFamily="34" charset="0"/>
              </a:rPr>
              <a:t>3. При съгласуване на проекта на </a:t>
            </a:r>
            <a:r>
              <a:rPr lang="bg-BG" sz="2300" dirty="0" smtClean="0">
                <a:latin typeface="Arial" pitchFamily="34" charset="0"/>
                <a:cs typeface="Arial" pitchFamily="34" charset="0"/>
              </a:rPr>
              <a:t>СВОМР </a:t>
            </a:r>
            <a:r>
              <a:rPr lang="bg-BG" sz="2300" dirty="0">
                <a:latin typeface="Arial" pitchFamily="34" charset="0"/>
                <a:cs typeface="Arial" pitchFamily="34" charset="0"/>
              </a:rPr>
              <a:t>задължително трябва да е проведено обществено обсъждане.</a:t>
            </a:r>
          </a:p>
          <a:p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6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009" y="275045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448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4076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10527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Втора </a:t>
            </a:r>
            <a:r>
              <a:rPr lang="ru-RU" sz="2400" b="1" dirty="0" err="1" smtClean="0"/>
              <a:t>покана</a:t>
            </a:r>
            <a:r>
              <a:rPr lang="ru-RU" sz="2400" b="1" dirty="0" smtClean="0"/>
              <a:t> по подмярка </a:t>
            </a:r>
            <a:r>
              <a:rPr lang="ru-RU" sz="2400" b="1" dirty="0"/>
              <a:t>19.2 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236308887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Всяка мярка в 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СВОМР 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съдържа:</a:t>
            </a:r>
          </a:p>
          <a:p>
            <a:pPr marL="109728" indent="0">
              <a:buNone/>
            </a:pPr>
            <a:endParaRPr lang="bg-BG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r>
              <a:rPr lang="bg-BG" sz="1800" dirty="0">
                <a:latin typeface="Arial" charset="0"/>
              </a:rPr>
              <a:t>описание на целите и обхвата на мярката, 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endParaRPr lang="bg-BG" sz="1800" dirty="0" smtClean="0">
              <a:latin typeface="Arial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r>
              <a:rPr lang="bg-BG" sz="1800" dirty="0" smtClean="0">
                <a:latin typeface="Arial" charset="0"/>
              </a:rPr>
              <a:t>допустимите </a:t>
            </a:r>
            <a:r>
              <a:rPr lang="bg-BG" sz="1800" dirty="0">
                <a:latin typeface="Arial" charset="0"/>
              </a:rPr>
              <a:t>получатели, 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endParaRPr lang="bg-BG" sz="1800" dirty="0" smtClean="0">
              <a:latin typeface="Arial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r>
              <a:rPr lang="bg-BG" sz="1800" dirty="0" smtClean="0">
                <a:latin typeface="Arial" charset="0"/>
              </a:rPr>
              <a:t>допустимите </a:t>
            </a:r>
            <a:r>
              <a:rPr lang="bg-BG" sz="1800" dirty="0">
                <a:latin typeface="Arial" charset="0"/>
              </a:rPr>
              <a:t>дейности и разходи, 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endParaRPr lang="bg-BG" sz="1800" dirty="0" smtClean="0">
              <a:latin typeface="Arial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r>
              <a:rPr lang="bg-BG" sz="1800" dirty="0" smtClean="0">
                <a:latin typeface="Arial" charset="0"/>
              </a:rPr>
              <a:t>определените </a:t>
            </a:r>
            <a:r>
              <a:rPr lang="bg-BG" sz="1800" dirty="0">
                <a:latin typeface="Arial" charset="0"/>
              </a:rPr>
              <a:t>финансови параметри за проектите, 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endParaRPr lang="bg-BG" sz="1800" dirty="0" smtClean="0">
              <a:latin typeface="Arial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r>
              <a:rPr lang="bg-BG" sz="1800" dirty="0" smtClean="0">
                <a:latin typeface="Arial" charset="0"/>
              </a:rPr>
              <a:t>интензитет </a:t>
            </a:r>
            <a:r>
              <a:rPr lang="bg-BG" sz="1800" dirty="0">
                <a:latin typeface="Arial" charset="0"/>
              </a:rPr>
              <a:t>на финансовата помощ, размер на финансовата помощ, 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endParaRPr lang="bg-BG" sz="1800" dirty="0" smtClean="0">
              <a:latin typeface="Arial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r>
              <a:rPr lang="bg-BG" sz="1800" dirty="0" smtClean="0">
                <a:latin typeface="Arial" charset="0"/>
              </a:rPr>
              <a:t>обективни </a:t>
            </a:r>
            <a:r>
              <a:rPr lang="bg-BG" sz="1800" dirty="0">
                <a:latin typeface="Arial" charset="0"/>
              </a:rPr>
              <a:t>критерии за оценка на проектите и тяхната тежест,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endParaRPr lang="bg-BG" sz="1800" dirty="0" smtClean="0">
              <a:latin typeface="Arial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r>
              <a:rPr lang="bg-BG" sz="1800" dirty="0" smtClean="0">
                <a:latin typeface="Arial" charset="0"/>
              </a:rPr>
              <a:t>други </a:t>
            </a:r>
            <a:r>
              <a:rPr lang="bg-BG" sz="1800" dirty="0">
                <a:latin typeface="Arial" charset="0"/>
              </a:rPr>
              <a:t>елементи, според указанията по § 3 от ЗР на </a:t>
            </a:r>
            <a:r>
              <a:rPr lang="bg-BG" sz="1800" dirty="0" smtClean="0">
                <a:latin typeface="Arial" charset="0"/>
              </a:rPr>
              <a:t>ПМС </a:t>
            </a:r>
            <a:r>
              <a:rPr lang="bg-BG" sz="1800" dirty="0">
                <a:latin typeface="Arial" charset="0"/>
              </a:rPr>
              <a:t>№ 161 на всяка от финансиращите съответната мярка програми, когато е приложимо.</a:t>
            </a:r>
          </a:p>
          <a:p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9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009" y="275045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4898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4076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539552" y="512893"/>
            <a:ext cx="8229600" cy="576064"/>
          </a:xfrm>
          <a:prstGeom prst="rect">
            <a:avLst/>
          </a:prstGeom>
        </p:spPr>
        <p:txBody>
          <a:bodyPr vert="horz" rtlCol="0" anchor="ctr">
            <a:normAutofit fontScale="3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bg-BG" sz="2400" smtClean="0"/>
              <a:t/>
            </a:r>
            <a:br>
              <a:rPr lang="bg-BG" sz="2400" smtClean="0"/>
            </a:br>
            <a:r>
              <a:rPr lang="bg-BG" sz="2400" smtClean="0"/>
              <a:t/>
            </a:r>
            <a:br>
              <a:rPr lang="bg-BG" sz="2400" smtClean="0"/>
            </a:br>
            <a:r>
              <a:rPr lang="bg-BG" sz="2400" smtClean="0"/>
              <a:t/>
            </a:r>
            <a:br>
              <a:rPr lang="bg-BG" sz="2400" smtClean="0"/>
            </a:br>
            <a:r>
              <a:rPr lang="bg-BG" sz="2400" smtClean="0"/>
              <a:t>Втора покана по подмярка 19.2 </a:t>
            </a:r>
            <a:endParaRPr lang="bg-BG" sz="2400" dirty="0"/>
          </a:p>
        </p:txBody>
      </p:sp>
      <p:pic>
        <p:nvPicPr>
          <p:cNvPr id="13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361" y="239258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52" y="239111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256" y="378289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51520" y="10527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Втора </a:t>
            </a:r>
            <a:r>
              <a:rPr lang="ru-RU" sz="2400" b="1" dirty="0" err="1" smtClean="0"/>
              <a:t>покана</a:t>
            </a:r>
            <a:r>
              <a:rPr lang="ru-RU" sz="2400" b="1" dirty="0" smtClean="0"/>
              <a:t> по подмярка </a:t>
            </a:r>
            <a:r>
              <a:rPr lang="ru-RU" sz="2400" b="1" dirty="0"/>
              <a:t>19.2 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106281969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844824"/>
            <a:ext cx="8280921" cy="4666523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bg-BG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Обективни са критериите за подбор на проекти, когато осигуряват най-малко: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r>
              <a:rPr lang="bg-BG" sz="1900" dirty="0">
                <a:latin typeface="Arial" charset="0"/>
              </a:rPr>
              <a:t>съответствие на проектите с характеристиката на територията, нуждите и потребностите на местната общност, общинските и секторни политики за развитие и/или;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r>
              <a:rPr lang="bg-BG" sz="1900" dirty="0">
                <a:latin typeface="Arial" charset="0"/>
              </a:rPr>
              <a:t>подкрепа за дейности, които са пряко свързани с постигането на целите на </a:t>
            </a:r>
            <a:r>
              <a:rPr lang="bg-BG" sz="1900" dirty="0" smtClean="0">
                <a:latin typeface="Arial" charset="0"/>
              </a:rPr>
              <a:t>СВОМР </a:t>
            </a:r>
            <a:r>
              <a:rPr lang="bg-BG" sz="1900" dirty="0">
                <a:latin typeface="Arial" charset="0"/>
              </a:rPr>
              <a:t>на МИГ и/или;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r>
              <a:rPr lang="bg-BG" sz="1900" dirty="0">
                <a:latin typeface="Arial" charset="0"/>
              </a:rPr>
              <a:t>подкрепа за проекти с положително въздействие върху социалната среда и/или околната среда и/или заетостта.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endParaRPr lang="bg-BG" sz="1900" dirty="0">
              <a:latin typeface="Arial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r>
              <a:rPr lang="bg-BG" sz="1900" dirty="0">
                <a:latin typeface="Arial" charset="0"/>
              </a:rPr>
              <a:t>Избраните в </a:t>
            </a:r>
            <a:r>
              <a:rPr lang="bg-BG" sz="1900" dirty="0" smtClean="0">
                <a:latin typeface="Arial" charset="0"/>
              </a:rPr>
              <a:t>СВОМР </a:t>
            </a:r>
            <a:r>
              <a:rPr lang="bg-BG" sz="1900" dirty="0">
                <a:latin typeface="Arial" charset="0"/>
              </a:rPr>
              <a:t>мерки трябва да съответстват на идентифицираните в проучванията и анализите на територията нужди, включително на нуждата от финансиране от конкретна програма, участваща в подхода.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endParaRPr lang="bg-BG" sz="1900" dirty="0" smtClean="0">
              <a:latin typeface="Arial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r>
              <a:rPr lang="bg-BG" sz="1900" dirty="0" smtClean="0">
                <a:latin typeface="Arial" charset="0"/>
              </a:rPr>
              <a:t>Мерките </a:t>
            </a:r>
            <a:r>
              <a:rPr lang="bg-BG" sz="1900" dirty="0">
                <a:latin typeface="Arial" charset="0"/>
              </a:rPr>
              <a:t>в </a:t>
            </a:r>
            <a:r>
              <a:rPr lang="bg-BG" sz="1900" dirty="0" smtClean="0">
                <a:latin typeface="Arial" charset="0"/>
              </a:rPr>
              <a:t>СВОМР </a:t>
            </a:r>
            <a:r>
              <a:rPr lang="bg-BG" sz="1900" dirty="0">
                <a:latin typeface="Arial" charset="0"/>
              </a:rPr>
              <a:t>се разработват при спазване на установената липса на припокриване и координация по всички програми, финансирани със средства на ЕС.</a:t>
            </a:r>
          </a:p>
          <a:p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5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361" y="239258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52" y="239111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256" y="378289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10527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Втора </a:t>
            </a:r>
            <a:r>
              <a:rPr lang="ru-RU" sz="2400" b="1" dirty="0" err="1" smtClean="0"/>
              <a:t>покана</a:t>
            </a:r>
            <a:r>
              <a:rPr lang="ru-RU" sz="2400" b="1" dirty="0" smtClean="0"/>
              <a:t> по подмярка </a:t>
            </a:r>
            <a:r>
              <a:rPr lang="ru-RU" sz="2400" b="1" dirty="0"/>
              <a:t>19.2 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13315767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700808"/>
            <a:ext cx="8496944" cy="4896544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Указания за мерките, финансирани от ЕЗФРСР</a:t>
            </a:r>
          </a:p>
          <a:p>
            <a:pPr marL="109728" indent="0" algn="just">
              <a:buNone/>
            </a:pP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 стратегията за ВОМР МИГ може да включи мерки, които: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r>
              <a:rPr lang="bg-BG" sz="1800" dirty="0" smtClean="0">
                <a:latin typeface="Arial" charset="0"/>
              </a:rPr>
              <a:t>са </a:t>
            </a:r>
            <a:r>
              <a:rPr lang="bg-BG" sz="1800" dirty="0">
                <a:latin typeface="Arial" charset="0"/>
              </a:rPr>
              <a:t>избрани в </a:t>
            </a:r>
            <a:r>
              <a:rPr lang="bg-BG" sz="1800" dirty="0" smtClean="0">
                <a:latin typeface="Arial" charset="0"/>
              </a:rPr>
              <a:t>ПРСР;</a:t>
            </a:r>
            <a:endParaRPr lang="bg-BG" sz="1800" dirty="0">
              <a:latin typeface="Arial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r>
              <a:rPr lang="bg-BG" sz="1800" dirty="0" smtClean="0">
                <a:latin typeface="Arial" charset="0"/>
              </a:rPr>
              <a:t>не </a:t>
            </a:r>
            <a:r>
              <a:rPr lang="bg-BG" sz="1800" dirty="0">
                <a:latin typeface="Arial" charset="0"/>
              </a:rPr>
              <a:t>са включени в </a:t>
            </a:r>
            <a:r>
              <a:rPr lang="bg-BG" sz="1800" dirty="0" smtClean="0">
                <a:latin typeface="Arial" charset="0"/>
              </a:rPr>
              <a:t>ПРСР, </a:t>
            </a:r>
            <a:r>
              <a:rPr lang="bg-BG" sz="1800" dirty="0">
                <a:latin typeface="Arial" charset="0"/>
              </a:rPr>
              <a:t>но са част от Регламент (EC) № 1305/2013;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r>
              <a:rPr lang="bg-BG" sz="1800" dirty="0" smtClean="0">
                <a:latin typeface="Arial" charset="0"/>
              </a:rPr>
              <a:t>са </a:t>
            </a:r>
            <a:r>
              <a:rPr lang="bg-BG" sz="1800" dirty="0">
                <a:latin typeface="Arial" charset="0"/>
              </a:rPr>
              <a:t>извън обхвата на мерките от Регламент (EC) № 1305/2013, но съответстват на целите на регламента;</a:t>
            </a:r>
          </a:p>
          <a:p>
            <a:pPr marL="109728" indent="0" algn="just">
              <a:buNone/>
            </a:pPr>
            <a:endParaRPr lang="bg-BG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избор на мерки, включени в ПРСР, МИГ може да определи условия, различни от програмата, но отговарящи на условията на регламента;</a:t>
            </a:r>
          </a:p>
          <a:p>
            <a:pPr marL="109728" indent="0" algn="just">
              <a:buNone/>
            </a:pPr>
            <a:endParaRPr lang="bg-BG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избор на мерки, включени в Регламент (EC) № 1305/2013, които не са част от ПРСР, мерките от стратегията трябва да съответстват на приложимите условия на регламента;</a:t>
            </a:r>
          </a:p>
          <a:p>
            <a:pPr marL="109728" indent="0" algn="just">
              <a:buNone/>
            </a:pPr>
            <a:endParaRPr lang="bg-BG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избор на мярка извън обхвата на Регламент (EC) № 1305/2013, финансирана от ЕЗФРСР, мярката трябва да допринася за постигането на приоритетите на ПРСР и на 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СВОМР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5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39259"/>
            <a:ext cx="1794911" cy="76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52" y="239111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256" y="378289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1520" y="10527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Втора </a:t>
            </a:r>
            <a:r>
              <a:rPr lang="ru-RU" sz="2400" b="1" dirty="0" err="1" smtClean="0"/>
              <a:t>покана</a:t>
            </a:r>
            <a:r>
              <a:rPr lang="ru-RU" sz="2400" b="1" dirty="0" smtClean="0"/>
              <a:t> по подмярка </a:t>
            </a:r>
            <a:r>
              <a:rPr lang="ru-RU" sz="2400" b="1" dirty="0"/>
              <a:t>19.2 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132401477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7352"/>
            <a:ext cx="8229600" cy="4827992"/>
          </a:xfrm>
        </p:spPr>
        <p:txBody>
          <a:bodyPr>
            <a:normAutofit fontScale="62500" lnSpcReduction="20000"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r>
              <a:rPr lang="bg-BG" sz="2900" dirty="0">
                <a:latin typeface="Arial" charset="0"/>
              </a:rPr>
              <a:t>В </a:t>
            </a:r>
            <a:r>
              <a:rPr lang="bg-BG" sz="2900" dirty="0" smtClean="0">
                <a:latin typeface="Arial" charset="0"/>
              </a:rPr>
              <a:t>СВОМР </a:t>
            </a:r>
            <a:r>
              <a:rPr lang="bg-BG" sz="2900" dirty="0">
                <a:latin typeface="Arial" charset="0"/>
              </a:rPr>
              <a:t>не се избират мерки, финансирани от ЕЗФРСР, предвиждащи фиксирани плащания, и мерки, свързани със схеми за плащания на площ, в т. ч. подмерки 6.1 „Стартова помощ за млади земеделски производители“, 6.2 „Стартова помощ за неземеделски дейности“ и 6.3 „Стартова помощ за развитие на малки стопанства“ на мярка 6 „Развитие на стопанства и предприятия“ от </a:t>
            </a:r>
            <a:r>
              <a:rPr lang="bg-BG" sz="2900" dirty="0" smtClean="0">
                <a:latin typeface="Arial" charset="0"/>
              </a:rPr>
              <a:t>ПРСР.</a:t>
            </a:r>
            <a:endParaRPr lang="bg-BG" sz="2900" dirty="0">
              <a:latin typeface="Arial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endParaRPr lang="bg-BG" sz="2900" dirty="0" smtClean="0">
              <a:latin typeface="Arial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endParaRPr lang="bg-BG" sz="2900" dirty="0">
              <a:latin typeface="Arial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r>
              <a:rPr lang="bg-BG" sz="2900" dirty="0">
                <a:latin typeface="Arial" charset="0"/>
              </a:rPr>
              <a:t>В </a:t>
            </a:r>
            <a:r>
              <a:rPr lang="bg-BG" sz="2900" dirty="0" smtClean="0">
                <a:latin typeface="Arial" charset="0"/>
              </a:rPr>
              <a:t>СВОМР </a:t>
            </a:r>
            <a:r>
              <a:rPr lang="bg-BG" sz="2900" dirty="0">
                <a:latin typeface="Arial" charset="0"/>
              </a:rPr>
              <a:t>могат да бъдат включени дейностите по чл. 35 от Регламент (ЕС) № 1305/2013, с изключение на </a:t>
            </a:r>
            <a:r>
              <a:rPr lang="bg-BG" sz="2900" dirty="0" err="1">
                <a:latin typeface="Arial" charset="0"/>
              </a:rPr>
              <a:t>подмярка</a:t>
            </a:r>
            <a:r>
              <a:rPr lang="bg-BG" sz="2900" dirty="0">
                <a:latin typeface="Arial" charset="0"/>
              </a:rPr>
              <a:t> 16.1 „Подкрепа за сформиране и функциониране на оперативни групи в рамките на Европейското партньорство за иновации за селскостопанска производителност и устойчивост“, </a:t>
            </a:r>
            <a:r>
              <a:rPr lang="bg-BG" sz="2900" dirty="0" err="1">
                <a:latin typeface="Arial" charset="0"/>
              </a:rPr>
              <a:t>подмярка</a:t>
            </a:r>
            <a:r>
              <a:rPr lang="bg-BG" sz="2900" dirty="0">
                <a:latin typeface="Arial" charset="0"/>
              </a:rPr>
              <a:t> 16.2 „Подкрепа за пилотни проекти и за развитие на нови продукти, практики, процеси и технологии“ и </a:t>
            </a:r>
            <a:r>
              <a:rPr lang="bg-BG" sz="2900" dirty="0" err="1">
                <a:latin typeface="Arial" charset="0"/>
              </a:rPr>
              <a:t>подмярка</a:t>
            </a:r>
            <a:r>
              <a:rPr lang="bg-BG" sz="2900" dirty="0">
                <a:latin typeface="Arial" charset="0"/>
              </a:rPr>
              <a:t> 16.4 „Подкрепа за хоризонтално и вертикално сътрудничество между участниците във веригата на доставки за изграждането и развитието на къси вериги на доставки и местни пазари. Подкрепа за дейности на местно равнище за популяризиране, свързани с развитието на късите вериги на доставки и местните пазари“ от мярка 16 „Сътрудничество“ от </a:t>
            </a:r>
            <a:r>
              <a:rPr lang="bg-BG" sz="2900" dirty="0" smtClean="0">
                <a:latin typeface="Arial" charset="0"/>
              </a:rPr>
              <a:t>ПРСР.</a:t>
            </a:r>
            <a:endParaRPr lang="bg-BG" sz="2900" dirty="0">
              <a:latin typeface="Arial" charset="0"/>
            </a:endParaRPr>
          </a:p>
          <a:p>
            <a:pPr algn="just"/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5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39259"/>
            <a:ext cx="1794911" cy="76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52" y="239111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256" y="378289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10527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Втора </a:t>
            </a:r>
            <a:r>
              <a:rPr lang="ru-RU" sz="2400" b="1" dirty="0" err="1" smtClean="0"/>
              <a:t>покана</a:t>
            </a:r>
            <a:r>
              <a:rPr lang="ru-RU" sz="2400" b="1" dirty="0" smtClean="0"/>
              <a:t> по подмярка </a:t>
            </a:r>
            <a:r>
              <a:rPr lang="ru-RU" sz="2400" b="1" dirty="0"/>
              <a:t>19.2 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60608688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25344"/>
            <a:ext cx="8229600" cy="4827992"/>
          </a:xfrm>
        </p:spPr>
        <p:txBody>
          <a:bodyPr>
            <a:no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r>
              <a:rPr lang="bg-BG" sz="1800" dirty="0">
                <a:latin typeface="Arial" charset="0"/>
              </a:rPr>
              <a:t>В </a:t>
            </a:r>
            <a:r>
              <a:rPr lang="bg-BG" sz="1800" dirty="0" smtClean="0">
                <a:latin typeface="Arial" charset="0"/>
              </a:rPr>
              <a:t>СВОМР </a:t>
            </a:r>
            <a:r>
              <a:rPr lang="bg-BG" sz="1800" dirty="0">
                <a:latin typeface="Arial" charset="0"/>
              </a:rPr>
              <a:t>не се избират мерки, финансирани от ЕЗФРСР, предвиждащи инвестиции в държавна или общинска инфраструктура за здравеопазване.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endParaRPr lang="bg-BG" sz="1800" dirty="0" smtClean="0">
              <a:latin typeface="Arial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r>
              <a:rPr lang="bg-BG" sz="1800" dirty="0" smtClean="0">
                <a:latin typeface="Arial" charset="0"/>
              </a:rPr>
              <a:t>Не </a:t>
            </a:r>
            <a:r>
              <a:rPr lang="bg-BG" sz="1800" dirty="0">
                <a:latin typeface="Arial" charset="0"/>
              </a:rPr>
              <a:t>се предоставя финансова помощ от </a:t>
            </a:r>
            <a:r>
              <a:rPr lang="bg-BG" sz="1800" dirty="0" smtClean="0">
                <a:latin typeface="Arial" charset="0"/>
              </a:rPr>
              <a:t>СВОМР </a:t>
            </a:r>
            <a:r>
              <a:rPr lang="bg-BG" sz="1800" dirty="0">
                <a:latin typeface="Arial" charset="0"/>
              </a:rPr>
              <a:t>по подмярка 7.6 „Проучвания и инвестиции, свързани с поддържане, възстановяване и подобряване на културното и природното наследство на селата“ от </a:t>
            </a:r>
            <a:r>
              <a:rPr lang="bg-BG" sz="1800" dirty="0" smtClean="0">
                <a:latin typeface="Arial" charset="0"/>
              </a:rPr>
              <a:t>ПРСР </a:t>
            </a:r>
            <a:r>
              <a:rPr lang="bg-BG" sz="1800" dirty="0">
                <a:latin typeface="Arial" charset="0"/>
              </a:rPr>
              <a:t>на кандидати за получаване на финансова помощ, на които е предоставена финансова помощ по подмярка 7.6 „Проучвания и инвестиции, свързани с поддържане, възстановяване и подобряване на културното и природното наследство на селата“ от </a:t>
            </a:r>
            <a:r>
              <a:rPr lang="bg-BG" sz="1800" dirty="0" smtClean="0">
                <a:latin typeface="Arial" charset="0"/>
              </a:rPr>
              <a:t>ПРСР.</a:t>
            </a:r>
            <a:endParaRPr lang="bg-BG" sz="1800" dirty="0">
              <a:latin typeface="Arial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endParaRPr lang="bg-BG" sz="1800" dirty="0" smtClean="0">
              <a:latin typeface="Arial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r>
              <a:rPr lang="bg-BG" sz="1800" b="1" dirty="0" smtClean="0">
                <a:latin typeface="Arial" charset="0"/>
              </a:rPr>
              <a:t>ВАЖНО</a:t>
            </a:r>
            <a:r>
              <a:rPr lang="bg-BG" sz="1800" b="1" dirty="0">
                <a:latin typeface="Arial" charset="0"/>
              </a:rPr>
              <a:t>!:</a:t>
            </a:r>
            <a:r>
              <a:rPr lang="bg-BG" sz="1800" dirty="0">
                <a:latin typeface="Arial" charset="0"/>
              </a:rPr>
              <a:t> За мерки от </a:t>
            </a:r>
            <a:r>
              <a:rPr lang="bg-BG" sz="1800" dirty="0" smtClean="0">
                <a:latin typeface="Arial" charset="0"/>
              </a:rPr>
              <a:t>СВОМР</a:t>
            </a:r>
            <a:r>
              <a:rPr lang="bg-BG" sz="1800" dirty="0">
                <a:latin typeface="Arial" charset="0"/>
              </a:rPr>
              <a:t>, които са мерки/операции, финансирани от оперативните програми, се прилагат условия, определени от съответния УО в указанията по § 3 от ЗР на </a:t>
            </a:r>
            <a:r>
              <a:rPr lang="bg-BG" sz="1800" dirty="0" smtClean="0">
                <a:latin typeface="Arial" charset="0"/>
              </a:rPr>
              <a:t>ПМС </a:t>
            </a:r>
            <a:r>
              <a:rPr lang="bg-BG" sz="1800" dirty="0">
                <a:latin typeface="Arial" charset="0"/>
              </a:rPr>
              <a:t>№ 161 за общите изисквания към </a:t>
            </a:r>
            <a:r>
              <a:rPr lang="bg-BG" sz="1800" dirty="0" smtClean="0">
                <a:latin typeface="Arial" charset="0"/>
              </a:rPr>
              <a:t>СВОМР </a:t>
            </a:r>
            <a:r>
              <a:rPr lang="bg-BG" sz="1800" dirty="0">
                <a:latin typeface="Arial" charset="0"/>
              </a:rPr>
              <a:t>на съответната програма.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5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39259"/>
            <a:ext cx="1794911" cy="76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52" y="239111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256" y="378289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10527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Втора </a:t>
            </a:r>
            <a:r>
              <a:rPr lang="ru-RU" sz="2400" b="1" dirty="0" err="1" smtClean="0"/>
              <a:t>покана</a:t>
            </a:r>
            <a:r>
              <a:rPr lang="ru-RU" sz="2400" b="1" dirty="0" smtClean="0"/>
              <a:t> по подмярка </a:t>
            </a:r>
            <a:r>
              <a:rPr lang="ru-RU" sz="2400" b="1" dirty="0"/>
              <a:t>19.2 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286213596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4997" y="908720"/>
            <a:ext cx="8719492" cy="57606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g-BG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Териториален обхват</a:t>
            </a:r>
            <a:endParaRPr lang="bg-BG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2283837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Подходът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Водено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от </a:t>
            </a:r>
            <a:r>
              <a:rPr lang="ru-RU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общностите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местно развитие </a:t>
            </a:r>
            <a:r>
              <a:rPr lang="bg-BG" dirty="0" smtClean="0"/>
              <a:t>(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ВОМР</a:t>
            </a:r>
            <a:r>
              <a:rPr lang="bg-BG" dirty="0" smtClean="0"/>
              <a:t>)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прилага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територии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определени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съгласно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чл. 4 и 5 от Постановление № 161 на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Министерския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съвет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от 2016 г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bg-BG" dirty="0" smtClean="0"/>
              <a:t>(ПМС № 161)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Операциите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рамките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на стратегии за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ВОМР </a:t>
            </a:r>
            <a:r>
              <a:rPr lang="bg-BG" dirty="0" smtClean="0"/>
              <a:t>(СВОМР)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финансирани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от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ЕЗФРСР,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изпълняват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територията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селските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райони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или на друга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територия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обхваната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от МИГ,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когато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проектите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допринасят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развитието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съответния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селски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район;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logo PRSR2014-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8"/>
            <a:ext cx="1980703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3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839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pPr marL="285750" indent="-285750"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r>
              <a:rPr lang="bg-BG" sz="1800" dirty="0">
                <a:latin typeface="Arial" charset="0"/>
              </a:rPr>
              <a:t>Кандидатът/получателят на финансова помощ към СВОМР има постоянен адрес - за физическите лица, и седалище и адрес на управление - за еднолични търговци и юридическите лица, на територията на действие на МИГ и осъществява дейностите по проект на територията на действие на МИГ</a:t>
            </a:r>
            <a:r>
              <a:rPr lang="bg-BG" sz="1800" dirty="0" smtClean="0">
                <a:latin typeface="Arial" charset="0"/>
              </a:rPr>
              <a:t>.</a:t>
            </a:r>
          </a:p>
          <a:p>
            <a:pPr marL="285750" indent="-285750"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endParaRPr lang="bg-BG" sz="1800" dirty="0">
              <a:latin typeface="Arial" charset="0"/>
            </a:endParaRPr>
          </a:p>
          <a:p>
            <a:pPr marL="285750" indent="-285750"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r>
              <a:rPr lang="bg-BG" sz="1800" dirty="0">
                <a:latin typeface="Arial" charset="0"/>
              </a:rPr>
              <a:t>Изискването за седалище и адрес на управление не се прилага по отношение на община:</a:t>
            </a:r>
          </a:p>
          <a:p>
            <a:pPr marL="285750" indent="-285750"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endParaRPr lang="bg-BG" sz="1800" dirty="0" smtClean="0">
              <a:latin typeface="Arial" charset="0"/>
            </a:endParaRPr>
          </a:p>
          <a:p>
            <a:pPr marL="0" indent="0"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bg-BG" sz="1800" dirty="0" smtClean="0">
                <a:latin typeface="Arial" charset="0"/>
              </a:rPr>
              <a:t>1</a:t>
            </a:r>
            <a:r>
              <a:rPr lang="bg-BG" sz="1800" dirty="0">
                <a:latin typeface="Arial" charset="0"/>
              </a:rPr>
              <a:t>. включена в приложение № 3 от </a:t>
            </a:r>
            <a:r>
              <a:rPr lang="bg-BG" sz="1800" dirty="0" smtClean="0">
                <a:latin typeface="Arial" charset="0"/>
              </a:rPr>
              <a:t>ПМС </a:t>
            </a:r>
            <a:r>
              <a:rPr lang="bg-BG" sz="1800" dirty="0">
                <a:latin typeface="Arial" charset="0"/>
              </a:rPr>
              <a:t>№ 161, която има седалище в съответния областен град;</a:t>
            </a:r>
          </a:p>
          <a:p>
            <a:pPr marL="0" indent="0"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endParaRPr lang="bg-BG" sz="1800" dirty="0" smtClean="0">
              <a:latin typeface="Arial" charset="0"/>
            </a:endParaRPr>
          </a:p>
          <a:p>
            <a:pPr marL="0" indent="0"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bg-BG" sz="1800" dirty="0" smtClean="0">
                <a:latin typeface="Arial" charset="0"/>
              </a:rPr>
              <a:t>2</a:t>
            </a:r>
            <a:r>
              <a:rPr lang="bg-BG" sz="1800" dirty="0">
                <a:latin typeface="Arial" charset="0"/>
              </a:rPr>
              <a:t>. когато в територията на МИГ са включени населените места на общината, без града, център на общината, в строителните му граници, посочени в приложение № 2 от </a:t>
            </a:r>
            <a:r>
              <a:rPr lang="bg-BG" sz="1800" dirty="0" smtClean="0">
                <a:latin typeface="Arial" charset="0"/>
              </a:rPr>
              <a:t>ПМС </a:t>
            </a:r>
            <a:r>
              <a:rPr lang="bg-BG" sz="1800" dirty="0">
                <a:latin typeface="Arial" charset="0"/>
              </a:rPr>
              <a:t>№ 161;</a:t>
            </a:r>
          </a:p>
          <a:p>
            <a:pPr marL="0" indent="0"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endParaRPr lang="bg-BG" sz="1800" dirty="0" smtClean="0">
              <a:latin typeface="Arial" charset="0"/>
            </a:endParaRPr>
          </a:p>
          <a:p>
            <a:pPr marL="0" indent="0"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bg-BG" sz="1800" dirty="0" smtClean="0">
                <a:latin typeface="Arial" charset="0"/>
              </a:rPr>
              <a:t>3</a:t>
            </a:r>
            <a:r>
              <a:rPr lang="bg-BG" sz="1800" dirty="0">
                <a:latin typeface="Arial" charset="0"/>
              </a:rPr>
              <a:t>. когато в обхвата на </a:t>
            </a:r>
            <a:r>
              <a:rPr lang="bg-BG" sz="1800" dirty="0" smtClean="0">
                <a:latin typeface="Arial" charset="0"/>
              </a:rPr>
              <a:t>СВОМР </a:t>
            </a:r>
            <a:r>
              <a:rPr lang="bg-BG" sz="1800" dirty="0">
                <a:latin typeface="Arial" charset="0"/>
              </a:rPr>
              <a:t>е включена част от територията й.</a:t>
            </a:r>
          </a:p>
          <a:p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5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39259"/>
            <a:ext cx="1794911" cy="76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52" y="239111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256" y="378289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10527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Втора </a:t>
            </a:r>
            <a:r>
              <a:rPr lang="ru-RU" sz="2400" b="1" dirty="0" err="1" smtClean="0"/>
              <a:t>покана</a:t>
            </a:r>
            <a:r>
              <a:rPr lang="ru-RU" sz="2400" b="1" dirty="0" smtClean="0"/>
              <a:t> по подмярка </a:t>
            </a:r>
            <a:r>
              <a:rPr lang="ru-RU" sz="2400" b="1" dirty="0"/>
              <a:t>19.2 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4011881517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r>
              <a:rPr lang="bg-BG" sz="1900" dirty="0">
                <a:latin typeface="Arial" charset="0"/>
              </a:rPr>
              <a:t>Не е допустим получател на финансова помощ клон на юридическо лице или на едноличен търговец, ако юридическото лице или едноличният търговец, открил клона, не отговаря на изискванията за седалище и изпълнение на дейностите на територията на МИГ</a:t>
            </a:r>
            <a:r>
              <a:rPr lang="bg-BG" sz="1900" dirty="0" smtClean="0">
                <a:latin typeface="Arial" charset="0"/>
              </a:rPr>
              <a:t>.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endParaRPr lang="bg-BG" sz="1900" dirty="0">
              <a:latin typeface="Arial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r>
              <a:rPr lang="bg-BG" sz="1900" dirty="0">
                <a:latin typeface="Arial" charset="0"/>
              </a:rPr>
              <a:t>Не е допустим кандидат/получател на помощ и/или негов законен или упълномощен представител, който не отговаря на условията, определени </a:t>
            </a:r>
            <a:r>
              <a:rPr lang="bg-BG" sz="1900" dirty="0" smtClean="0">
                <a:latin typeface="Arial" charset="0"/>
              </a:rPr>
              <a:t>в: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endParaRPr lang="bg-BG" sz="1900" dirty="0">
              <a:latin typeface="Arial" charset="0"/>
            </a:endParaRP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bg-BG" sz="1900" dirty="0">
                <a:latin typeface="Arial" charset="0"/>
              </a:rPr>
              <a:t>1. точки 1-18 от раздел „Допустими кандидати“ от насоките, с изкл. на т. 1 за физически лица и общини (за проекти, финансирани от ЕЗФРСР);</a:t>
            </a: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endParaRPr lang="bg-BG" sz="1900" dirty="0" smtClean="0">
              <a:latin typeface="Arial" charset="0"/>
            </a:endParaRP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bg-BG" sz="1900" dirty="0" smtClean="0">
                <a:latin typeface="Arial" charset="0"/>
              </a:rPr>
              <a:t>2</a:t>
            </a:r>
            <a:r>
              <a:rPr lang="bg-BG" sz="1900" dirty="0">
                <a:latin typeface="Arial" charset="0"/>
              </a:rPr>
              <a:t>. указанията по § 3 от </a:t>
            </a:r>
            <a:r>
              <a:rPr lang="bg-BG" sz="1900" dirty="0" smtClean="0">
                <a:latin typeface="Arial" charset="0"/>
              </a:rPr>
              <a:t>ЗР на </a:t>
            </a:r>
            <a:r>
              <a:rPr lang="bg-BG" sz="1900" dirty="0">
                <a:latin typeface="Arial" charset="0"/>
              </a:rPr>
              <a:t>ПМС № 161 за общите изисквания към стратегиите, които ще се финансират по съответните програми по чл. 2, ал. 2, в т</a:t>
            </a:r>
            <a:r>
              <a:rPr lang="bg-BG" sz="1900" dirty="0" smtClean="0">
                <a:latin typeface="Arial" charset="0"/>
              </a:rPr>
              <a:t>. ч</a:t>
            </a:r>
            <a:r>
              <a:rPr lang="bg-BG" sz="1900" dirty="0">
                <a:latin typeface="Arial" charset="0"/>
              </a:rPr>
              <a:t>. специфичните цели на програмата, към които мерките ще допринасят, допустимите бенефициенти и допустимите дейности, категориите допустими разходи.</a:t>
            </a:r>
          </a:p>
          <a:p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5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39259"/>
            <a:ext cx="1794911" cy="76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52" y="239111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256" y="378289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10527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Втора </a:t>
            </a:r>
            <a:r>
              <a:rPr lang="ru-RU" sz="2400" b="1" dirty="0" err="1" smtClean="0"/>
              <a:t>покана</a:t>
            </a:r>
            <a:r>
              <a:rPr lang="ru-RU" sz="2400" b="1" dirty="0" smtClean="0"/>
              <a:t> по подмярка </a:t>
            </a:r>
            <a:r>
              <a:rPr lang="ru-RU" sz="2400" b="1" dirty="0"/>
              <a:t>19.2 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103497340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888432"/>
          </a:xfrm>
        </p:spPr>
        <p:txBody>
          <a:bodyPr>
            <a:normAutofit/>
          </a:bodyPr>
          <a:lstStyle/>
          <a:p>
            <a:pPr marL="285750" indent="-28575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r>
              <a:rPr lang="bg-BG" sz="1800" dirty="0">
                <a:latin typeface="Arial" charset="0"/>
              </a:rPr>
              <a:t>За проекти, финансирани от ЕЗФРСР, МИГ определя дали кандидатът за получаване на финансова помощ само да декларира изпълнението на изискванията т. 1-18 от раздел „Допустими кандидати“ към момента на кандидатстване с декларация по приложение № 1 или да представи документи, доказващи това. </a:t>
            </a:r>
          </a:p>
          <a:p>
            <a:pPr marL="285750" indent="-28575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endParaRPr lang="bg-BG" sz="1800" dirty="0">
              <a:latin typeface="Arial" charset="0"/>
            </a:endParaRPr>
          </a:p>
          <a:p>
            <a:pPr marL="285750" indent="-28575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r>
              <a:rPr lang="bg-BG" sz="1800" dirty="0">
                <a:latin typeface="Arial" charset="0"/>
              </a:rPr>
              <a:t>Местната инициативна група е допустим получател на финансова помощ, ако е предвидена във финансирана от ЕЗФРСР мярка от </a:t>
            </a:r>
            <a:r>
              <a:rPr lang="bg-BG" sz="1800" dirty="0" smtClean="0">
                <a:latin typeface="Arial" charset="0"/>
              </a:rPr>
              <a:t>СВОМР</a:t>
            </a:r>
            <a:r>
              <a:rPr lang="bg-BG" sz="1800" dirty="0">
                <a:latin typeface="Arial" charset="0"/>
              </a:rPr>
              <a:t>.</a:t>
            </a:r>
          </a:p>
          <a:p>
            <a:pPr marL="285750" indent="-28575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endParaRPr lang="bg-BG" sz="1800" dirty="0">
              <a:latin typeface="Arial" charset="0"/>
            </a:endParaRPr>
          </a:p>
          <a:p>
            <a:pPr marL="285750" indent="-28575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r>
              <a:rPr lang="bg-BG" sz="1800" dirty="0">
                <a:latin typeface="Arial" charset="0"/>
              </a:rPr>
              <a:t>Местната инициативна група е допустим получател на финансова помощ от </a:t>
            </a:r>
            <a:r>
              <a:rPr lang="bg-BG" sz="1800" dirty="0" smtClean="0">
                <a:latin typeface="Arial" charset="0"/>
              </a:rPr>
              <a:t>СВОМР </a:t>
            </a:r>
            <a:r>
              <a:rPr lang="bg-BG" sz="1800" dirty="0">
                <a:latin typeface="Arial" charset="0"/>
              </a:rPr>
              <a:t>за дейности по мярка 7 „Основни услуги и обновяване на селата в селските райони“, ако мярката е избрана в стратегията.</a:t>
            </a:r>
          </a:p>
          <a:p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5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39259"/>
            <a:ext cx="1794911" cy="76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52" y="239111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256" y="378289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1520" y="10527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Втора </a:t>
            </a:r>
            <a:r>
              <a:rPr lang="ru-RU" sz="2400" b="1" dirty="0" err="1" smtClean="0"/>
              <a:t>покана</a:t>
            </a:r>
            <a:r>
              <a:rPr lang="ru-RU" sz="2400" b="1" dirty="0" smtClean="0"/>
              <a:t> по подмярка </a:t>
            </a:r>
            <a:r>
              <a:rPr lang="ru-RU" sz="2400" b="1" dirty="0"/>
              <a:t>19.2 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3365034979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886003"/>
          </a:xfrm>
        </p:spPr>
        <p:txBody>
          <a:bodyPr>
            <a:normAutofit fontScale="70000" lnSpcReduction="20000"/>
          </a:bodyPr>
          <a:lstStyle/>
          <a:p>
            <a:pPr marL="285750" indent="-285750"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r>
              <a:rPr lang="bg-BG" sz="2600" dirty="0">
                <a:latin typeface="Arial" charset="0"/>
              </a:rPr>
              <a:t>Максималният размер на финансовата помощ за МИГ за мерки, финансирани от ЕЗФРСР, е в размер до 10 на сто от бюджета за проекти в </a:t>
            </a:r>
            <a:r>
              <a:rPr lang="bg-BG" sz="2600" dirty="0" smtClean="0">
                <a:latin typeface="Arial" charset="0"/>
              </a:rPr>
              <a:t>СВОМР </a:t>
            </a:r>
            <a:r>
              <a:rPr lang="bg-BG" sz="2600" dirty="0">
                <a:latin typeface="Arial" charset="0"/>
              </a:rPr>
              <a:t>от ЕЗФРСР</a:t>
            </a:r>
            <a:r>
              <a:rPr lang="bg-BG" sz="2600" dirty="0" smtClean="0">
                <a:latin typeface="Arial" charset="0"/>
              </a:rPr>
              <a:t>.</a:t>
            </a:r>
          </a:p>
          <a:p>
            <a:pPr marL="285750" indent="-285750"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endParaRPr lang="bg-BG" sz="2600" dirty="0">
              <a:latin typeface="Arial" charset="0"/>
            </a:endParaRPr>
          </a:p>
          <a:p>
            <a:pPr marL="285750" indent="-285750"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r>
              <a:rPr lang="bg-BG" sz="2600" dirty="0">
                <a:latin typeface="Arial" charset="0"/>
              </a:rPr>
              <a:t>Местната инициативна група е допустим получател на финансова </a:t>
            </a:r>
            <a:r>
              <a:rPr lang="bg-BG" sz="2600" dirty="0" smtClean="0">
                <a:latin typeface="Arial" charset="0"/>
              </a:rPr>
              <a:t>помощ, </a:t>
            </a:r>
            <a:r>
              <a:rPr lang="bg-BG" sz="2600" dirty="0">
                <a:latin typeface="Arial" charset="0"/>
              </a:rPr>
              <a:t>когато това е изрично посочено в указанията по § 3 от ЗР на </a:t>
            </a:r>
            <a:r>
              <a:rPr lang="bg-BG" sz="2600" dirty="0" smtClean="0">
                <a:latin typeface="Arial" charset="0"/>
              </a:rPr>
              <a:t>ПМС № 161 за </a:t>
            </a:r>
            <a:r>
              <a:rPr lang="bg-BG" sz="2600" dirty="0">
                <a:latin typeface="Arial" charset="0"/>
              </a:rPr>
              <a:t>общите изисквания към стратегиите за ВОМР на съответната програма.</a:t>
            </a:r>
          </a:p>
          <a:p>
            <a:pPr marL="285750" indent="-285750"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endParaRPr lang="bg-BG" sz="2600" dirty="0" smtClean="0">
              <a:latin typeface="Arial" charset="0"/>
            </a:endParaRPr>
          </a:p>
          <a:p>
            <a:pPr marL="285750" indent="-285750"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</a:pPr>
            <a:r>
              <a:rPr lang="bg-BG" sz="2600" dirty="0" smtClean="0">
                <a:latin typeface="Arial" charset="0"/>
              </a:rPr>
              <a:t>Местната </a:t>
            </a:r>
            <a:r>
              <a:rPr lang="bg-BG" sz="2600" dirty="0">
                <a:latin typeface="Arial" charset="0"/>
              </a:rPr>
              <a:t>инициативна група е допустим получател на финансова помощ, ако:</a:t>
            </a:r>
          </a:p>
          <a:p>
            <a:pPr marL="0" indent="0"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bg-BG" sz="2600" dirty="0">
                <a:latin typeface="Arial" charset="0"/>
              </a:rPr>
              <a:t>1. проектът, за който кандидатства за финансиране, е в обществена полза,</a:t>
            </a:r>
          </a:p>
          <a:p>
            <a:pPr marL="0" indent="0"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bg-BG" sz="2600" dirty="0">
                <a:latin typeface="Arial" charset="0"/>
              </a:rPr>
              <a:t>2. никой от членовете на колективния управителен орган, както и свързано с него лице по смисъла на § 1 от допълнителните разпоредби на Търговския закон, не е изпълнител или подизпълнител на дейностите на проекта, и</a:t>
            </a:r>
          </a:p>
          <a:p>
            <a:pPr marL="0" indent="0"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bg-BG" sz="2600" dirty="0">
                <a:latin typeface="Arial" charset="0"/>
              </a:rPr>
              <a:t>3. не е постъпило друго предложение за финансиране по мярката по провежданата процедура</a:t>
            </a:r>
            <a:r>
              <a:rPr lang="bg-BG" sz="2600" dirty="0" smtClean="0">
                <a:latin typeface="Arial" charset="0"/>
              </a:rPr>
              <a:t>.</a:t>
            </a:r>
            <a:endParaRPr lang="bg-BG" sz="2600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5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39259"/>
            <a:ext cx="1794911" cy="76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52" y="239111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256" y="378289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10527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Втора </a:t>
            </a:r>
            <a:r>
              <a:rPr lang="ru-RU" sz="2400" b="1" dirty="0" err="1" smtClean="0"/>
              <a:t>покана</a:t>
            </a:r>
            <a:r>
              <a:rPr lang="ru-RU" sz="2400" b="1" dirty="0" smtClean="0"/>
              <a:t> по подмярка </a:t>
            </a:r>
            <a:r>
              <a:rPr lang="ru-RU" sz="2400" b="1" dirty="0"/>
              <a:t>19.2 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3297845208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86" y="1916832"/>
            <a:ext cx="8229600" cy="4392488"/>
          </a:xfrm>
        </p:spPr>
        <p:txBody>
          <a:bodyPr>
            <a:noAutofit/>
          </a:bodyPr>
          <a:lstStyle/>
          <a:p>
            <a:pPr marL="109728" indent="0" algn="just">
              <a:spcBef>
                <a:spcPts val="0"/>
              </a:spcBef>
              <a:buNone/>
            </a:pPr>
            <a:r>
              <a:rPr lang="ru-RU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Подборът</a:t>
            </a:r>
            <a:r>
              <a:rPr lang="ru-RU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стратегиите</a:t>
            </a:r>
            <a:r>
              <a:rPr lang="ru-RU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 за ВОМР се </a:t>
            </a:r>
            <a:r>
              <a:rPr lang="ru-RU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извършва</a:t>
            </a:r>
            <a:r>
              <a:rPr lang="ru-RU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 по условия и </a:t>
            </a:r>
            <a:r>
              <a:rPr lang="ru-RU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ред</a:t>
            </a:r>
            <a:r>
              <a:rPr lang="ru-RU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определени</a:t>
            </a:r>
            <a:r>
              <a:rPr lang="ru-RU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 в чл. 23-34 на </a:t>
            </a:r>
            <a:r>
              <a:rPr lang="ru-RU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bg-BG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МС</a:t>
            </a:r>
            <a:r>
              <a:rPr lang="ru-RU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№ 161: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Оценката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за административно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съответствие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допустимост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се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извършва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съгласно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приложение №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Насоките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финансова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оценка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извършва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по критерии,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включени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в ПРСР 2014 - 2020 г. 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одобрени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от Комитета за наблюдение на ПРСР 2014 – 2020 г.,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съгласно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приложение №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Насоките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9728" indent="0" algn="just">
              <a:spcBef>
                <a:spcPts val="0"/>
              </a:spcBef>
              <a:buNone/>
            </a:pPr>
            <a:endParaRPr lang="en-US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spcBef>
                <a:spcPts val="0"/>
              </a:spcBef>
              <a:buNone/>
            </a:pPr>
            <a:r>
              <a:rPr lang="ru-RU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Критерии за </a:t>
            </a:r>
            <a:r>
              <a:rPr lang="ru-RU" sz="1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избор</a:t>
            </a:r>
            <a:r>
              <a:rPr lang="ru-RU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СВОМР</a:t>
            </a:r>
            <a:r>
              <a:rPr lang="ru-RU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партньорството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Степен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консултиране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включване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всички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заинтересовани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групи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процеса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създаване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партньорството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разработване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стратегията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СВОМР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Капацитет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прилагане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стратегията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6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18" y="288033"/>
            <a:ext cx="1985731" cy="84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8032"/>
            <a:ext cx="1224136" cy="85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8032"/>
            <a:ext cx="1174052" cy="80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1311151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Втора </a:t>
            </a:r>
            <a:r>
              <a:rPr lang="ru-RU" sz="2400" b="1" dirty="0" err="1" smtClean="0"/>
              <a:t>покана</a:t>
            </a:r>
            <a:r>
              <a:rPr lang="ru-RU" sz="2400" b="1" dirty="0" smtClean="0"/>
              <a:t> по подмярка </a:t>
            </a:r>
            <a:r>
              <a:rPr lang="ru-RU" sz="2400" b="1" dirty="0"/>
              <a:t>19.2 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35623166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bg-BG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272" y="126273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just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</a:pPr>
            <a:r>
              <a:rPr lang="ru-RU" b="1" u="sng" dirty="0" smtClean="0">
                <a:solidFill>
                  <a:prstClr val="black"/>
                </a:solidFill>
                <a:latin typeface="Arial" charset="0"/>
              </a:rPr>
              <a:t>Критерии за </a:t>
            </a:r>
            <a:r>
              <a:rPr lang="ru-RU" b="1" u="sng" dirty="0" err="1" smtClean="0">
                <a:solidFill>
                  <a:prstClr val="black"/>
                </a:solidFill>
                <a:latin typeface="Arial" charset="0"/>
              </a:rPr>
              <a:t>избор</a:t>
            </a:r>
            <a:r>
              <a:rPr lang="ru-RU" b="1" u="sng" dirty="0" smtClean="0">
                <a:solidFill>
                  <a:prstClr val="black"/>
                </a:solidFill>
                <a:latin typeface="Arial" charset="0"/>
              </a:rPr>
              <a:t>:</a:t>
            </a:r>
            <a:endParaRPr lang="ru-RU" b="1" u="sng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896105"/>
              </p:ext>
            </p:extLst>
          </p:nvPr>
        </p:nvGraphicFramePr>
        <p:xfrm>
          <a:off x="559272" y="1632066"/>
          <a:ext cx="8261200" cy="482125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343287"/>
                <a:gridCol w="917913"/>
              </a:tblGrid>
              <a:tr h="32789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bg-BG" sz="9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КРИТЕРИИ ЗА ОЦЕНКА НА СТРАТЕГИИТЕ ЗА ВОМР</a:t>
                      </a:r>
                      <a:endParaRPr lang="bg-BG" sz="8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  <a:p>
                      <a:pPr marL="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bg-BG" sz="8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99237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bg-BG" sz="10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І. Качество </a:t>
                      </a:r>
                      <a:r>
                        <a:rPr lang="bg-BG" sz="1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на партньорство                                                                                          25 точки</a:t>
                      </a:r>
                      <a:endParaRPr lang="bg-BG" sz="8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75387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bg-BG" sz="9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1. Обхват </a:t>
                      </a:r>
                      <a:r>
                        <a:rPr lang="bg-BG" sz="9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на предлаганото публично-частно партньорство</a:t>
                      </a:r>
                      <a:r>
                        <a:rPr lang="ru-RU" sz="9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:</a:t>
                      </a:r>
                      <a:endParaRPr lang="bg-BG" sz="8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75387">
                <a:tc gridSpan="2">
                  <a:txBody>
                    <a:bodyPr/>
                    <a:lstStyle/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50190" algn="l"/>
                        </a:tabLst>
                      </a:pPr>
                      <a:r>
                        <a:rPr lang="bg-BG" sz="9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1.</a:t>
                      </a:r>
                      <a:r>
                        <a:rPr lang="bg-BG" sz="900" dirty="0" err="1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r>
                        <a:rPr lang="bg-BG" sz="9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. Обхванати </a:t>
                      </a:r>
                      <a:r>
                        <a:rPr lang="bg-BG" sz="9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общини:</a:t>
                      </a:r>
                      <a:endParaRPr lang="bg-BG" sz="8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75387">
                <a:tc>
                  <a:txBody>
                    <a:bodyPr/>
                    <a:lstStyle/>
                    <a:p>
                      <a:pPr indent="2032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190" algn="l"/>
                        </a:tabLst>
                      </a:pPr>
                      <a:r>
                        <a:rPr lang="bg-BG" sz="9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1.</a:t>
                      </a:r>
                      <a:r>
                        <a:rPr lang="bg-BG" sz="900" dirty="0" err="1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r>
                        <a:rPr lang="bg-BG" sz="9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.</a:t>
                      </a:r>
                      <a:r>
                        <a:rPr lang="bg-BG" sz="900" dirty="0" err="1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r>
                        <a:rPr lang="bg-BG" sz="9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. Две </a:t>
                      </a:r>
                      <a:r>
                        <a:rPr lang="bg-BG" sz="9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общини</a:t>
                      </a:r>
                      <a:endParaRPr lang="bg-BG" sz="8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  <a:endParaRPr lang="bg-BG" sz="8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87">
                <a:tc>
                  <a:txBody>
                    <a:bodyPr/>
                    <a:lstStyle/>
                    <a:p>
                      <a:pPr indent="2032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190" algn="l"/>
                        </a:tabLst>
                      </a:pPr>
                      <a:r>
                        <a:rPr lang="bg-BG" sz="9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1.</a:t>
                      </a:r>
                      <a:r>
                        <a:rPr lang="bg-BG" sz="900" dirty="0" err="1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r>
                        <a:rPr lang="bg-BG" sz="9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.2. Повече </a:t>
                      </a:r>
                      <a:r>
                        <a:rPr lang="bg-BG" sz="9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от две общини</a:t>
                      </a:r>
                      <a:endParaRPr lang="bg-BG" sz="8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  <a:endParaRPr lang="bg-BG" sz="8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87">
                <a:tc gridSpan="2">
                  <a:txBody>
                    <a:bodyPr/>
                    <a:lstStyle/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50190" algn="l"/>
                        </a:tabLst>
                      </a:pPr>
                      <a:r>
                        <a:rPr lang="bg-BG" sz="9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1.2. Обхванати </a:t>
                      </a:r>
                      <a:r>
                        <a:rPr lang="bg-BG" sz="9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представители на НПО:</a:t>
                      </a:r>
                      <a:endParaRPr lang="bg-BG" sz="8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75387">
                <a:tc>
                  <a:txBody>
                    <a:bodyPr/>
                    <a:lstStyle/>
                    <a:p>
                      <a:pPr indent="2032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190" algn="l"/>
                        </a:tabLst>
                      </a:pPr>
                      <a:r>
                        <a:rPr lang="bg-BG" sz="9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1.2.1. Две </a:t>
                      </a:r>
                      <a:r>
                        <a:rPr lang="bg-BG" sz="9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НПО</a:t>
                      </a:r>
                      <a:endParaRPr lang="bg-BG" sz="8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bg-BG" sz="8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87">
                <a:tc>
                  <a:txBody>
                    <a:bodyPr/>
                    <a:lstStyle/>
                    <a:p>
                      <a:pPr indent="2032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190" algn="l"/>
                        </a:tabLst>
                      </a:pPr>
                      <a:r>
                        <a:rPr lang="bg-BG" sz="9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1.2.</a:t>
                      </a:r>
                      <a:r>
                        <a:rPr lang="bg-BG" sz="900" dirty="0" err="1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r>
                        <a:rPr lang="bg-BG" sz="9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. Повече </a:t>
                      </a:r>
                      <a:r>
                        <a:rPr lang="bg-BG" sz="9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от две НПО</a:t>
                      </a:r>
                      <a:endParaRPr lang="bg-BG" sz="8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  <a:endParaRPr lang="bg-BG" sz="8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87">
                <a:tc gridSpan="2">
                  <a:txBody>
                    <a:bodyPr/>
                    <a:lstStyle/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50190" algn="l"/>
                        </a:tabLst>
                      </a:pPr>
                      <a:r>
                        <a:rPr lang="bg-BG" sz="9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1.3.</a:t>
                      </a:r>
                      <a:r>
                        <a:rPr lang="bg-BG" sz="900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bg-BG" sz="9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Обхванати </a:t>
                      </a:r>
                      <a:r>
                        <a:rPr lang="bg-BG" sz="9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представители на частния сектор:</a:t>
                      </a:r>
                      <a:endParaRPr lang="bg-BG" sz="8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75387">
                <a:tc>
                  <a:txBody>
                    <a:bodyPr/>
                    <a:lstStyle/>
                    <a:p>
                      <a:pPr indent="2032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190" algn="l"/>
                        </a:tabLst>
                      </a:pPr>
                      <a:r>
                        <a:rPr lang="bg-BG" sz="9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1.3.1. Двама </a:t>
                      </a:r>
                      <a:r>
                        <a:rPr lang="bg-BG" sz="9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представители на частния сектор</a:t>
                      </a:r>
                      <a:endParaRPr lang="bg-BG" sz="8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bg-BG" sz="8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87">
                <a:tc>
                  <a:txBody>
                    <a:bodyPr/>
                    <a:lstStyle/>
                    <a:p>
                      <a:pPr indent="2032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190" algn="l"/>
                        </a:tabLst>
                      </a:pPr>
                      <a:r>
                        <a:rPr lang="bg-BG" sz="9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1.3.2. Повече </a:t>
                      </a:r>
                      <a:r>
                        <a:rPr lang="bg-BG" sz="9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от двама представители на частния сектор</a:t>
                      </a:r>
                      <a:endParaRPr lang="bg-BG" sz="8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  <a:endParaRPr lang="bg-BG" sz="8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87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50190" algn="l"/>
                        </a:tabLst>
                      </a:pPr>
                      <a:r>
                        <a:rPr lang="bg-BG" sz="9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1.4. Брой </a:t>
                      </a:r>
                      <a:r>
                        <a:rPr lang="bg-BG" sz="9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на обхванатото население:</a:t>
                      </a:r>
                      <a:endParaRPr lang="bg-BG" sz="8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bg-BG" sz="8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190" algn="l"/>
                        </a:tabLst>
                      </a:pPr>
                      <a:r>
                        <a:rPr lang="bg-BG" sz="9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1.4.1. От </a:t>
                      </a:r>
                      <a:r>
                        <a:rPr lang="bg-BG" sz="9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10 001 до 20 000 жители</a:t>
                      </a:r>
                      <a:endParaRPr lang="bg-BG" sz="8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  <a:endParaRPr lang="bg-BG" sz="8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190" algn="l"/>
                        </a:tabLst>
                      </a:pPr>
                      <a:r>
                        <a:rPr lang="bg-BG" sz="9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1.4.2. От </a:t>
                      </a:r>
                      <a:r>
                        <a:rPr lang="bg-BG" sz="9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20 001 до 30 000 жители</a:t>
                      </a:r>
                      <a:endParaRPr lang="bg-BG" sz="8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Calibri"/>
                          <a:ea typeface="SimSun"/>
                          <a:cs typeface="Times New Roman"/>
                        </a:rPr>
                        <a:t>4</a:t>
                      </a:r>
                      <a:endParaRPr lang="bg-BG" sz="8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190" algn="l"/>
                        </a:tabLst>
                      </a:pPr>
                      <a:r>
                        <a:rPr lang="bg-BG" sz="9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1.4.3. Над </a:t>
                      </a:r>
                      <a:r>
                        <a:rPr lang="bg-BG" sz="9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30 000 жители</a:t>
                      </a:r>
                      <a:endParaRPr lang="bg-BG" sz="8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Calibri"/>
                          <a:ea typeface="SimSun"/>
                          <a:cs typeface="Times New Roman"/>
                        </a:rPr>
                        <a:t>5</a:t>
                      </a:r>
                      <a:endParaRPr lang="bg-BG" sz="8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9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2. </a:t>
                      </a:r>
                      <a:r>
                        <a:rPr lang="ru-RU" sz="900" dirty="0" err="1">
                          <a:effectLst/>
                          <a:latin typeface="Calibri"/>
                          <a:ea typeface="SimSun"/>
                          <a:cs typeface="Times New Roman"/>
                        </a:rPr>
                        <a:t>Представителност</a:t>
                      </a:r>
                      <a:r>
                        <a:rPr lang="ru-RU" sz="9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на </a:t>
                      </a:r>
                      <a:r>
                        <a:rPr lang="ru-RU" sz="900" dirty="0" err="1">
                          <a:effectLst/>
                          <a:latin typeface="Calibri"/>
                          <a:ea typeface="SimSun"/>
                          <a:cs typeface="Times New Roman"/>
                        </a:rPr>
                        <a:t>идентифицираните</a:t>
                      </a:r>
                      <a:r>
                        <a:rPr lang="ru-RU" sz="9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в анализа </a:t>
                      </a:r>
                      <a:r>
                        <a:rPr lang="ru-RU" sz="900" dirty="0" err="1">
                          <a:effectLst/>
                          <a:latin typeface="Calibri"/>
                          <a:ea typeface="SimSun"/>
                          <a:cs typeface="Times New Roman"/>
                        </a:rPr>
                        <a:t>заинтересовани</a:t>
                      </a:r>
                      <a:r>
                        <a:rPr lang="ru-RU" sz="9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Calibri"/>
                          <a:ea typeface="SimSun"/>
                          <a:cs typeface="Times New Roman"/>
                        </a:rPr>
                        <a:t>страни</a:t>
                      </a:r>
                      <a:r>
                        <a:rPr lang="ru-RU" sz="9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в</a:t>
                      </a:r>
                      <a:r>
                        <a:rPr lang="bg-BG" sz="900" dirty="0" err="1">
                          <a:effectLst/>
                          <a:latin typeface="Calibri"/>
                          <a:ea typeface="SimSun"/>
                          <a:cs typeface="Times New Roman"/>
                        </a:rPr>
                        <a:t>ъв</a:t>
                      </a:r>
                      <a:r>
                        <a:rPr lang="bg-BG" sz="9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върховния колективен орган</a:t>
                      </a:r>
                      <a:r>
                        <a:rPr lang="ru-RU" sz="9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:</a:t>
                      </a:r>
                      <a:endParaRPr lang="bg-BG" sz="8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305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190" algn="l"/>
                        </a:tabLst>
                      </a:pPr>
                      <a:r>
                        <a:rPr lang="bg-BG" sz="9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2.1. Представени са от 50% до 70% включително от групите заинтересовани страни от територията</a:t>
                      </a:r>
                      <a:endParaRPr lang="bg-BG" sz="8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bg-BG" sz="8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190" algn="l"/>
                        </a:tabLst>
                      </a:pPr>
                      <a:r>
                        <a:rPr lang="bg-BG" sz="9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2.</a:t>
                      </a:r>
                      <a:r>
                        <a:rPr lang="bg-BG" sz="900" dirty="0" err="1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r>
                        <a:rPr lang="bg-BG" sz="9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. Представени са над 70% от групите заинтересовани страни от територията</a:t>
                      </a:r>
                      <a:endParaRPr lang="bg-BG" sz="8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Calibri"/>
                          <a:ea typeface="SimSun"/>
                          <a:cs typeface="Times New Roman"/>
                        </a:rPr>
                        <a:t>4</a:t>
                      </a:r>
                      <a:endParaRPr lang="bg-BG" sz="8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87">
                <a:tc gridSpan="2">
                  <a:txBody>
                    <a:bodyPr/>
                    <a:lstStyle/>
                    <a:p>
                      <a:pPr indent="457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3. </a:t>
                      </a:r>
                      <a:r>
                        <a:rPr lang="bg-BG" sz="9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Устойчивост на публично – частното партньорство</a:t>
                      </a:r>
                      <a:r>
                        <a:rPr lang="ru-RU" sz="9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: </a:t>
                      </a:r>
                      <a:endParaRPr lang="bg-BG" sz="8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75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3.1. МИГ, изпълнявала проект в периода 2007 – 2013 г.</a:t>
                      </a:r>
                      <a:endParaRPr lang="bg-BG" sz="8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bg-BG" sz="8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Calibri"/>
                          <a:ea typeface="SimSun"/>
                          <a:cs typeface="Times New Roman"/>
                        </a:rPr>
                        <a:t>3.2. МИГ, изпълнявала стратегия в периода 2007 – 2013 г.</a:t>
                      </a:r>
                      <a:endParaRPr lang="bg-BG" sz="8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bg-BG" sz="8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87">
                <a:tc gridSpan="2">
                  <a:txBody>
                    <a:bodyPr/>
                    <a:lstStyle/>
                    <a:p>
                      <a:pPr indent="457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Calibri"/>
                          <a:ea typeface="SimSun"/>
                          <a:cs typeface="Times New Roman"/>
                        </a:rPr>
                        <a:t>4</a:t>
                      </a:r>
                      <a:r>
                        <a:rPr lang="ru-RU" sz="900">
                          <a:effectLst/>
                          <a:latin typeface="Calibri"/>
                          <a:ea typeface="SimSun"/>
                          <a:cs typeface="Times New Roman"/>
                        </a:rPr>
                        <a:t>. Б</a:t>
                      </a:r>
                      <a:r>
                        <a:rPr lang="bg-BG" sz="900">
                          <a:effectLst/>
                          <a:latin typeface="Calibri"/>
                          <a:ea typeface="SimSun"/>
                          <a:cs typeface="Times New Roman"/>
                        </a:rPr>
                        <a:t>рой членове на върховния колективен орган</a:t>
                      </a:r>
                      <a:r>
                        <a:rPr lang="ru-RU" sz="900">
                          <a:effectLst/>
                          <a:latin typeface="Calibri"/>
                          <a:ea typeface="SimSun"/>
                          <a:cs typeface="Times New Roman"/>
                        </a:rPr>
                        <a:t>: </a:t>
                      </a:r>
                      <a:endParaRPr lang="bg-BG" sz="8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75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Calibri"/>
                          <a:ea typeface="SimSun"/>
                          <a:cs typeface="Times New Roman"/>
                        </a:rPr>
                        <a:t>4.1. Представители на над 50% от населените места на територията на МИГ </a:t>
                      </a:r>
                      <a:endParaRPr lang="bg-BG" sz="8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bg-BG" sz="8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4.2. Над 30 </a:t>
                      </a:r>
                      <a:endParaRPr lang="bg-BG" sz="8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bg-BG" sz="8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51903" marR="51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18" y="288033"/>
            <a:ext cx="1985731" cy="84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8032"/>
            <a:ext cx="1224136" cy="85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8032"/>
            <a:ext cx="1174052" cy="80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052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bg-BG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272" y="126876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just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</a:pPr>
            <a:r>
              <a:rPr lang="ru-RU" b="1" u="sng" dirty="0" smtClean="0">
                <a:solidFill>
                  <a:prstClr val="black"/>
                </a:solidFill>
                <a:latin typeface="Arial" charset="0"/>
              </a:rPr>
              <a:t>Критерии за </a:t>
            </a:r>
            <a:r>
              <a:rPr lang="ru-RU" b="1" u="sng" dirty="0" err="1" smtClean="0">
                <a:solidFill>
                  <a:prstClr val="black"/>
                </a:solidFill>
                <a:latin typeface="Arial" charset="0"/>
              </a:rPr>
              <a:t>избор</a:t>
            </a:r>
            <a:r>
              <a:rPr lang="ru-RU" b="1" u="sng" dirty="0" smtClean="0">
                <a:solidFill>
                  <a:prstClr val="black"/>
                </a:solidFill>
                <a:latin typeface="Arial" charset="0"/>
              </a:rPr>
              <a:t>:</a:t>
            </a:r>
            <a:endParaRPr lang="ru-RU" b="1" u="sng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625529"/>
              </p:ext>
            </p:extLst>
          </p:nvPr>
        </p:nvGraphicFramePr>
        <p:xfrm>
          <a:off x="278276" y="1870085"/>
          <a:ext cx="8686212" cy="424847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721078"/>
                <a:gridCol w="965134"/>
              </a:tblGrid>
              <a:tr h="478093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bg-BG" sz="13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ІІ. Степен </a:t>
                      </a:r>
                      <a:r>
                        <a:rPr lang="bg-BG" sz="13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на консултиране и включване на всички заинтересовани страни в процеса на създаване на партньорство и разработване на стратегията                                      </a:t>
                      </a:r>
                      <a:r>
                        <a:rPr lang="en-US" sz="13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r>
                        <a:rPr lang="bg-BG" sz="13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5 точки</a:t>
                      </a:r>
                      <a:endParaRPr lang="bg-BG" sz="11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39846">
                <a:tc gridSpan="2">
                  <a:txBody>
                    <a:bodyPr/>
                    <a:lstStyle/>
                    <a:p>
                      <a:pPr marL="114300" indent="-68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1.</a:t>
                      </a:r>
                      <a:r>
                        <a:rPr lang="ru-RU" sz="1200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bg-BG" sz="12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Степен </a:t>
                      </a: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на информиране, консултиране и изграждане на партньорство:</a:t>
                      </a:r>
                      <a:endParaRPr lang="bg-BG" sz="11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20658">
                <a:tc gridSpan="2">
                  <a:txBody>
                    <a:bodyPr/>
                    <a:lstStyle/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64795" algn="l"/>
                        </a:tabLst>
                      </a:pPr>
                      <a:r>
                        <a:rPr lang="bg-BG" sz="12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1.</a:t>
                      </a:r>
                      <a:r>
                        <a:rPr lang="bg-BG" sz="1200" dirty="0" err="1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r>
                        <a:rPr lang="bg-BG" sz="12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. Проведени </a:t>
                      </a: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срещи, семинари, конференции:</a:t>
                      </a:r>
                      <a:endParaRPr lang="bg-BG" sz="11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20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4795" algn="l"/>
                        </a:tabLs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Над 5 </a:t>
                      </a:r>
                      <a:endParaRPr lang="bg-BG" sz="11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bg-BG" sz="11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317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64795" algn="l"/>
                        </a:tabLst>
                      </a:pPr>
                      <a:r>
                        <a:rPr lang="bg-BG" sz="12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1.2.</a:t>
                      </a:r>
                      <a:r>
                        <a:rPr lang="bg-BG" sz="1200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bg-BG" sz="12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Проведени </a:t>
                      </a: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обучения за екипа на МИГ и за местни лидери, свързани с разработването на стратегията за ВОМР:</a:t>
                      </a:r>
                      <a:endParaRPr lang="bg-BG" sz="11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bg-BG" sz="11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4795" algn="l"/>
                        </a:tabLs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Над 2 </a:t>
                      </a:r>
                      <a:endParaRPr lang="bg-BG" sz="11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  <a:endParaRPr lang="bg-BG" sz="11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58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64795" algn="l"/>
                        </a:tabLst>
                      </a:pPr>
                      <a:r>
                        <a:rPr lang="bg-BG" sz="12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1.3. Проведени </a:t>
                      </a: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обществени обсъждания:</a:t>
                      </a:r>
                      <a:endParaRPr lang="bg-BG" sz="11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bg-BG" sz="11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4795" algn="l"/>
                        </a:tabLs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Над 2  </a:t>
                      </a:r>
                      <a:endParaRPr lang="bg-BG" sz="11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  <a:endParaRPr lang="bg-BG" sz="11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317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8120" algn="l"/>
                        </a:tabLst>
                      </a:pPr>
                      <a:r>
                        <a:rPr lang="bg-BG" sz="12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2. Представителност </a:t>
                      </a: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на заинтересованите страни в проведените обществени обсъждания и обучения в процеса на разработване на стратегията:</a:t>
                      </a:r>
                      <a:endParaRPr lang="bg-BG" sz="11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441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190" algn="l"/>
                        </a:tabLst>
                      </a:pP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2.1. Представени са между 50% и 70% включително от групите заинтересовани страни от територията</a:t>
                      </a:r>
                      <a:endParaRPr lang="bg-BG" sz="11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bg-BG" sz="11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190" algn="l"/>
                        </a:tabLs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2.2. Представени са над 70% от групите заинтересовани страни от територията</a:t>
                      </a:r>
                      <a:endParaRPr lang="bg-BG" sz="11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4</a:t>
                      </a:r>
                      <a:endParaRPr lang="bg-BG" sz="11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6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8120" algn="l"/>
                        </a:tabLst>
                      </a:pPr>
                      <a:r>
                        <a:rPr lang="bg-BG" sz="12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3. Население </a:t>
                      </a: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на територията на МИГ, подкрепящо СМР</a:t>
                      </a:r>
                      <a:endParaRPr lang="bg-BG" sz="11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bg-BG" sz="11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41317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50190" algn="l"/>
                        </a:tabLst>
                      </a:pPr>
                      <a:r>
                        <a:rPr lang="bg-BG" sz="12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3.1. От </a:t>
                      </a: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1% до 2% включително от населението на територията на МИГ подкрепя СМР</a:t>
                      </a:r>
                      <a:endParaRPr lang="bg-BG" sz="11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bg-BG" sz="11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658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50190" algn="l"/>
                        </a:tabLst>
                      </a:pPr>
                      <a:r>
                        <a:rPr lang="bg-BG" sz="12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3.2. Над </a:t>
                      </a: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2% от населението на територията на МИГ подкрепя СМР</a:t>
                      </a:r>
                      <a:endParaRPr lang="bg-BG" sz="11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  <a:endParaRPr lang="bg-BG" sz="11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18" y="288033"/>
            <a:ext cx="1985731" cy="84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8032"/>
            <a:ext cx="1224136" cy="85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8032"/>
            <a:ext cx="1174052" cy="80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9471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bg-BG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62880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just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</a:pPr>
            <a:r>
              <a:rPr lang="ru-RU" b="1" u="sng" dirty="0" smtClean="0">
                <a:solidFill>
                  <a:prstClr val="black"/>
                </a:solidFill>
                <a:latin typeface="Arial" charset="0"/>
              </a:rPr>
              <a:t>Критерии за </a:t>
            </a:r>
            <a:r>
              <a:rPr lang="ru-RU" b="1" u="sng" dirty="0" err="1" smtClean="0">
                <a:solidFill>
                  <a:prstClr val="black"/>
                </a:solidFill>
                <a:latin typeface="Arial" charset="0"/>
              </a:rPr>
              <a:t>избор</a:t>
            </a:r>
            <a:r>
              <a:rPr lang="ru-RU" b="1" u="sng" dirty="0" smtClean="0">
                <a:solidFill>
                  <a:prstClr val="black"/>
                </a:solidFill>
                <a:latin typeface="Arial" charset="0"/>
              </a:rPr>
              <a:t>:</a:t>
            </a:r>
            <a:endParaRPr lang="ru-RU" b="1" u="sng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705534"/>
              </p:ext>
            </p:extLst>
          </p:nvPr>
        </p:nvGraphicFramePr>
        <p:xfrm>
          <a:off x="611560" y="2204860"/>
          <a:ext cx="7992888" cy="288032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104789"/>
                <a:gridCol w="888099"/>
              </a:tblGrid>
              <a:tr h="403782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bg-BG" sz="12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ІІІ. Качество </a:t>
                      </a: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на стратегия за ВОМР                                                                                             40 точки</a:t>
                      </a:r>
                      <a:endParaRPr lang="bg-BG" sz="11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30956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8120" algn="l"/>
                        </a:tabLst>
                      </a:pPr>
                      <a:r>
                        <a:rPr lang="bg-BG" sz="12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1. Оценка </a:t>
                      </a: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на качеството на анализите (анализи на територията и SWOT анализ)</a:t>
                      </a:r>
                      <a:endParaRPr lang="bg-BG" sz="11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0 – 6 </a:t>
                      </a:r>
                      <a:endParaRPr lang="bg-BG" sz="11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8120" algn="l"/>
                        </a:tabLst>
                      </a:pPr>
                      <a:r>
                        <a:rPr lang="bg-BG" sz="12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2. Съответствие </a:t>
                      </a: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на избраните цели на стратегията с идентифицираните потребности на територията и уязвимите и малцинствени групи, при наличие на такива</a:t>
                      </a:r>
                      <a:endParaRPr lang="bg-BG" sz="11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0 – 6</a:t>
                      </a:r>
                      <a:endParaRPr lang="bg-BG" sz="11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6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8120" algn="l"/>
                        </a:tabLst>
                      </a:pPr>
                      <a:r>
                        <a:rPr lang="bg-BG" sz="12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3. Съответствие </a:t>
                      </a: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на избраните цели на стратегията с потенциала на територията</a:t>
                      </a:r>
                      <a:endParaRPr lang="bg-BG" sz="11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0 – 6</a:t>
                      </a:r>
                      <a:endParaRPr lang="bg-BG" sz="11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6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8120" algn="l"/>
                        </a:tabLst>
                      </a:pPr>
                      <a:r>
                        <a:rPr lang="bg-BG" sz="12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4. Съответствие </a:t>
                      </a: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на бюджета на СМР с целите за развитие спрямо нуждите на територията</a:t>
                      </a:r>
                      <a:endParaRPr lang="bg-BG" sz="11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0 – 6</a:t>
                      </a:r>
                      <a:endParaRPr lang="bg-BG" sz="11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6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8120" algn="l"/>
                        </a:tabLst>
                      </a:pPr>
                      <a:r>
                        <a:rPr lang="bg-BG" sz="12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5. План </a:t>
                      </a: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за действие, показващ логическа свързаност между целите и дейностите, включени в СМР</a:t>
                      </a:r>
                      <a:endParaRPr lang="bg-BG" sz="11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0 – 5</a:t>
                      </a:r>
                      <a:endParaRPr lang="bg-BG" sz="11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6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8120" algn="l"/>
                        </a:tabLst>
                      </a:pPr>
                      <a:r>
                        <a:rPr lang="bg-BG" sz="12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6. Степен </a:t>
                      </a: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на иновативност на стратегията</a:t>
                      </a:r>
                      <a:endParaRPr lang="bg-BG" sz="11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0 – 6</a:t>
                      </a:r>
                      <a:endParaRPr lang="bg-BG" sz="11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6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8120" algn="l"/>
                        </a:tabLst>
                      </a:pPr>
                      <a:r>
                        <a:rPr lang="bg-BG" sz="12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7. Оценка </a:t>
                      </a: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на съответствието на предложените индикатори със заложените дейности и цели</a:t>
                      </a:r>
                      <a:endParaRPr lang="bg-BG" sz="11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0 – 5</a:t>
                      </a:r>
                      <a:endParaRPr lang="bg-BG" sz="11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18" y="288033"/>
            <a:ext cx="1985731" cy="84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8032"/>
            <a:ext cx="1224136" cy="85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8032"/>
            <a:ext cx="1174052" cy="80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476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bg-BG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272" y="126876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just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</a:pPr>
            <a:r>
              <a:rPr lang="ru-RU" b="1" u="sng" dirty="0" smtClean="0">
                <a:solidFill>
                  <a:prstClr val="black"/>
                </a:solidFill>
                <a:latin typeface="Arial" charset="0"/>
              </a:rPr>
              <a:t>Критерии за </a:t>
            </a:r>
            <a:r>
              <a:rPr lang="ru-RU" b="1" u="sng" dirty="0" err="1" smtClean="0">
                <a:solidFill>
                  <a:prstClr val="black"/>
                </a:solidFill>
                <a:latin typeface="Arial" charset="0"/>
              </a:rPr>
              <a:t>избор</a:t>
            </a:r>
            <a:r>
              <a:rPr lang="ru-RU" b="1" u="sng" dirty="0" smtClean="0">
                <a:solidFill>
                  <a:prstClr val="black"/>
                </a:solidFill>
                <a:latin typeface="Arial" charset="0"/>
              </a:rPr>
              <a:t>:</a:t>
            </a:r>
            <a:endParaRPr lang="ru-RU" b="1" u="sng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74468"/>
              </p:ext>
            </p:extLst>
          </p:nvPr>
        </p:nvGraphicFramePr>
        <p:xfrm>
          <a:off x="467544" y="1638080"/>
          <a:ext cx="8496944" cy="495927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583105"/>
                <a:gridCol w="913839"/>
              </a:tblGrid>
              <a:tr h="178924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bg-BG" sz="8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ІV. Капацитет </a:t>
                      </a:r>
                      <a:r>
                        <a:rPr lang="bg-BG" sz="8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за прилагане на стратегията                                                                       20 точки</a:t>
                      </a:r>
                      <a:endParaRPr lang="bg-BG" sz="7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50521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bg-BG" sz="7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1. Административен </a:t>
                      </a:r>
                      <a:r>
                        <a:rPr lang="bg-BG" sz="7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капацитет на кандидата:</a:t>
                      </a:r>
                      <a:endParaRPr lang="bg-BG" sz="7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74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190" algn="l"/>
                        </a:tabLst>
                      </a:pPr>
                      <a:r>
                        <a:rPr lang="bg-BG" sz="7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1.</a:t>
                      </a:r>
                      <a:r>
                        <a:rPr lang="bg-BG" sz="700" dirty="0" err="1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r>
                        <a:rPr lang="bg-BG" sz="7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. Кандидатът </a:t>
                      </a:r>
                      <a:r>
                        <a:rPr lang="bg-BG" sz="7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е изпълнил проект/договор, финансиран със средства от ЕС/друг международен донор – до 100 000 лв.</a:t>
                      </a:r>
                      <a:endParaRPr lang="bg-BG" sz="7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bg-BG" sz="7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44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50190" algn="l"/>
                        </a:tabLst>
                      </a:pPr>
                      <a:r>
                        <a:rPr lang="bg-BG" sz="7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1.2. Кандидатът </a:t>
                      </a:r>
                      <a:r>
                        <a:rPr lang="bg-BG" sz="7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е изпълнил проект/договор, финансиран със средства от ЕС/друг международен донор – от 100 000 до 500 000 лв.</a:t>
                      </a:r>
                      <a:endParaRPr lang="bg-BG" sz="7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  <a:endParaRPr lang="bg-BG" sz="7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44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50190" algn="l"/>
                        </a:tabLst>
                      </a:pPr>
                      <a:r>
                        <a:rPr lang="bg-BG" sz="7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1.3. Кандидатът </a:t>
                      </a:r>
                      <a:r>
                        <a:rPr lang="bg-BG" sz="7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е изпълнил проект/договор, финансиран със средства от ЕС/друг международен донор – над 500 000 лв.</a:t>
                      </a:r>
                      <a:endParaRPr lang="bg-BG" sz="7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  <a:latin typeface="Calibri"/>
                          <a:ea typeface="SimSun"/>
                          <a:cs typeface="Times New Roman"/>
                        </a:rPr>
                        <a:t>4</a:t>
                      </a:r>
                      <a:endParaRPr lang="bg-BG" sz="7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21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bg-BG" sz="7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2. Изпълнителен </a:t>
                      </a:r>
                      <a:r>
                        <a:rPr lang="bg-BG" sz="7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директор:</a:t>
                      </a:r>
                      <a:endParaRPr lang="bg-BG" sz="7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50521">
                <a:tc gridSpan="2">
                  <a:txBody>
                    <a:bodyPr/>
                    <a:lstStyle/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45745" algn="l"/>
                        </a:tabLst>
                      </a:pPr>
                      <a:r>
                        <a:rPr lang="bg-BG" sz="7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2.1.  </a:t>
                      </a:r>
                      <a:r>
                        <a:rPr lang="bg-BG" sz="7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Управленски опит:</a:t>
                      </a:r>
                      <a:endParaRPr lang="bg-BG" sz="7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50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5745" algn="l"/>
                        </a:tabLst>
                      </a:pPr>
                      <a:r>
                        <a:rPr lang="bg-BG" sz="7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2.1.</a:t>
                      </a:r>
                      <a:r>
                        <a:rPr lang="bg-BG" sz="700" dirty="0" err="1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r>
                        <a:rPr lang="bg-BG" sz="7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. Наличие </a:t>
                      </a:r>
                      <a:r>
                        <a:rPr lang="bg-BG" sz="7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на управленски опит за период от 2 до 5 години</a:t>
                      </a:r>
                      <a:endParaRPr lang="bg-BG" sz="7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5745" algn="l"/>
                        </a:tabLst>
                      </a:pPr>
                      <a:r>
                        <a:rPr lang="bg-BG" sz="700"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bg-BG" sz="7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5745" algn="l"/>
                        </a:tabLst>
                      </a:pPr>
                      <a:r>
                        <a:rPr lang="bg-BG" sz="7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2.1.2. Наличие </a:t>
                      </a:r>
                      <a:r>
                        <a:rPr lang="bg-BG" sz="7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на управленски опит за период над 5 години</a:t>
                      </a:r>
                      <a:endParaRPr lang="bg-BG" sz="7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5745" algn="l"/>
                        </a:tabLst>
                      </a:pPr>
                      <a:r>
                        <a:rPr lang="bg-BG" sz="700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bg-BG" sz="7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49">
                <a:tc gridSpan="2">
                  <a:txBody>
                    <a:bodyPr/>
                    <a:lstStyle/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45745" algn="l"/>
                        </a:tabLst>
                      </a:pPr>
                      <a:r>
                        <a:rPr lang="bg-BG" sz="7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2.</a:t>
                      </a:r>
                      <a:r>
                        <a:rPr lang="bg-BG" sz="700" dirty="0" err="1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r>
                        <a:rPr lang="bg-BG" sz="7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. Опит </a:t>
                      </a:r>
                      <a:r>
                        <a:rPr lang="bg-BG" sz="7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в реализиране на проекти/договори, финансирани от ЕС или от други международни донори:</a:t>
                      </a:r>
                      <a:endParaRPr lang="bg-BG" sz="7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74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2.</a:t>
                      </a:r>
                      <a:r>
                        <a:rPr lang="bg-BG" sz="700" dirty="0" err="1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r>
                        <a:rPr lang="bg-BG" sz="7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.1. Наличие </a:t>
                      </a:r>
                      <a:r>
                        <a:rPr lang="bg-BG" sz="7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на опит в реализиране на проекти/договори, финансирани от ЕС или други международни донори</a:t>
                      </a:r>
                      <a:endParaRPr lang="bg-BG" sz="7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bg-BG" sz="7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2.</a:t>
                      </a:r>
                      <a:r>
                        <a:rPr lang="bg-BG" sz="700" dirty="0" err="1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r>
                        <a:rPr lang="bg-BG" sz="7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.</a:t>
                      </a:r>
                      <a:r>
                        <a:rPr lang="bg-BG" sz="700" dirty="0" err="1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r>
                        <a:rPr lang="bg-BG" sz="7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.</a:t>
                      </a:r>
                      <a:r>
                        <a:rPr lang="bg-BG" sz="700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bg-BG" sz="7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Наличие </a:t>
                      </a:r>
                      <a:r>
                        <a:rPr lang="bg-BG" sz="7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на опит в реализиране на проекти/договори, финансирани от ЕС или други международни донори и наличие на най-малко 1 г. опит в изпълнението на подхода ЛИДЕР</a:t>
                      </a:r>
                      <a:endParaRPr lang="bg-BG" sz="7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bg-BG" sz="7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21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bg-BG" sz="7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3. Опит </a:t>
                      </a:r>
                      <a:r>
                        <a:rPr lang="bg-BG" sz="7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на експерта:</a:t>
                      </a:r>
                      <a:endParaRPr lang="bg-BG" sz="7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74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5745" algn="l"/>
                        </a:tabLst>
                      </a:pPr>
                      <a:r>
                        <a:rPr lang="bg-BG" sz="7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3.1.</a:t>
                      </a:r>
                      <a:r>
                        <a:rPr lang="bg-BG" sz="700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bg-BG" sz="7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Наличие </a:t>
                      </a:r>
                      <a:r>
                        <a:rPr lang="bg-BG" sz="7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на опит в реализиране на проекти/договори, финансирани от ЕС или други международни донори</a:t>
                      </a:r>
                      <a:endParaRPr lang="bg-BG" sz="7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5745" algn="l"/>
                        </a:tabLst>
                      </a:pPr>
                      <a:r>
                        <a:rPr lang="bg-BG" sz="700"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bg-BG" sz="7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5745" algn="l"/>
                        </a:tabLst>
                      </a:pPr>
                      <a:r>
                        <a:rPr lang="bg-BG" sz="7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3.2. Наличие </a:t>
                      </a:r>
                      <a:r>
                        <a:rPr lang="bg-BG" sz="7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на опит в реализиране на проекти/договори, финансирани от ЕС или други международни донори и наличие на най-малко 1 г. опит в изпълнението на подхода ЛИДЕР</a:t>
                      </a:r>
                      <a:endParaRPr lang="bg-BG" sz="7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5745" algn="l"/>
                        </a:tabLst>
                      </a:pPr>
                      <a:r>
                        <a:rPr lang="bg-BG" sz="700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bg-BG" sz="7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21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bg-BG" sz="7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4. Технически </a:t>
                      </a:r>
                      <a:r>
                        <a:rPr lang="bg-BG" sz="7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и финансов капацитет:</a:t>
                      </a:r>
                      <a:endParaRPr lang="bg-BG" sz="7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50521">
                <a:tc gridSpan="2">
                  <a:txBody>
                    <a:bodyPr/>
                    <a:lstStyle/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4320" algn="l"/>
                        </a:tabLst>
                      </a:pPr>
                      <a:r>
                        <a:rPr lang="bg-BG" sz="7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4.1. Наличие </a:t>
                      </a:r>
                      <a:r>
                        <a:rPr lang="bg-BG" sz="7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на осигурен финансов ресурс за управление на стратегията:</a:t>
                      </a:r>
                      <a:endParaRPr lang="bg-BG" sz="7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50521">
                <a:tc>
                  <a:txBody>
                    <a:bodyPr/>
                    <a:lstStyle/>
                    <a:p>
                      <a:pPr indent="-2032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bg-BG" sz="7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4.1.</a:t>
                      </a:r>
                      <a:r>
                        <a:rPr lang="bg-BG" sz="700" dirty="0" err="1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r>
                        <a:rPr lang="bg-BG" sz="7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. От </a:t>
                      </a:r>
                      <a:r>
                        <a:rPr lang="bg-BG" sz="7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1 % до 2 % от размера на финансовия ресурс за управление на СМР</a:t>
                      </a:r>
                      <a:endParaRPr lang="bg-BG" sz="7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bg-BG" sz="7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21">
                <a:tc>
                  <a:txBody>
                    <a:bodyPr/>
                    <a:lstStyle/>
                    <a:p>
                      <a:pPr indent="-2032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bg-BG" sz="7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4.1.2. От </a:t>
                      </a:r>
                      <a:r>
                        <a:rPr lang="bg-BG" sz="7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2 % до 3 % от размера на финансовия ресурс за управление на СМР</a:t>
                      </a:r>
                      <a:endParaRPr lang="bg-BG" sz="7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  <a:endParaRPr lang="bg-BG" sz="7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21">
                <a:tc>
                  <a:txBody>
                    <a:bodyPr/>
                    <a:lstStyle/>
                    <a:p>
                      <a:pPr indent="-2032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bg-BG" sz="7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4.1.3. Над </a:t>
                      </a:r>
                      <a:r>
                        <a:rPr lang="bg-BG" sz="7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3 % от размера на финансовия ресурс за управление на СМР</a:t>
                      </a:r>
                      <a:endParaRPr lang="bg-BG" sz="7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  <a:latin typeface="Calibri"/>
                          <a:ea typeface="SimSun"/>
                          <a:cs typeface="Times New Roman"/>
                        </a:rPr>
                        <a:t>5</a:t>
                      </a:r>
                      <a:endParaRPr lang="bg-BG" sz="7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21">
                <a:tc gridSpan="2">
                  <a:txBody>
                    <a:bodyPr/>
                    <a:lstStyle/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4320" algn="l"/>
                        </a:tabLst>
                      </a:pPr>
                      <a:r>
                        <a:rPr lang="bg-BG" sz="7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4.2. Офис</a:t>
                      </a:r>
                      <a:r>
                        <a:rPr lang="bg-BG" sz="7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:</a:t>
                      </a:r>
                      <a:endParaRPr lang="bg-BG" sz="7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50521">
                <a:tc>
                  <a:txBody>
                    <a:bodyPr/>
                    <a:lstStyle/>
                    <a:p>
                      <a:pPr indent="-2032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bg-BG" sz="7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Достъпен за хора с увреждания</a:t>
                      </a:r>
                      <a:endParaRPr lang="bg-BG" sz="7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bg-BG" sz="7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21">
                <a:tc>
                  <a:txBody>
                    <a:bodyPr/>
                    <a:lstStyle/>
                    <a:p>
                      <a:pPr indent="-2032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bg-BG" sz="700">
                          <a:effectLst/>
                          <a:latin typeface="Calibri"/>
                          <a:ea typeface="SimSun"/>
                          <a:cs typeface="Times New Roman"/>
                        </a:rPr>
                        <a:t>Осигурено помещение за провеждане на срещи и заседания, различно от работното</a:t>
                      </a:r>
                      <a:endParaRPr lang="bg-BG" sz="7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bg-BG" sz="7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21">
                <a:tc>
                  <a:txBody>
                    <a:bodyPr/>
                    <a:lstStyle/>
                    <a:p>
                      <a:pPr indent="-2032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bg-BG" sz="700">
                          <a:effectLst/>
                          <a:latin typeface="Calibri"/>
                          <a:ea typeface="SimSun"/>
                          <a:cs typeface="Times New Roman"/>
                        </a:rPr>
                        <a:t>Осигурено архивно помещение</a:t>
                      </a:r>
                      <a:endParaRPr lang="bg-BG" sz="70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bg-BG" sz="700" dirty="0">
                        <a:effectLst/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42591" marR="42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18" y="288033"/>
            <a:ext cx="1985731" cy="84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8032"/>
            <a:ext cx="1224136" cy="85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8032"/>
            <a:ext cx="1174052" cy="80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6944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6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7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1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0" y="10527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Втора </a:t>
            </a:r>
            <a:r>
              <a:rPr lang="ru-RU" sz="2400" b="1" dirty="0" err="1" smtClean="0">
                <a:solidFill>
                  <a:prstClr val="black"/>
                </a:solidFill>
              </a:rPr>
              <a:t>покана</a:t>
            </a:r>
            <a:r>
              <a:rPr lang="ru-RU" sz="2400" b="1" dirty="0" smtClean="0">
                <a:solidFill>
                  <a:prstClr val="black"/>
                </a:solidFill>
              </a:rPr>
              <a:t> по подмярка </a:t>
            </a:r>
            <a:r>
              <a:rPr lang="ru-RU" sz="2400" b="1" dirty="0">
                <a:solidFill>
                  <a:prstClr val="black"/>
                </a:solidFill>
              </a:rPr>
              <a:t>19.2 </a:t>
            </a:r>
            <a:endParaRPr lang="bg-BG" sz="24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1789" y="2274838"/>
            <a:ext cx="83306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 err="1">
                <a:solidFill>
                  <a:prstClr val="black"/>
                </a:solidFill>
              </a:rPr>
              <a:t>Комитетът</a:t>
            </a:r>
            <a:r>
              <a:rPr lang="ru-RU" dirty="0">
                <a:solidFill>
                  <a:prstClr val="black"/>
                </a:solidFill>
              </a:rPr>
              <a:t> за подбор </a:t>
            </a:r>
            <a:r>
              <a:rPr lang="ru-RU" dirty="0" err="1">
                <a:solidFill>
                  <a:prstClr val="black"/>
                </a:solidFill>
              </a:rPr>
              <a:t>предлага</a:t>
            </a:r>
            <a:r>
              <a:rPr lang="ru-RU" dirty="0">
                <a:solidFill>
                  <a:prstClr val="black"/>
                </a:solidFill>
              </a:rPr>
              <a:t> на </a:t>
            </a:r>
            <a:r>
              <a:rPr lang="ru-RU" dirty="0" err="1">
                <a:solidFill>
                  <a:prstClr val="black"/>
                </a:solidFill>
              </a:rPr>
              <a:t>ръководителя</a:t>
            </a:r>
            <a:r>
              <a:rPr lang="ru-RU" dirty="0">
                <a:solidFill>
                  <a:prstClr val="black"/>
                </a:solidFill>
              </a:rPr>
              <a:t> на УО на ПРСР 2014 - 2020 г. или </a:t>
            </a:r>
            <a:r>
              <a:rPr lang="ru-RU" dirty="0" err="1">
                <a:solidFill>
                  <a:prstClr val="black"/>
                </a:solidFill>
              </a:rPr>
              <a:t>оправомощено</a:t>
            </a:r>
            <a:r>
              <a:rPr lang="ru-RU" dirty="0">
                <a:solidFill>
                  <a:prstClr val="black"/>
                </a:solidFill>
              </a:rPr>
              <a:t> от него лице за </a:t>
            </a:r>
            <a:r>
              <a:rPr lang="ru-RU" dirty="0" err="1">
                <a:solidFill>
                  <a:prstClr val="black"/>
                </a:solidFill>
              </a:rPr>
              <a:t>отхвърляне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подаден</a:t>
            </a:r>
            <a:r>
              <a:rPr lang="ru-RU" dirty="0">
                <a:solidFill>
                  <a:prstClr val="black"/>
                </a:solidFill>
              </a:rPr>
              <a:t> от МИГ формуляр за </a:t>
            </a:r>
            <a:r>
              <a:rPr lang="ru-RU" dirty="0" err="1">
                <a:solidFill>
                  <a:prstClr val="black"/>
                </a:solidFill>
              </a:rPr>
              <a:t>кандидатстване</a:t>
            </a:r>
            <a:r>
              <a:rPr lang="ru-RU" dirty="0">
                <a:solidFill>
                  <a:prstClr val="black"/>
                </a:solidFill>
              </a:rPr>
              <a:t>, получил:</a:t>
            </a:r>
          </a:p>
          <a:p>
            <a:pPr lvl="2" algn="just"/>
            <a:r>
              <a:rPr lang="ru-RU" dirty="0">
                <a:solidFill>
                  <a:prstClr val="black"/>
                </a:solidFill>
              </a:rPr>
              <a:t>1. </a:t>
            </a:r>
            <a:r>
              <a:rPr lang="ru-RU" dirty="0" err="1">
                <a:solidFill>
                  <a:prstClr val="black"/>
                </a:solidFill>
              </a:rPr>
              <a:t>по-малко</a:t>
            </a:r>
            <a:r>
              <a:rPr lang="ru-RU" dirty="0">
                <a:solidFill>
                  <a:prstClr val="black"/>
                </a:solidFill>
              </a:rPr>
              <a:t> от 21 точки за качество на </a:t>
            </a:r>
            <a:r>
              <a:rPr lang="ru-RU" dirty="0" err="1">
                <a:solidFill>
                  <a:prstClr val="black"/>
                </a:solidFill>
              </a:rPr>
              <a:t>стратегията</a:t>
            </a:r>
            <a:r>
              <a:rPr lang="ru-RU" dirty="0">
                <a:solidFill>
                  <a:prstClr val="black"/>
                </a:solidFill>
              </a:rPr>
              <a:t>, или</a:t>
            </a:r>
          </a:p>
          <a:p>
            <a:pPr lvl="2" algn="just"/>
            <a:r>
              <a:rPr lang="ru-RU" dirty="0">
                <a:solidFill>
                  <a:prstClr val="black"/>
                </a:solidFill>
              </a:rPr>
              <a:t>2. обща оценка, </a:t>
            </a:r>
            <a:r>
              <a:rPr lang="ru-RU" dirty="0" err="1">
                <a:solidFill>
                  <a:prstClr val="black"/>
                </a:solidFill>
              </a:rPr>
              <a:t>по-малка</a:t>
            </a:r>
            <a:r>
              <a:rPr lang="ru-RU" dirty="0">
                <a:solidFill>
                  <a:prstClr val="black"/>
                </a:solidFill>
              </a:rPr>
              <a:t> от 51 точки.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</a:rPr>
              <a:t>След </a:t>
            </a:r>
            <a:r>
              <a:rPr lang="ru-RU" dirty="0" err="1">
                <a:solidFill>
                  <a:prstClr val="black"/>
                </a:solidFill>
              </a:rPr>
              <a:t>приключване</a:t>
            </a:r>
            <a:r>
              <a:rPr lang="ru-RU" dirty="0">
                <a:solidFill>
                  <a:prstClr val="black"/>
                </a:solidFill>
              </a:rPr>
              <a:t> на </a:t>
            </a:r>
            <a:r>
              <a:rPr lang="ru-RU" dirty="0" err="1">
                <a:solidFill>
                  <a:prstClr val="black"/>
                </a:solidFill>
              </a:rPr>
              <a:t>оценката</a:t>
            </a:r>
            <a:r>
              <a:rPr lang="ru-RU" dirty="0">
                <a:solidFill>
                  <a:prstClr val="black"/>
                </a:solidFill>
              </a:rPr>
              <a:t> на </a:t>
            </a:r>
            <a:r>
              <a:rPr lang="ru-RU" dirty="0" err="1">
                <a:solidFill>
                  <a:prstClr val="black"/>
                </a:solidFill>
              </a:rPr>
              <a:t>административното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съответствие</a:t>
            </a:r>
            <a:r>
              <a:rPr lang="ru-RU" dirty="0">
                <a:solidFill>
                  <a:prstClr val="black"/>
                </a:solidFill>
              </a:rPr>
              <a:t> и </a:t>
            </a:r>
            <a:r>
              <a:rPr lang="ru-RU" dirty="0" err="1">
                <a:solidFill>
                  <a:prstClr val="black"/>
                </a:solidFill>
              </a:rPr>
              <a:t>допустимост</a:t>
            </a:r>
            <a:r>
              <a:rPr lang="ru-RU" dirty="0">
                <a:solidFill>
                  <a:prstClr val="black"/>
                </a:solidFill>
              </a:rPr>
              <a:t> на интернет </a:t>
            </a:r>
            <a:r>
              <a:rPr lang="ru-RU" dirty="0" err="1">
                <a:solidFill>
                  <a:prstClr val="black"/>
                </a:solidFill>
              </a:rPr>
              <a:t>страницата</a:t>
            </a:r>
            <a:r>
              <a:rPr lang="ru-RU" dirty="0">
                <a:solidFill>
                  <a:prstClr val="black"/>
                </a:solidFill>
              </a:rPr>
              <a:t> на </a:t>
            </a:r>
            <a:r>
              <a:rPr lang="ru-RU" dirty="0" err="1">
                <a:solidFill>
                  <a:prstClr val="black"/>
                </a:solidFill>
              </a:rPr>
              <a:t>Министерството</a:t>
            </a:r>
            <a:r>
              <a:rPr lang="ru-RU" dirty="0">
                <a:solidFill>
                  <a:prstClr val="black"/>
                </a:solidFill>
              </a:rPr>
              <a:t> на </a:t>
            </a:r>
            <a:r>
              <a:rPr lang="ru-RU" dirty="0" err="1">
                <a:solidFill>
                  <a:prstClr val="black"/>
                </a:solidFill>
              </a:rPr>
              <a:t>земеделието</a:t>
            </a:r>
            <a:r>
              <a:rPr lang="ru-RU" dirty="0">
                <a:solidFill>
                  <a:prstClr val="black"/>
                </a:solidFill>
              </a:rPr>
              <a:t>, храните и горите и в </a:t>
            </a:r>
            <a:r>
              <a:rPr lang="ru-RU" dirty="0" err="1">
                <a:solidFill>
                  <a:prstClr val="black"/>
                </a:solidFill>
              </a:rPr>
              <a:t>Информационната</a:t>
            </a:r>
            <a:r>
              <a:rPr lang="ru-RU" dirty="0">
                <a:solidFill>
                  <a:prstClr val="black"/>
                </a:solidFill>
              </a:rPr>
              <a:t> система за управление и наблюдение на </a:t>
            </a:r>
            <a:r>
              <a:rPr lang="ru-RU" dirty="0" err="1">
                <a:solidFill>
                  <a:prstClr val="black"/>
                </a:solidFill>
              </a:rPr>
              <a:t>структурните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инструменти</a:t>
            </a:r>
            <a:r>
              <a:rPr lang="ru-RU" dirty="0">
                <a:solidFill>
                  <a:prstClr val="black"/>
                </a:solidFill>
              </a:rPr>
              <a:t> на ЕС в </a:t>
            </a:r>
            <a:r>
              <a:rPr lang="ru-RU" dirty="0" err="1">
                <a:solidFill>
                  <a:prstClr val="black"/>
                </a:solidFill>
              </a:rPr>
              <a:t>България</a:t>
            </a:r>
            <a:r>
              <a:rPr lang="ru-RU" dirty="0">
                <a:solidFill>
                  <a:prstClr val="black"/>
                </a:solidFill>
              </a:rPr>
              <a:t> (ИСУН 2020) се </a:t>
            </a:r>
            <a:r>
              <a:rPr lang="ru-RU" dirty="0" err="1">
                <a:solidFill>
                  <a:prstClr val="black"/>
                </a:solidFill>
              </a:rPr>
              <a:t>публикува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списък</a:t>
            </a:r>
            <a:r>
              <a:rPr lang="ru-RU" dirty="0">
                <a:solidFill>
                  <a:prstClr val="black"/>
                </a:solidFill>
              </a:rPr>
              <a:t> на </a:t>
            </a:r>
            <a:r>
              <a:rPr lang="ru-RU" dirty="0" err="1">
                <a:solidFill>
                  <a:prstClr val="black"/>
                </a:solidFill>
              </a:rPr>
              <a:t>стратегиите</a:t>
            </a:r>
            <a:r>
              <a:rPr lang="ru-RU" dirty="0">
                <a:solidFill>
                  <a:prstClr val="black"/>
                </a:solidFill>
              </a:rPr>
              <a:t> за ВОМР, </a:t>
            </a:r>
            <a:r>
              <a:rPr lang="ru-RU" dirty="0" err="1">
                <a:solidFill>
                  <a:prstClr val="black"/>
                </a:solidFill>
              </a:rPr>
              <a:t>които</a:t>
            </a:r>
            <a:r>
              <a:rPr lang="ru-RU" dirty="0">
                <a:solidFill>
                  <a:prstClr val="black"/>
                </a:solidFill>
              </a:rPr>
              <a:t> не се </a:t>
            </a:r>
            <a:r>
              <a:rPr lang="ru-RU" dirty="0" err="1">
                <a:solidFill>
                  <a:prstClr val="black"/>
                </a:solidFill>
              </a:rPr>
              <a:t>допускат</a:t>
            </a:r>
            <a:r>
              <a:rPr lang="ru-RU" dirty="0">
                <a:solidFill>
                  <a:prstClr val="black"/>
                </a:solidFill>
              </a:rPr>
              <a:t> до </a:t>
            </a:r>
            <a:r>
              <a:rPr lang="ru-RU" dirty="0" err="1">
                <a:solidFill>
                  <a:prstClr val="black"/>
                </a:solidFill>
              </a:rPr>
              <a:t>техническа</a:t>
            </a:r>
            <a:r>
              <a:rPr lang="ru-RU" dirty="0">
                <a:solidFill>
                  <a:prstClr val="black"/>
                </a:solidFill>
              </a:rPr>
              <a:t> и </a:t>
            </a:r>
            <a:r>
              <a:rPr lang="ru-RU" dirty="0" err="1">
                <a:solidFill>
                  <a:prstClr val="black"/>
                </a:solidFill>
              </a:rPr>
              <a:t>финансова</a:t>
            </a:r>
            <a:r>
              <a:rPr lang="ru-RU" dirty="0">
                <a:solidFill>
                  <a:prstClr val="black"/>
                </a:solidFill>
              </a:rPr>
              <a:t> оценка, </a:t>
            </a:r>
            <a:r>
              <a:rPr lang="ru-RU" dirty="0" err="1">
                <a:solidFill>
                  <a:prstClr val="black"/>
                </a:solidFill>
              </a:rPr>
              <a:t>като</a:t>
            </a:r>
            <a:r>
              <a:rPr lang="ru-RU" dirty="0">
                <a:solidFill>
                  <a:prstClr val="black"/>
                </a:solidFill>
              </a:rPr>
              <a:t> се </a:t>
            </a:r>
            <a:r>
              <a:rPr lang="ru-RU" dirty="0" err="1">
                <a:solidFill>
                  <a:prstClr val="black"/>
                </a:solidFill>
              </a:rPr>
              <a:t>посочват</a:t>
            </a:r>
            <a:r>
              <a:rPr lang="ru-RU" dirty="0">
                <a:solidFill>
                  <a:prstClr val="black"/>
                </a:solidFill>
              </a:rPr>
              <a:t> и </a:t>
            </a:r>
            <a:r>
              <a:rPr lang="ru-RU" dirty="0" err="1">
                <a:solidFill>
                  <a:prstClr val="black"/>
                </a:solidFill>
              </a:rPr>
              <a:t>основанията</a:t>
            </a:r>
            <a:r>
              <a:rPr lang="ru-RU" dirty="0">
                <a:solidFill>
                  <a:prstClr val="black"/>
                </a:solidFill>
              </a:rPr>
              <a:t> за </a:t>
            </a:r>
            <a:r>
              <a:rPr lang="ru-RU" dirty="0" err="1">
                <a:solidFill>
                  <a:prstClr val="black"/>
                </a:solidFill>
              </a:rPr>
              <a:t>недопускане</a:t>
            </a:r>
            <a:r>
              <a:rPr lang="ru-RU" dirty="0">
                <a:solidFill>
                  <a:prstClr val="black"/>
                </a:solidFill>
              </a:rPr>
              <a:t>. </a:t>
            </a:r>
            <a:endParaRPr lang="ru-RU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dirty="0">
              <a:solidFill>
                <a:prstClr val="black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</a:rPr>
              <a:t>За </a:t>
            </a:r>
            <a:r>
              <a:rPr lang="ru-RU" dirty="0" err="1">
                <a:solidFill>
                  <a:prstClr val="black"/>
                </a:solidFill>
              </a:rPr>
              <a:t>недопускането</a:t>
            </a:r>
            <a:r>
              <a:rPr lang="ru-RU" dirty="0">
                <a:solidFill>
                  <a:prstClr val="black"/>
                </a:solidFill>
              </a:rPr>
              <a:t> на </a:t>
            </a:r>
            <a:r>
              <a:rPr lang="ru-RU" dirty="0" err="1">
                <a:solidFill>
                  <a:prstClr val="black"/>
                </a:solidFill>
              </a:rPr>
              <a:t>всеки</a:t>
            </a:r>
            <a:r>
              <a:rPr lang="ru-RU" dirty="0">
                <a:solidFill>
                  <a:prstClr val="black"/>
                </a:solidFill>
              </a:rPr>
              <a:t> от </a:t>
            </a:r>
            <a:r>
              <a:rPr lang="ru-RU" dirty="0" err="1">
                <a:solidFill>
                  <a:prstClr val="black"/>
                </a:solidFill>
              </a:rPr>
              <a:t>кандидатите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включени</a:t>
            </a:r>
            <a:r>
              <a:rPr lang="ru-RU" dirty="0">
                <a:solidFill>
                  <a:prstClr val="black"/>
                </a:solidFill>
              </a:rPr>
              <a:t> в </a:t>
            </a:r>
            <a:r>
              <a:rPr lang="ru-RU" dirty="0" err="1">
                <a:solidFill>
                  <a:prstClr val="black"/>
                </a:solidFill>
              </a:rPr>
              <a:t>списъка</a:t>
            </a:r>
            <a:r>
              <a:rPr lang="ru-RU" dirty="0">
                <a:solidFill>
                  <a:prstClr val="black"/>
                </a:solidFill>
              </a:rPr>
              <a:t>, се </a:t>
            </a:r>
            <a:r>
              <a:rPr lang="ru-RU" dirty="0" err="1">
                <a:solidFill>
                  <a:prstClr val="black"/>
                </a:solidFill>
              </a:rPr>
              <a:t>съобщава</a:t>
            </a:r>
            <a:r>
              <a:rPr lang="ru-RU" dirty="0">
                <a:solidFill>
                  <a:prstClr val="black"/>
                </a:solidFill>
              </a:rPr>
              <a:t> чрез ИСУН 2020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6193" y="1606315"/>
            <a:ext cx="4793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стратегии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ВОМР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4793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4997" y="908720"/>
            <a:ext cx="8719492" cy="57606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g-BG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Териториален обхват </a:t>
            </a:r>
            <a:endParaRPr lang="bg-BG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772816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Подходът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ВОМР се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прилага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ниво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община или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обединение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съседни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общини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и/или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съседни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населени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места - част от община/и, при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следните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условия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в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територията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на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която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се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предоставя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подпомагане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задължително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е включен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селски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район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съгласно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приложение № 3 от Постановление № 161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територията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на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която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се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предоставя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подпомагане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е с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непрекъснати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граници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включва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най-малко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всички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населени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места на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една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община с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изключение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населените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места, </a:t>
            </a:r>
            <a:r>
              <a:rPr lang="ru-RU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посочени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като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недопустими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 приложение № 2 от Постановление № 161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територията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по т. 1 е с население между 10 000 и 150 000 жители по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данни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от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Националния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статистически институт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към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31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декември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2016 г. - за заявления,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подадени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през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2017 г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logo PRSR2014-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8"/>
            <a:ext cx="1980703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3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997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6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7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1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0" y="10527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Втора </a:t>
            </a:r>
            <a:r>
              <a:rPr lang="ru-RU" sz="2400" b="1" dirty="0" err="1" smtClean="0">
                <a:solidFill>
                  <a:prstClr val="black"/>
                </a:solidFill>
              </a:rPr>
              <a:t>покана</a:t>
            </a:r>
            <a:r>
              <a:rPr lang="ru-RU" sz="2400" b="1" dirty="0" smtClean="0">
                <a:solidFill>
                  <a:prstClr val="black"/>
                </a:solidFill>
              </a:rPr>
              <a:t> по подмярка </a:t>
            </a:r>
            <a:r>
              <a:rPr lang="ru-RU" sz="2400" b="1" dirty="0">
                <a:solidFill>
                  <a:prstClr val="black"/>
                </a:solidFill>
              </a:rPr>
              <a:t>19.2 </a:t>
            </a:r>
            <a:endParaRPr lang="bg-BG" sz="24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1789" y="2274838"/>
            <a:ext cx="833069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 err="1">
                <a:solidFill>
                  <a:prstClr val="black"/>
                </a:solidFill>
              </a:rPr>
              <a:t>Документите</a:t>
            </a:r>
            <a:r>
              <a:rPr lang="ru-RU" dirty="0">
                <a:solidFill>
                  <a:prstClr val="black"/>
                </a:solidFill>
              </a:rPr>
              <a:t> се </a:t>
            </a:r>
            <a:r>
              <a:rPr lang="ru-RU" dirty="0" err="1">
                <a:solidFill>
                  <a:prstClr val="black"/>
                </a:solidFill>
              </a:rPr>
              <a:t>подават</a:t>
            </a:r>
            <a:r>
              <a:rPr lang="ru-RU" dirty="0">
                <a:solidFill>
                  <a:prstClr val="black"/>
                </a:solidFill>
              </a:rPr>
              <a:t> в ИСУН </a:t>
            </a:r>
            <a:r>
              <a:rPr lang="ru-RU" dirty="0" smtClean="0">
                <a:solidFill>
                  <a:prstClr val="black"/>
                </a:solidFill>
              </a:rPr>
              <a:t>от 30 </a:t>
            </a:r>
            <a:r>
              <a:rPr lang="ru-RU" dirty="0" err="1" smtClean="0">
                <a:solidFill>
                  <a:prstClr val="black"/>
                </a:solidFill>
              </a:rPr>
              <a:t>юни</a:t>
            </a:r>
            <a:r>
              <a:rPr lang="ru-RU" dirty="0" smtClean="0">
                <a:solidFill>
                  <a:prstClr val="black"/>
                </a:solidFill>
              </a:rPr>
              <a:t> до 17:30 часа на 31 август 2017 г. </a:t>
            </a:r>
            <a:r>
              <a:rPr lang="ru-RU" dirty="0" err="1" smtClean="0">
                <a:solidFill>
                  <a:prstClr val="black"/>
                </a:solidFill>
              </a:rPr>
              <a:t>съгласно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условията</a:t>
            </a:r>
            <a:r>
              <a:rPr lang="ru-RU" dirty="0">
                <a:solidFill>
                  <a:prstClr val="black"/>
                </a:solidFill>
              </a:rPr>
              <a:t> и </a:t>
            </a:r>
            <a:r>
              <a:rPr lang="ru-RU" dirty="0" err="1">
                <a:solidFill>
                  <a:prstClr val="black"/>
                </a:solidFill>
              </a:rPr>
              <a:t>реда</a:t>
            </a:r>
            <a:r>
              <a:rPr lang="ru-RU" dirty="0">
                <a:solidFill>
                  <a:prstClr val="black"/>
                </a:solidFill>
              </a:rPr>
              <a:t> на </a:t>
            </a:r>
            <a:r>
              <a:rPr lang="ru-RU" dirty="0" err="1">
                <a:solidFill>
                  <a:prstClr val="black"/>
                </a:solidFill>
              </a:rPr>
              <a:t>Наредба</a:t>
            </a:r>
            <a:r>
              <a:rPr lang="ru-RU" dirty="0">
                <a:solidFill>
                  <a:prstClr val="black"/>
                </a:solidFill>
              </a:rPr>
              <a:t> за </a:t>
            </a:r>
            <a:r>
              <a:rPr lang="ru-RU" dirty="0" err="1">
                <a:solidFill>
                  <a:prstClr val="black"/>
                </a:solidFill>
              </a:rPr>
              <a:t>определяне</a:t>
            </a:r>
            <a:r>
              <a:rPr lang="ru-RU" dirty="0">
                <a:solidFill>
                  <a:prstClr val="black"/>
                </a:solidFill>
              </a:rPr>
              <a:t> на </a:t>
            </a:r>
            <a:r>
              <a:rPr lang="ru-RU" dirty="0" err="1">
                <a:solidFill>
                  <a:prstClr val="black"/>
                </a:solidFill>
              </a:rPr>
              <a:t>условията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реда</a:t>
            </a:r>
            <a:r>
              <a:rPr lang="ru-RU" dirty="0">
                <a:solidFill>
                  <a:prstClr val="black"/>
                </a:solidFill>
              </a:rPr>
              <a:t> и механизма за </a:t>
            </a:r>
            <a:r>
              <a:rPr lang="ru-RU" dirty="0" err="1">
                <a:solidFill>
                  <a:prstClr val="black"/>
                </a:solidFill>
              </a:rPr>
              <a:t>функциониране</a:t>
            </a:r>
            <a:r>
              <a:rPr lang="ru-RU" dirty="0">
                <a:solidFill>
                  <a:prstClr val="black"/>
                </a:solidFill>
              </a:rPr>
              <a:t> на </a:t>
            </a:r>
            <a:r>
              <a:rPr lang="ru-RU" dirty="0" smtClean="0">
                <a:solidFill>
                  <a:prstClr val="black"/>
                </a:solidFill>
              </a:rPr>
              <a:t>ИСУН </a:t>
            </a:r>
            <a:r>
              <a:rPr lang="ru-RU" dirty="0">
                <a:solidFill>
                  <a:prstClr val="black"/>
                </a:solidFill>
              </a:rPr>
              <a:t>и за </a:t>
            </a:r>
            <a:r>
              <a:rPr lang="ru-RU" dirty="0" err="1">
                <a:solidFill>
                  <a:prstClr val="black"/>
                </a:solidFill>
              </a:rPr>
              <a:t>провеждане</a:t>
            </a:r>
            <a:r>
              <a:rPr lang="ru-RU" dirty="0">
                <a:solidFill>
                  <a:prstClr val="black"/>
                </a:solidFill>
              </a:rPr>
              <a:t> на производства пред </a:t>
            </a:r>
            <a:r>
              <a:rPr lang="ru-RU" dirty="0" err="1">
                <a:solidFill>
                  <a:prstClr val="black"/>
                </a:solidFill>
              </a:rPr>
              <a:t>управляващите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органи</a:t>
            </a:r>
            <a:r>
              <a:rPr lang="ru-RU" dirty="0" smtClean="0">
                <a:solidFill>
                  <a:prstClr val="black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dirty="0">
              <a:solidFill>
                <a:prstClr val="black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err="1">
                <a:solidFill>
                  <a:prstClr val="black"/>
                </a:solidFill>
              </a:rPr>
              <a:t>Подаването</a:t>
            </a:r>
            <a:r>
              <a:rPr lang="ru-RU" dirty="0">
                <a:solidFill>
                  <a:prstClr val="black"/>
                </a:solidFill>
              </a:rPr>
              <a:t> на </a:t>
            </a:r>
            <a:r>
              <a:rPr lang="ru-RU" dirty="0" smtClean="0">
                <a:solidFill>
                  <a:prstClr val="black"/>
                </a:solidFill>
              </a:rPr>
              <a:t>СВОМР </a:t>
            </a:r>
            <a:r>
              <a:rPr lang="ru-RU" dirty="0">
                <a:solidFill>
                  <a:prstClr val="black"/>
                </a:solidFill>
              </a:rPr>
              <a:t>по </a:t>
            </a:r>
            <a:r>
              <a:rPr lang="ru-RU" dirty="0" err="1">
                <a:solidFill>
                  <a:prstClr val="black"/>
                </a:solidFill>
              </a:rPr>
              <a:t>настоящата</a:t>
            </a:r>
            <a:r>
              <a:rPr lang="ru-RU" dirty="0">
                <a:solidFill>
                  <a:prstClr val="black"/>
                </a:solidFill>
              </a:rPr>
              <a:t> процедура се </a:t>
            </a:r>
            <a:r>
              <a:rPr lang="ru-RU" dirty="0" err="1">
                <a:solidFill>
                  <a:prstClr val="black"/>
                </a:solidFill>
              </a:rPr>
              <a:t>извършва</a:t>
            </a:r>
            <a:r>
              <a:rPr lang="ru-RU" dirty="0">
                <a:solidFill>
                  <a:prstClr val="black"/>
                </a:solidFill>
              </a:rPr>
              <a:t> по </a:t>
            </a:r>
            <a:r>
              <a:rPr lang="ru-RU" dirty="0" err="1">
                <a:solidFill>
                  <a:prstClr val="black"/>
                </a:solidFill>
              </a:rPr>
              <a:t>електронен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път</a:t>
            </a:r>
            <a:r>
              <a:rPr lang="ru-RU" dirty="0">
                <a:solidFill>
                  <a:prstClr val="black"/>
                </a:solidFill>
              </a:rPr>
              <a:t> чрез </a:t>
            </a:r>
            <a:r>
              <a:rPr lang="ru-RU" dirty="0" err="1">
                <a:solidFill>
                  <a:prstClr val="black"/>
                </a:solidFill>
              </a:rPr>
              <a:t>попълване</a:t>
            </a:r>
            <a:r>
              <a:rPr lang="ru-RU" dirty="0">
                <a:solidFill>
                  <a:prstClr val="black"/>
                </a:solidFill>
              </a:rPr>
              <a:t> на </a:t>
            </a:r>
            <a:r>
              <a:rPr lang="ru-RU" dirty="0" err="1">
                <a:solidFill>
                  <a:prstClr val="black"/>
                </a:solidFill>
              </a:rPr>
              <a:t>уеб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базиран</a:t>
            </a:r>
            <a:r>
              <a:rPr lang="ru-RU" dirty="0">
                <a:solidFill>
                  <a:prstClr val="black"/>
                </a:solidFill>
              </a:rPr>
              <a:t> формуляр за </a:t>
            </a:r>
            <a:r>
              <a:rPr lang="ru-RU" dirty="0" err="1">
                <a:solidFill>
                  <a:prstClr val="black"/>
                </a:solidFill>
              </a:rPr>
              <a:t>кандидатстване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съгласно</a:t>
            </a:r>
            <a:r>
              <a:rPr lang="ru-RU" dirty="0">
                <a:solidFill>
                  <a:prstClr val="black"/>
                </a:solidFill>
              </a:rPr>
              <a:t> приложение № 2 с </a:t>
            </a:r>
            <a:r>
              <a:rPr lang="ru-RU" dirty="0" err="1">
                <a:solidFill>
                  <a:prstClr val="black"/>
                </a:solidFill>
              </a:rPr>
              <a:t>използването</a:t>
            </a:r>
            <a:r>
              <a:rPr lang="ru-RU" dirty="0">
                <a:solidFill>
                  <a:prstClr val="black"/>
                </a:solidFill>
              </a:rPr>
              <a:t> на </a:t>
            </a:r>
            <a:r>
              <a:rPr lang="ru-RU" dirty="0" err="1">
                <a:solidFill>
                  <a:prstClr val="black"/>
                </a:solidFill>
              </a:rPr>
              <a:t>квалифициран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електронен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подпис</a:t>
            </a:r>
            <a:r>
              <a:rPr lang="ru-RU" dirty="0">
                <a:solidFill>
                  <a:prstClr val="black"/>
                </a:solidFill>
              </a:rPr>
              <a:t> (КЕП), чрез </a:t>
            </a:r>
            <a:r>
              <a:rPr lang="ru-RU" dirty="0" err="1">
                <a:solidFill>
                  <a:prstClr val="black"/>
                </a:solidFill>
              </a:rPr>
              <a:t>модула</a:t>
            </a:r>
            <a:r>
              <a:rPr lang="ru-RU" dirty="0">
                <a:solidFill>
                  <a:prstClr val="black"/>
                </a:solidFill>
              </a:rPr>
              <a:t> „Е-</a:t>
            </a:r>
            <a:r>
              <a:rPr lang="ru-RU" dirty="0" err="1">
                <a:solidFill>
                  <a:prstClr val="black"/>
                </a:solidFill>
              </a:rPr>
              <a:t>кандидатстване</a:t>
            </a:r>
            <a:r>
              <a:rPr lang="ru-RU" dirty="0">
                <a:solidFill>
                  <a:prstClr val="black"/>
                </a:solidFill>
              </a:rPr>
              <a:t>“ на </a:t>
            </a:r>
            <a:r>
              <a:rPr lang="ru-RU" dirty="0" err="1">
                <a:solidFill>
                  <a:prstClr val="black"/>
                </a:solidFill>
              </a:rPr>
              <a:t>следния</a:t>
            </a:r>
            <a:r>
              <a:rPr lang="ru-RU" dirty="0">
                <a:solidFill>
                  <a:prstClr val="black"/>
                </a:solidFill>
              </a:rPr>
              <a:t> интернет адрес: https://eumis2020.government.bg и се </a:t>
            </a:r>
            <a:r>
              <a:rPr lang="ru-RU" dirty="0" err="1">
                <a:solidFill>
                  <a:prstClr val="black"/>
                </a:solidFill>
              </a:rPr>
              <a:t>прилагат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документите</a:t>
            </a:r>
            <a:r>
              <a:rPr lang="ru-RU" dirty="0">
                <a:solidFill>
                  <a:prstClr val="black"/>
                </a:solidFill>
              </a:rPr>
              <a:t> от раздел 24 на </a:t>
            </a:r>
            <a:r>
              <a:rPr lang="ru-RU" dirty="0" err="1">
                <a:solidFill>
                  <a:prstClr val="black"/>
                </a:solidFill>
              </a:rPr>
              <a:t>настоящите</a:t>
            </a:r>
            <a:r>
              <a:rPr lang="ru-RU" dirty="0">
                <a:solidFill>
                  <a:prstClr val="black"/>
                </a:solidFill>
              </a:rPr>
              <a:t> указания „</a:t>
            </a:r>
            <a:r>
              <a:rPr lang="ru-RU" dirty="0" err="1">
                <a:solidFill>
                  <a:prstClr val="black"/>
                </a:solidFill>
              </a:rPr>
              <a:t>Списък</a:t>
            </a:r>
            <a:r>
              <a:rPr lang="ru-RU" dirty="0">
                <a:solidFill>
                  <a:prstClr val="black"/>
                </a:solidFill>
              </a:rPr>
              <a:t> на </a:t>
            </a:r>
            <a:r>
              <a:rPr lang="ru-RU" dirty="0" err="1">
                <a:solidFill>
                  <a:prstClr val="black"/>
                </a:solidFill>
              </a:rPr>
              <a:t>документите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които</a:t>
            </a:r>
            <a:r>
              <a:rPr lang="ru-RU" dirty="0">
                <a:solidFill>
                  <a:prstClr val="black"/>
                </a:solidFill>
              </a:rPr>
              <a:t> се </a:t>
            </a:r>
            <a:r>
              <a:rPr lang="ru-RU" dirty="0" err="1">
                <a:solidFill>
                  <a:prstClr val="black"/>
                </a:solidFill>
              </a:rPr>
              <a:t>подават</a:t>
            </a:r>
            <a:r>
              <a:rPr lang="ru-RU" dirty="0">
                <a:solidFill>
                  <a:prstClr val="black"/>
                </a:solidFill>
              </a:rPr>
              <a:t> на </a:t>
            </a:r>
            <a:r>
              <a:rPr lang="ru-RU" dirty="0" err="1">
                <a:solidFill>
                  <a:prstClr val="black"/>
                </a:solidFill>
              </a:rPr>
              <a:t>етап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кандидатстване</a:t>
            </a:r>
            <a:r>
              <a:rPr lang="ru-RU" dirty="0">
                <a:solidFill>
                  <a:prstClr val="black"/>
                </a:solidFill>
              </a:rPr>
              <a:t>“. </a:t>
            </a:r>
            <a:endParaRPr lang="ru-RU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dirty="0">
              <a:solidFill>
                <a:prstClr val="black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err="1" smtClean="0">
                <a:solidFill>
                  <a:prstClr val="black"/>
                </a:solidFill>
              </a:rPr>
              <a:t>Документите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от раздел 24 се </a:t>
            </a:r>
            <a:r>
              <a:rPr lang="ru-RU" dirty="0" err="1">
                <a:solidFill>
                  <a:prstClr val="black"/>
                </a:solidFill>
              </a:rPr>
              <a:t>подават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във</a:t>
            </a:r>
            <a:r>
              <a:rPr lang="ru-RU" dirty="0">
                <a:solidFill>
                  <a:prstClr val="black"/>
                </a:solidFill>
              </a:rPr>
              <a:t> формат „</a:t>
            </a:r>
            <a:r>
              <a:rPr lang="ru-RU" dirty="0" err="1">
                <a:solidFill>
                  <a:prstClr val="black"/>
                </a:solidFill>
              </a:rPr>
              <a:t>pdf</a:t>
            </a:r>
            <a:r>
              <a:rPr lang="ru-RU" dirty="0">
                <a:solidFill>
                  <a:prstClr val="black"/>
                </a:solidFill>
              </a:rPr>
              <a:t>“.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1606315"/>
            <a:ext cx="6763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Подаване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документи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кандидатстване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6127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6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7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1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0" y="10527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Втора </a:t>
            </a:r>
            <a:r>
              <a:rPr lang="ru-RU" sz="2400" b="1" dirty="0" err="1" smtClean="0">
                <a:solidFill>
                  <a:prstClr val="black"/>
                </a:solidFill>
              </a:rPr>
              <a:t>покана</a:t>
            </a:r>
            <a:r>
              <a:rPr lang="ru-RU" sz="2400" b="1" dirty="0" smtClean="0">
                <a:solidFill>
                  <a:prstClr val="black"/>
                </a:solidFill>
              </a:rPr>
              <a:t> по подмярка </a:t>
            </a:r>
            <a:r>
              <a:rPr lang="ru-RU" sz="2400" b="1" dirty="0">
                <a:solidFill>
                  <a:prstClr val="black"/>
                </a:solidFill>
              </a:rPr>
              <a:t>19.2 </a:t>
            </a:r>
            <a:endParaRPr lang="bg-BG" sz="24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1789" y="2377911"/>
            <a:ext cx="83306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 err="1">
                <a:solidFill>
                  <a:prstClr val="black"/>
                </a:solidFill>
              </a:rPr>
              <a:t>Местната</a:t>
            </a:r>
            <a:r>
              <a:rPr lang="ru-RU" dirty="0">
                <a:solidFill>
                  <a:prstClr val="black"/>
                </a:solidFill>
              </a:rPr>
              <a:t> инициативна </a:t>
            </a:r>
            <a:r>
              <a:rPr lang="ru-RU" dirty="0" err="1">
                <a:solidFill>
                  <a:prstClr val="black"/>
                </a:solidFill>
              </a:rPr>
              <a:t>група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може</a:t>
            </a:r>
            <a:r>
              <a:rPr lang="ru-RU" dirty="0">
                <a:solidFill>
                  <a:prstClr val="black"/>
                </a:solidFill>
              </a:rPr>
              <a:t> да иска </a:t>
            </a:r>
            <a:r>
              <a:rPr lang="ru-RU" dirty="0" err="1">
                <a:solidFill>
                  <a:prstClr val="black"/>
                </a:solidFill>
              </a:rPr>
              <a:t>разяснения</a:t>
            </a:r>
            <a:r>
              <a:rPr lang="ru-RU" dirty="0">
                <a:solidFill>
                  <a:prstClr val="black"/>
                </a:solidFill>
              </a:rPr>
              <a:t> по </a:t>
            </a:r>
            <a:r>
              <a:rPr lang="ru-RU" dirty="0" err="1" smtClean="0">
                <a:solidFill>
                  <a:prstClr val="black"/>
                </a:solidFill>
              </a:rPr>
              <a:t>Насоките</a:t>
            </a:r>
            <a:r>
              <a:rPr lang="ru-RU" dirty="0" smtClean="0">
                <a:solidFill>
                  <a:prstClr val="black"/>
                </a:solidFill>
              </a:rPr>
              <a:t> за </a:t>
            </a:r>
            <a:r>
              <a:rPr lang="ru-RU" dirty="0" err="1" smtClean="0">
                <a:solidFill>
                  <a:prstClr val="black"/>
                </a:solidFill>
              </a:rPr>
              <a:t>кандидатстване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в срок до три </a:t>
            </a:r>
            <a:r>
              <a:rPr lang="ru-RU" dirty="0" err="1">
                <a:solidFill>
                  <a:prstClr val="black"/>
                </a:solidFill>
              </a:rPr>
              <a:t>седмици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преди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изтичането</a:t>
            </a:r>
            <a:r>
              <a:rPr lang="ru-RU" dirty="0">
                <a:solidFill>
                  <a:prstClr val="black"/>
                </a:solidFill>
              </a:rPr>
              <a:t> на срока за </a:t>
            </a:r>
            <a:r>
              <a:rPr lang="ru-RU" dirty="0" err="1">
                <a:solidFill>
                  <a:prstClr val="black"/>
                </a:solidFill>
              </a:rPr>
              <a:t>кандидатстване</a:t>
            </a:r>
            <a:r>
              <a:rPr lang="ru-RU" dirty="0">
                <a:solidFill>
                  <a:prstClr val="black"/>
                </a:solidFill>
              </a:rPr>
              <a:t>. </a:t>
            </a:r>
            <a:endParaRPr lang="ru-RU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dirty="0">
              <a:solidFill>
                <a:prstClr val="black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err="1" smtClean="0">
                <a:solidFill>
                  <a:prstClr val="black"/>
                </a:solidFill>
              </a:rPr>
              <a:t>Разясненията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се </a:t>
            </a:r>
            <a:r>
              <a:rPr lang="ru-RU" dirty="0" err="1">
                <a:solidFill>
                  <a:prstClr val="black"/>
                </a:solidFill>
              </a:rPr>
              <a:t>дават</a:t>
            </a:r>
            <a:r>
              <a:rPr lang="ru-RU" dirty="0">
                <a:solidFill>
                  <a:prstClr val="black"/>
                </a:solidFill>
              </a:rPr>
              <a:t> по отношение на </a:t>
            </a:r>
            <a:r>
              <a:rPr lang="ru-RU" dirty="0" err="1">
                <a:solidFill>
                  <a:prstClr val="black"/>
                </a:solidFill>
              </a:rPr>
              <a:t>условията</a:t>
            </a:r>
            <a:r>
              <a:rPr lang="ru-RU" dirty="0">
                <a:solidFill>
                  <a:prstClr val="black"/>
                </a:solidFill>
              </a:rPr>
              <a:t> за </a:t>
            </a:r>
            <a:r>
              <a:rPr lang="ru-RU" dirty="0" err="1">
                <a:solidFill>
                  <a:prstClr val="black"/>
                </a:solidFill>
              </a:rPr>
              <a:t>кандидатстване</a:t>
            </a:r>
            <a:r>
              <a:rPr lang="ru-RU" dirty="0">
                <a:solidFill>
                  <a:prstClr val="black"/>
                </a:solidFill>
              </a:rPr>
              <a:t>, не </a:t>
            </a:r>
            <a:r>
              <a:rPr lang="ru-RU" dirty="0" err="1">
                <a:solidFill>
                  <a:prstClr val="black"/>
                </a:solidFill>
              </a:rPr>
              <a:t>съдържат</a:t>
            </a:r>
            <a:r>
              <a:rPr lang="ru-RU" dirty="0">
                <a:solidFill>
                  <a:prstClr val="black"/>
                </a:solidFill>
              </a:rPr>
              <a:t> становище </a:t>
            </a:r>
            <a:r>
              <a:rPr lang="ru-RU" dirty="0" err="1">
                <a:solidFill>
                  <a:prstClr val="black"/>
                </a:solidFill>
              </a:rPr>
              <a:t>относно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качеството</a:t>
            </a:r>
            <a:r>
              <a:rPr lang="ru-RU" dirty="0">
                <a:solidFill>
                  <a:prstClr val="black"/>
                </a:solidFill>
              </a:rPr>
              <a:t> на </a:t>
            </a:r>
            <a:r>
              <a:rPr lang="ru-RU" dirty="0" err="1">
                <a:solidFill>
                  <a:prstClr val="black"/>
                </a:solidFill>
              </a:rPr>
              <a:t>стратегиите</a:t>
            </a:r>
            <a:r>
              <a:rPr lang="ru-RU" dirty="0">
                <a:solidFill>
                  <a:prstClr val="black"/>
                </a:solidFill>
              </a:rPr>
              <a:t> и </a:t>
            </a:r>
            <a:r>
              <a:rPr lang="ru-RU" dirty="0" err="1">
                <a:solidFill>
                  <a:prstClr val="black"/>
                </a:solidFill>
              </a:rPr>
              <a:t>са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задължителни</a:t>
            </a:r>
            <a:r>
              <a:rPr lang="ru-RU" dirty="0">
                <a:solidFill>
                  <a:prstClr val="black"/>
                </a:solidFill>
              </a:rPr>
              <a:t> за </a:t>
            </a:r>
            <a:r>
              <a:rPr lang="ru-RU" dirty="0" err="1">
                <a:solidFill>
                  <a:prstClr val="black"/>
                </a:solidFill>
              </a:rPr>
              <a:t>всички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кандидати</a:t>
            </a:r>
            <a:r>
              <a:rPr lang="ru-RU" dirty="0">
                <a:solidFill>
                  <a:prstClr val="black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err="1" smtClean="0">
                <a:solidFill>
                  <a:prstClr val="black"/>
                </a:solidFill>
              </a:rPr>
              <a:t>Разясненията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се </a:t>
            </a:r>
            <a:r>
              <a:rPr lang="ru-RU" dirty="0" err="1">
                <a:solidFill>
                  <a:prstClr val="black"/>
                </a:solidFill>
              </a:rPr>
              <a:t>съобщават</a:t>
            </a:r>
            <a:r>
              <a:rPr lang="ru-RU" dirty="0">
                <a:solidFill>
                  <a:prstClr val="black"/>
                </a:solidFill>
              </a:rPr>
              <a:t> в 10-дневен срок от </a:t>
            </a:r>
            <a:r>
              <a:rPr lang="ru-RU" dirty="0" err="1">
                <a:solidFill>
                  <a:prstClr val="black"/>
                </a:solidFill>
              </a:rPr>
              <a:t>получаването</a:t>
            </a:r>
            <a:r>
              <a:rPr lang="ru-RU" dirty="0">
                <a:solidFill>
                  <a:prstClr val="black"/>
                </a:solidFill>
              </a:rPr>
              <a:t> на </a:t>
            </a:r>
            <a:r>
              <a:rPr lang="ru-RU" dirty="0" err="1">
                <a:solidFill>
                  <a:prstClr val="black"/>
                </a:solidFill>
              </a:rPr>
              <a:t>искането</a:t>
            </a:r>
            <a:r>
              <a:rPr lang="ru-RU" dirty="0">
                <a:solidFill>
                  <a:prstClr val="black"/>
                </a:solidFill>
              </a:rPr>
              <a:t>, но не </a:t>
            </a:r>
            <a:r>
              <a:rPr lang="ru-RU" dirty="0" err="1">
                <a:solidFill>
                  <a:prstClr val="black"/>
                </a:solidFill>
              </a:rPr>
              <a:t>по-късно</a:t>
            </a:r>
            <a:r>
              <a:rPr lang="ru-RU" dirty="0">
                <a:solidFill>
                  <a:prstClr val="black"/>
                </a:solidFill>
              </a:rPr>
              <a:t> от две </a:t>
            </a:r>
            <a:r>
              <a:rPr lang="ru-RU" dirty="0" err="1">
                <a:solidFill>
                  <a:prstClr val="black"/>
                </a:solidFill>
              </a:rPr>
              <a:t>седмици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преди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изтичането</a:t>
            </a:r>
            <a:r>
              <a:rPr lang="ru-RU" dirty="0">
                <a:solidFill>
                  <a:prstClr val="black"/>
                </a:solidFill>
              </a:rPr>
              <a:t> на срока за </a:t>
            </a:r>
            <a:r>
              <a:rPr lang="ru-RU" dirty="0" err="1">
                <a:solidFill>
                  <a:prstClr val="black"/>
                </a:solidFill>
              </a:rPr>
              <a:t>кандидатстване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посочен</a:t>
            </a:r>
            <a:r>
              <a:rPr lang="ru-RU" dirty="0">
                <a:solidFill>
                  <a:prstClr val="black"/>
                </a:solidFill>
              </a:rPr>
              <a:t> в </a:t>
            </a:r>
            <a:r>
              <a:rPr lang="ru-RU" dirty="0" err="1">
                <a:solidFill>
                  <a:prstClr val="black"/>
                </a:solidFill>
              </a:rPr>
              <a:t>обявата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7624" y="1606315"/>
            <a:ext cx="6763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Подаване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документи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кандидатстване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5099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6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7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1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0" y="10527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Втора </a:t>
            </a:r>
            <a:r>
              <a:rPr lang="ru-RU" sz="2400" b="1" dirty="0" err="1" smtClean="0">
                <a:solidFill>
                  <a:prstClr val="black"/>
                </a:solidFill>
              </a:rPr>
              <a:t>покана</a:t>
            </a:r>
            <a:r>
              <a:rPr lang="ru-RU" sz="2400" b="1" dirty="0" smtClean="0">
                <a:solidFill>
                  <a:prstClr val="black"/>
                </a:solidFill>
              </a:rPr>
              <a:t> по подмярка </a:t>
            </a:r>
            <a:r>
              <a:rPr lang="ru-RU" sz="2400" b="1" dirty="0">
                <a:solidFill>
                  <a:prstClr val="black"/>
                </a:solidFill>
              </a:rPr>
              <a:t>19.2 </a:t>
            </a:r>
            <a:endParaRPr lang="bg-BG" sz="24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1606315"/>
            <a:ext cx="674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Списък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документите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кандидатстване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39552" y="2267510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1. </a:t>
            </a:r>
            <a:r>
              <a:rPr lang="ru-RU" dirty="0"/>
              <a:t>с</a:t>
            </a:r>
            <a:r>
              <a:rPr lang="ru-RU" dirty="0" smtClean="0"/>
              <a:t>тратегия </a:t>
            </a:r>
            <a:r>
              <a:rPr lang="ru-RU" dirty="0"/>
              <a:t>за ВОМР </a:t>
            </a:r>
            <a:r>
              <a:rPr lang="ru-RU" dirty="0" err="1"/>
              <a:t>съгласно</a:t>
            </a:r>
            <a:r>
              <a:rPr lang="ru-RU" dirty="0"/>
              <a:t> приложение № </a:t>
            </a:r>
            <a:r>
              <a:rPr lang="ru-RU" dirty="0" smtClean="0"/>
              <a:t>3 от </a:t>
            </a:r>
            <a:r>
              <a:rPr lang="ru-RU" dirty="0" err="1" smtClean="0"/>
              <a:t>Насоките</a:t>
            </a:r>
            <a:r>
              <a:rPr lang="ru-RU" dirty="0" smtClean="0"/>
              <a:t>;</a:t>
            </a:r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2</a:t>
            </a:r>
            <a:r>
              <a:rPr lang="ru-RU" dirty="0"/>
              <a:t>. устав или </a:t>
            </a:r>
            <a:r>
              <a:rPr lang="ru-RU" dirty="0" err="1"/>
              <a:t>учредителен</a:t>
            </a:r>
            <a:r>
              <a:rPr lang="ru-RU" dirty="0"/>
              <a:t> акт на МИГ;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3</a:t>
            </a:r>
            <a:r>
              <a:rPr lang="ru-RU" dirty="0"/>
              <a:t>. удостоверение от </a:t>
            </a:r>
            <a:r>
              <a:rPr lang="ru-RU" dirty="0" err="1"/>
              <a:t>Централния</a:t>
            </a:r>
            <a:r>
              <a:rPr lang="ru-RU" dirty="0"/>
              <a:t> </a:t>
            </a:r>
            <a:r>
              <a:rPr lang="ru-RU" dirty="0" err="1"/>
              <a:t>регистър</a:t>
            </a:r>
            <a:r>
              <a:rPr lang="ru-RU" dirty="0"/>
              <a:t> на </a:t>
            </a:r>
            <a:r>
              <a:rPr lang="ru-RU" dirty="0" err="1"/>
              <a:t>юридическите</a:t>
            </a:r>
            <a:r>
              <a:rPr lang="ru-RU" dirty="0"/>
              <a:t> лица с </a:t>
            </a:r>
            <a:r>
              <a:rPr lang="ru-RU" dirty="0" err="1"/>
              <a:t>нестопанска</a:t>
            </a:r>
            <a:r>
              <a:rPr lang="ru-RU" dirty="0"/>
              <a:t> цел за </a:t>
            </a:r>
            <a:r>
              <a:rPr lang="ru-RU" dirty="0" err="1"/>
              <a:t>осъществяване</a:t>
            </a:r>
            <a:r>
              <a:rPr lang="ru-RU" dirty="0"/>
              <a:t> на </a:t>
            </a:r>
            <a:r>
              <a:rPr lang="ru-RU" dirty="0" err="1"/>
              <a:t>общественополезна</a:t>
            </a:r>
            <a:r>
              <a:rPr lang="ru-RU" dirty="0"/>
              <a:t> </a:t>
            </a:r>
            <a:r>
              <a:rPr lang="ru-RU" dirty="0" err="1"/>
              <a:t>дейност</a:t>
            </a:r>
            <a:r>
              <a:rPr lang="ru-RU" dirty="0"/>
              <a:t> за </a:t>
            </a:r>
            <a:r>
              <a:rPr lang="ru-RU" dirty="0" err="1"/>
              <a:t>вписване</a:t>
            </a:r>
            <a:r>
              <a:rPr lang="ru-RU" dirty="0"/>
              <a:t> на </a:t>
            </a:r>
            <a:r>
              <a:rPr lang="ru-RU" dirty="0" err="1"/>
              <a:t>юридическото</a:t>
            </a:r>
            <a:r>
              <a:rPr lang="ru-RU" dirty="0"/>
              <a:t> лице;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4</a:t>
            </a:r>
            <a:r>
              <a:rPr lang="ru-RU" dirty="0"/>
              <a:t>. решение на </a:t>
            </a:r>
            <a:r>
              <a:rPr lang="ru-RU" dirty="0" err="1"/>
              <a:t>общото</a:t>
            </a:r>
            <a:r>
              <a:rPr lang="ru-RU" dirty="0"/>
              <a:t> </a:t>
            </a:r>
            <a:r>
              <a:rPr lang="ru-RU" dirty="0" err="1"/>
              <a:t>събрание</a:t>
            </a:r>
            <a:r>
              <a:rPr lang="ru-RU" dirty="0"/>
              <a:t> на МИГ за одобрение на </a:t>
            </a:r>
            <a:r>
              <a:rPr lang="ru-RU" dirty="0" err="1"/>
              <a:t>стратегията</a:t>
            </a:r>
            <a:r>
              <a:rPr lang="ru-RU" dirty="0"/>
              <a:t> за ВОМР</a:t>
            </a:r>
            <a:r>
              <a:rPr lang="ru-RU" dirty="0" smtClean="0"/>
              <a:t>;</a:t>
            </a:r>
          </a:p>
          <a:p>
            <a:pPr algn="just"/>
            <a:endParaRPr lang="ru-RU" dirty="0"/>
          </a:p>
          <a:p>
            <a:pPr algn="just"/>
            <a:r>
              <a:rPr lang="bg-BG" dirty="0"/>
              <a:t>5. решение или становище, издадено по реда на глава шеста от Закона за опазване на околната среда и/или чл. 31 от Закона за биологичното разнообразие</a:t>
            </a:r>
            <a:r>
              <a:rPr lang="bg-BG" dirty="0" smtClean="0"/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53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6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7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1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0" y="10527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Втора </a:t>
            </a:r>
            <a:r>
              <a:rPr lang="ru-RU" sz="2400" b="1" dirty="0" err="1" smtClean="0">
                <a:solidFill>
                  <a:prstClr val="black"/>
                </a:solidFill>
              </a:rPr>
              <a:t>покана</a:t>
            </a:r>
            <a:r>
              <a:rPr lang="ru-RU" sz="2400" b="1" dirty="0" smtClean="0">
                <a:solidFill>
                  <a:prstClr val="black"/>
                </a:solidFill>
              </a:rPr>
              <a:t> по подмярка </a:t>
            </a:r>
            <a:r>
              <a:rPr lang="ru-RU" sz="2400" b="1" dirty="0">
                <a:solidFill>
                  <a:prstClr val="black"/>
                </a:solidFill>
              </a:rPr>
              <a:t>19.2 </a:t>
            </a:r>
            <a:endParaRPr lang="bg-BG" sz="24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1606315"/>
            <a:ext cx="674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Списък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документите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кандидатстване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39552" y="2267510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6. декларация/и от председателя/</a:t>
            </a:r>
            <a:r>
              <a:rPr lang="ru-RU" dirty="0" err="1"/>
              <a:t>ите</a:t>
            </a:r>
            <a:r>
              <a:rPr lang="ru-RU" dirty="0"/>
              <a:t> на </a:t>
            </a:r>
            <a:r>
              <a:rPr lang="ru-RU" dirty="0" err="1"/>
              <a:t>общинския</a:t>
            </a:r>
            <a:r>
              <a:rPr lang="ru-RU" dirty="0"/>
              <a:t>/те </a:t>
            </a:r>
            <a:r>
              <a:rPr lang="ru-RU" dirty="0" err="1"/>
              <a:t>съвет</a:t>
            </a:r>
            <a:r>
              <a:rPr lang="ru-RU" dirty="0"/>
              <a:t>/и, че </a:t>
            </a:r>
            <a:r>
              <a:rPr lang="ru-RU" dirty="0" err="1"/>
              <a:t>стратегията</a:t>
            </a:r>
            <a:r>
              <a:rPr lang="ru-RU" dirty="0"/>
              <a:t> за ВОМР е </a:t>
            </a:r>
            <a:r>
              <a:rPr lang="ru-RU" dirty="0" err="1"/>
              <a:t>разработена</a:t>
            </a:r>
            <a:r>
              <a:rPr lang="ru-RU" dirty="0"/>
              <a:t> </a:t>
            </a:r>
            <a:r>
              <a:rPr lang="ru-RU" dirty="0" err="1"/>
              <a:t>въз</a:t>
            </a:r>
            <a:r>
              <a:rPr lang="ru-RU" dirty="0"/>
              <a:t> основа на </a:t>
            </a:r>
            <a:r>
              <a:rPr lang="ru-RU" dirty="0" err="1"/>
              <a:t>местните</a:t>
            </a:r>
            <a:r>
              <a:rPr lang="ru-RU" dirty="0"/>
              <a:t> потребности и потенциал и </a:t>
            </a:r>
            <a:r>
              <a:rPr lang="ru-RU" dirty="0" err="1"/>
              <a:t>съответства</a:t>
            </a:r>
            <a:r>
              <a:rPr lang="ru-RU" dirty="0"/>
              <a:t> на </a:t>
            </a:r>
            <a:r>
              <a:rPr lang="ru-RU" dirty="0" err="1"/>
              <a:t>политиките</a:t>
            </a:r>
            <a:r>
              <a:rPr lang="ru-RU" dirty="0"/>
              <a:t> на </a:t>
            </a:r>
            <a:r>
              <a:rPr lang="ru-RU" dirty="0" err="1"/>
              <a:t>национално</a:t>
            </a:r>
            <a:r>
              <a:rPr lang="ru-RU" dirty="0"/>
              <a:t>, </a:t>
            </a:r>
            <a:r>
              <a:rPr lang="ru-RU" dirty="0" err="1"/>
              <a:t>регионално</a:t>
            </a:r>
            <a:r>
              <a:rPr lang="ru-RU" dirty="0"/>
              <a:t> и местно </a:t>
            </a:r>
            <a:r>
              <a:rPr lang="ru-RU" dirty="0" err="1"/>
              <a:t>ниво</a:t>
            </a:r>
            <a:r>
              <a:rPr lang="ru-RU" dirty="0"/>
              <a:t>, </a:t>
            </a:r>
            <a:r>
              <a:rPr lang="ru-RU" dirty="0" err="1"/>
              <a:t>включително</a:t>
            </a:r>
            <a:r>
              <a:rPr lang="ru-RU" dirty="0"/>
              <a:t> и с </a:t>
            </a:r>
            <a:r>
              <a:rPr lang="ru-RU" dirty="0" err="1"/>
              <a:t>политиките</a:t>
            </a:r>
            <a:r>
              <a:rPr lang="ru-RU" dirty="0"/>
              <a:t> по десегрегация и </a:t>
            </a:r>
            <a:r>
              <a:rPr lang="ru-RU" dirty="0" err="1"/>
              <a:t>деинституционализация</a:t>
            </a:r>
            <a:r>
              <a:rPr lang="ru-RU" dirty="0"/>
              <a:t>;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7</a:t>
            </a:r>
            <a:r>
              <a:rPr lang="ru-RU" dirty="0"/>
              <a:t>. декларация от </a:t>
            </a:r>
            <a:r>
              <a:rPr lang="ru-RU" dirty="0" err="1"/>
              <a:t>законния</a:t>
            </a:r>
            <a:r>
              <a:rPr lang="ru-RU" dirty="0"/>
              <a:t> </a:t>
            </a:r>
            <a:r>
              <a:rPr lang="ru-RU" dirty="0" err="1"/>
              <a:t>представител</a:t>
            </a:r>
            <a:r>
              <a:rPr lang="ru-RU" dirty="0"/>
              <a:t> на МИГ, от </a:t>
            </a:r>
            <a:r>
              <a:rPr lang="ru-RU" dirty="0" err="1"/>
              <a:t>членовете</a:t>
            </a:r>
            <a:r>
              <a:rPr lang="ru-RU" dirty="0"/>
              <a:t> на </a:t>
            </a:r>
            <a:r>
              <a:rPr lang="ru-RU" dirty="0" err="1"/>
              <a:t>колективния</a:t>
            </a:r>
            <a:r>
              <a:rPr lang="ru-RU" dirty="0"/>
              <a:t> </a:t>
            </a:r>
            <a:r>
              <a:rPr lang="ru-RU" dirty="0" err="1"/>
              <a:t>управителен</a:t>
            </a:r>
            <a:r>
              <a:rPr lang="ru-RU" dirty="0"/>
              <a:t> орган и от </a:t>
            </a:r>
            <a:r>
              <a:rPr lang="ru-RU" dirty="0" err="1"/>
              <a:t>представляващите</a:t>
            </a:r>
            <a:r>
              <a:rPr lang="ru-RU" dirty="0"/>
              <a:t> по закон и </a:t>
            </a:r>
            <a:r>
              <a:rPr lang="ru-RU" dirty="0" err="1"/>
              <a:t>пълномощие</a:t>
            </a:r>
            <a:r>
              <a:rPr lang="ru-RU" dirty="0"/>
              <a:t> </a:t>
            </a:r>
            <a:r>
              <a:rPr lang="ru-RU" dirty="0" err="1"/>
              <a:t>членове</a:t>
            </a:r>
            <a:r>
              <a:rPr lang="ru-RU" dirty="0"/>
              <a:t> на </a:t>
            </a:r>
            <a:r>
              <a:rPr lang="ru-RU" dirty="0" err="1"/>
              <a:t>колективния</a:t>
            </a:r>
            <a:r>
              <a:rPr lang="ru-RU" dirty="0"/>
              <a:t> </a:t>
            </a:r>
            <a:r>
              <a:rPr lang="ru-RU" dirty="0" err="1"/>
              <a:t>управителен</a:t>
            </a:r>
            <a:r>
              <a:rPr lang="ru-RU" dirty="0"/>
              <a:t> орган на МИГ, 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същите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юридически лица, </a:t>
            </a:r>
            <a:r>
              <a:rPr lang="ru-RU" dirty="0" err="1"/>
              <a:t>съгласно</a:t>
            </a:r>
            <a:r>
              <a:rPr lang="ru-RU" dirty="0"/>
              <a:t> приложение № </a:t>
            </a:r>
            <a:r>
              <a:rPr lang="ru-RU" dirty="0" smtClean="0"/>
              <a:t>1 от </a:t>
            </a:r>
            <a:r>
              <a:rPr lang="ru-RU" dirty="0" err="1" smtClean="0"/>
              <a:t>насоките</a:t>
            </a:r>
            <a:r>
              <a:rPr lang="ru-RU" dirty="0" smtClean="0"/>
              <a:t>;</a:t>
            </a:r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8</a:t>
            </a:r>
            <a:r>
              <a:rPr lang="ru-RU" dirty="0"/>
              <a:t>. декларация от </a:t>
            </a:r>
            <a:r>
              <a:rPr lang="ru-RU" dirty="0" err="1"/>
              <a:t>членовете</a:t>
            </a:r>
            <a:r>
              <a:rPr lang="ru-RU" dirty="0"/>
              <a:t> на </a:t>
            </a:r>
            <a:r>
              <a:rPr lang="ru-RU" dirty="0" err="1"/>
              <a:t>контролния</a:t>
            </a:r>
            <a:r>
              <a:rPr lang="ru-RU" dirty="0"/>
              <a:t> орган, </a:t>
            </a:r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такъв</a:t>
            </a:r>
            <a:r>
              <a:rPr lang="ru-RU" dirty="0"/>
              <a:t> орган е предвиден в устава на МИГ и от </a:t>
            </a:r>
            <a:r>
              <a:rPr lang="ru-RU" dirty="0" err="1"/>
              <a:t>служителите</a:t>
            </a:r>
            <a:r>
              <a:rPr lang="ru-RU" dirty="0"/>
              <a:t> на МИГ </a:t>
            </a:r>
            <a:r>
              <a:rPr lang="ru-RU" dirty="0" err="1"/>
              <a:t>съгласно</a:t>
            </a:r>
            <a:r>
              <a:rPr lang="ru-RU" dirty="0"/>
              <a:t> приложение № 1;</a:t>
            </a:r>
          </a:p>
        </p:txBody>
      </p:sp>
    </p:spTree>
    <p:extLst>
      <p:ext uri="{BB962C8B-B14F-4D97-AF65-F5344CB8AC3E}">
        <p14:creationId xmlns:p14="http://schemas.microsoft.com/office/powerpoint/2010/main" val="3671928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6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7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1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0" y="10527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Втора </a:t>
            </a:r>
            <a:r>
              <a:rPr lang="ru-RU" sz="2400" b="1" dirty="0" err="1" smtClean="0">
                <a:solidFill>
                  <a:prstClr val="black"/>
                </a:solidFill>
              </a:rPr>
              <a:t>покана</a:t>
            </a:r>
            <a:r>
              <a:rPr lang="ru-RU" sz="2400" b="1" dirty="0" smtClean="0">
                <a:solidFill>
                  <a:prstClr val="black"/>
                </a:solidFill>
              </a:rPr>
              <a:t> по подмярка </a:t>
            </a:r>
            <a:r>
              <a:rPr lang="ru-RU" sz="2400" b="1" dirty="0">
                <a:solidFill>
                  <a:prstClr val="black"/>
                </a:solidFill>
              </a:rPr>
              <a:t>19.2 </a:t>
            </a:r>
            <a:endParaRPr lang="bg-BG" sz="24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1606315"/>
            <a:ext cx="674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Списък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документите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кандидатстване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39552" y="2267510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9. </a:t>
            </a:r>
            <a:r>
              <a:rPr lang="ru-RU" dirty="0" err="1"/>
              <a:t>списък</a:t>
            </a:r>
            <a:r>
              <a:rPr lang="ru-RU" dirty="0"/>
              <a:t> на </a:t>
            </a:r>
            <a:r>
              <a:rPr lang="ru-RU" dirty="0" err="1"/>
              <a:t>членовете</a:t>
            </a:r>
            <a:r>
              <a:rPr lang="ru-RU" dirty="0"/>
              <a:t> на </a:t>
            </a:r>
            <a:r>
              <a:rPr lang="ru-RU" dirty="0" err="1"/>
              <a:t>колективния</a:t>
            </a:r>
            <a:r>
              <a:rPr lang="ru-RU" dirty="0"/>
              <a:t> </a:t>
            </a:r>
            <a:r>
              <a:rPr lang="ru-RU" dirty="0" err="1"/>
              <a:t>върховен</a:t>
            </a:r>
            <a:r>
              <a:rPr lang="ru-RU" dirty="0"/>
              <a:t> орган и на </a:t>
            </a:r>
            <a:r>
              <a:rPr lang="ru-RU" dirty="0" err="1"/>
              <a:t>колективния</a:t>
            </a:r>
            <a:r>
              <a:rPr lang="ru-RU" dirty="0"/>
              <a:t> </a:t>
            </a:r>
            <a:r>
              <a:rPr lang="ru-RU" dirty="0" err="1"/>
              <a:t>управителен</a:t>
            </a:r>
            <a:r>
              <a:rPr lang="ru-RU" dirty="0"/>
              <a:t> орган на МИГ, подписан от </a:t>
            </a:r>
            <a:r>
              <a:rPr lang="ru-RU" dirty="0" err="1"/>
              <a:t>представляващия</a:t>
            </a:r>
            <a:r>
              <a:rPr lang="ru-RU" dirty="0"/>
              <a:t> МИГ и </a:t>
            </a:r>
            <a:r>
              <a:rPr lang="ru-RU" dirty="0" err="1"/>
              <a:t>съдържащ</a:t>
            </a:r>
            <a:r>
              <a:rPr lang="ru-RU" dirty="0" smtClean="0"/>
              <a:t>: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а) за </a:t>
            </a:r>
            <a:r>
              <a:rPr lang="ru-RU" dirty="0" err="1"/>
              <a:t>юридическите</a:t>
            </a:r>
            <a:r>
              <a:rPr lang="ru-RU" dirty="0"/>
              <a:t> лица: наименование на </a:t>
            </a:r>
            <a:r>
              <a:rPr lang="ru-RU" dirty="0" err="1"/>
              <a:t>юридическото</a:t>
            </a:r>
            <a:r>
              <a:rPr lang="ru-RU" dirty="0"/>
              <a:t> лице, седалище и адрес на управление, сектор и заинтересована страна, на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лицето</a:t>
            </a:r>
            <a:r>
              <a:rPr lang="ru-RU" dirty="0"/>
              <a:t> е </a:t>
            </a:r>
            <a:r>
              <a:rPr lang="ru-RU" dirty="0" err="1"/>
              <a:t>представител</a:t>
            </a:r>
            <a:r>
              <a:rPr lang="ru-RU" dirty="0"/>
              <a:t>, две имена на </a:t>
            </a:r>
            <a:r>
              <a:rPr lang="ru-RU" dirty="0" err="1"/>
              <a:t>представляващия</a:t>
            </a:r>
            <a:r>
              <a:rPr lang="ru-RU" dirty="0"/>
              <a:t> </a:t>
            </a:r>
            <a:r>
              <a:rPr lang="ru-RU" dirty="0" err="1"/>
              <a:t>лицето</a:t>
            </a:r>
            <a:r>
              <a:rPr lang="ru-RU" dirty="0"/>
              <a:t> (по закон и по </a:t>
            </a:r>
            <a:r>
              <a:rPr lang="ru-RU" dirty="0" err="1"/>
              <a:t>пълномощие</a:t>
            </a:r>
            <a:r>
              <a:rPr lang="ru-RU" dirty="0"/>
              <a:t>), телефон за контакт и </a:t>
            </a:r>
            <a:r>
              <a:rPr lang="ru-RU" dirty="0" err="1"/>
              <a:t>електронен</a:t>
            </a:r>
            <a:r>
              <a:rPr lang="ru-RU" dirty="0"/>
              <a:t> адрес;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б</a:t>
            </a:r>
            <a:r>
              <a:rPr lang="ru-RU" dirty="0"/>
              <a:t>) за </a:t>
            </a:r>
            <a:r>
              <a:rPr lang="ru-RU" dirty="0" err="1"/>
              <a:t>физическите</a:t>
            </a:r>
            <a:r>
              <a:rPr lang="ru-RU" dirty="0"/>
              <a:t> лица: две имена, </a:t>
            </a:r>
            <a:r>
              <a:rPr lang="ru-RU" dirty="0" err="1"/>
              <a:t>данни</a:t>
            </a:r>
            <a:r>
              <a:rPr lang="ru-RU" dirty="0"/>
              <a:t> за постоянен адрес или </a:t>
            </a:r>
            <a:r>
              <a:rPr lang="ru-RU" dirty="0" err="1"/>
              <a:t>месторабота</a:t>
            </a:r>
            <a:r>
              <a:rPr lang="ru-RU" dirty="0"/>
              <a:t>, сектор и заинтересована страна, на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лицето</a:t>
            </a:r>
            <a:r>
              <a:rPr lang="ru-RU" dirty="0"/>
              <a:t> е </a:t>
            </a:r>
            <a:r>
              <a:rPr lang="ru-RU" dirty="0" err="1"/>
              <a:t>представител</a:t>
            </a:r>
            <a:r>
              <a:rPr lang="ru-RU" dirty="0"/>
              <a:t>, телефон за контакт и </a:t>
            </a:r>
            <a:r>
              <a:rPr lang="ru-RU" dirty="0" err="1"/>
              <a:t>електронен</a:t>
            </a:r>
            <a:r>
              <a:rPr lang="ru-RU" dirty="0"/>
              <a:t> адрес;</a:t>
            </a:r>
          </a:p>
        </p:txBody>
      </p:sp>
    </p:spTree>
    <p:extLst>
      <p:ext uri="{BB962C8B-B14F-4D97-AF65-F5344CB8AC3E}">
        <p14:creationId xmlns:p14="http://schemas.microsoft.com/office/powerpoint/2010/main" val="633996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6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7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1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0" y="10527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Втора </a:t>
            </a:r>
            <a:r>
              <a:rPr lang="ru-RU" sz="2400" b="1" dirty="0" err="1" smtClean="0">
                <a:solidFill>
                  <a:prstClr val="black"/>
                </a:solidFill>
              </a:rPr>
              <a:t>покана</a:t>
            </a:r>
            <a:r>
              <a:rPr lang="ru-RU" sz="2400" b="1" dirty="0" smtClean="0">
                <a:solidFill>
                  <a:prstClr val="black"/>
                </a:solidFill>
              </a:rPr>
              <a:t> по подмярка </a:t>
            </a:r>
            <a:r>
              <a:rPr lang="ru-RU" sz="2400" b="1" dirty="0">
                <a:solidFill>
                  <a:prstClr val="black"/>
                </a:solidFill>
              </a:rPr>
              <a:t>19.2 </a:t>
            </a:r>
            <a:endParaRPr lang="bg-BG" sz="24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1606315"/>
            <a:ext cx="674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Списък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документите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кандидатстване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39552" y="2267510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10. удостоверения за постоянен адрес на </a:t>
            </a:r>
            <a:r>
              <a:rPr lang="ru-RU" dirty="0" err="1"/>
              <a:t>физическите</a:t>
            </a:r>
            <a:r>
              <a:rPr lang="ru-RU" dirty="0"/>
              <a:t> лица - </a:t>
            </a:r>
            <a:r>
              <a:rPr lang="ru-RU" dirty="0" err="1"/>
              <a:t>членове</a:t>
            </a:r>
            <a:r>
              <a:rPr lang="ru-RU" dirty="0"/>
              <a:t> на </a:t>
            </a:r>
            <a:r>
              <a:rPr lang="ru-RU" dirty="0" err="1"/>
              <a:t>колективния</a:t>
            </a:r>
            <a:r>
              <a:rPr lang="ru-RU" dirty="0"/>
              <a:t> </a:t>
            </a:r>
            <a:r>
              <a:rPr lang="ru-RU" dirty="0" err="1"/>
              <a:t>върховен</a:t>
            </a:r>
            <a:r>
              <a:rPr lang="ru-RU" dirty="0"/>
              <a:t> орган и на </a:t>
            </a:r>
            <a:r>
              <a:rPr lang="ru-RU" dirty="0" err="1"/>
              <a:t>колективния</a:t>
            </a:r>
            <a:r>
              <a:rPr lang="ru-RU" dirty="0"/>
              <a:t> </a:t>
            </a:r>
            <a:r>
              <a:rPr lang="ru-RU" dirty="0" err="1"/>
              <a:t>управителен</a:t>
            </a:r>
            <a:r>
              <a:rPr lang="ru-RU" dirty="0"/>
              <a:t> орган на МИГ, </a:t>
            </a:r>
            <a:r>
              <a:rPr lang="ru-RU" dirty="0" err="1"/>
              <a:t>издадени</a:t>
            </a:r>
            <a:r>
              <a:rPr lang="ru-RU" dirty="0"/>
              <a:t> от </a:t>
            </a:r>
            <a:r>
              <a:rPr lang="ru-RU" dirty="0" err="1"/>
              <a:t>съответната</a:t>
            </a:r>
            <a:r>
              <a:rPr lang="ru-RU" dirty="0"/>
              <a:t> община не </a:t>
            </a:r>
            <a:r>
              <a:rPr lang="ru-RU" dirty="0" err="1"/>
              <a:t>по-рано</a:t>
            </a:r>
            <a:r>
              <a:rPr lang="ru-RU" dirty="0"/>
              <a:t> от 6 </a:t>
            </a:r>
            <a:r>
              <a:rPr lang="ru-RU" dirty="0" err="1"/>
              <a:t>месеца</a:t>
            </a:r>
            <a:r>
              <a:rPr lang="ru-RU" dirty="0"/>
              <a:t> от </a:t>
            </a:r>
            <a:r>
              <a:rPr lang="ru-RU" dirty="0" err="1"/>
              <a:t>датата</a:t>
            </a:r>
            <a:r>
              <a:rPr lang="ru-RU" dirty="0"/>
              <a:t> на </a:t>
            </a:r>
            <a:r>
              <a:rPr lang="ru-RU" dirty="0" err="1"/>
              <a:t>подаване</a:t>
            </a:r>
            <a:r>
              <a:rPr lang="ru-RU" dirty="0"/>
              <a:t> на формуляра за </a:t>
            </a:r>
            <a:r>
              <a:rPr lang="ru-RU" dirty="0" err="1"/>
              <a:t>кандидатстване</a:t>
            </a:r>
            <a:r>
              <a:rPr lang="ru-RU" dirty="0"/>
              <a:t>, или </a:t>
            </a:r>
            <a:r>
              <a:rPr lang="ru-RU" dirty="0" err="1"/>
              <a:t>документи</a:t>
            </a:r>
            <a:r>
              <a:rPr lang="ru-RU" dirty="0"/>
              <a:t>, </a:t>
            </a:r>
            <a:r>
              <a:rPr lang="ru-RU" dirty="0" err="1"/>
              <a:t>доказващи</a:t>
            </a:r>
            <a:r>
              <a:rPr lang="ru-RU" dirty="0"/>
              <a:t> </a:t>
            </a:r>
            <a:r>
              <a:rPr lang="ru-RU" dirty="0" err="1"/>
              <a:t>заетост</a:t>
            </a:r>
            <a:r>
              <a:rPr lang="ru-RU" dirty="0"/>
              <a:t> на </a:t>
            </a:r>
            <a:r>
              <a:rPr lang="ru-RU" dirty="0" err="1"/>
              <a:t>територията</a:t>
            </a:r>
            <a:r>
              <a:rPr lang="ru-RU" dirty="0"/>
              <a:t> на действие на МИГ;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11</a:t>
            </a:r>
            <a:r>
              <a:rPr lang="ru-RU" dirty="0"/>
              <a:t>. </a:t>
            </a:r>
            <a:r>
              <a:rPr lang="ru-RU" dirty="0" err="1"/>
              <a:t>документи</a:t>
            </a:r>
            <a:r>
              <a:rPr lang="ru-RU" dirty="0"/>
              <a:t>, </a:t>
            </a:r>
            <a:r>
              <a:rPr lang="ru-RU" dirty="0" err="1"/>
              <a:t>доказващи</a:t>
            </a:r>
            <a:r>
              <a:rPr lang="ru-RU" dirty="0"/>
              <a:t> </a:t>
            </a:r>
            <a:r>
              <a:rPr lang="ru-RU" dirty="0" err="1"/>
              <a:t>принадлежността</a:t>
            </a:r>
            <a:r>
              <a:rPr lang="ru-RU" dirty="0"/>
              <a:t> на </a:t>
            </a:r>
            <a:r>
              <a:rPr lang="ru-RU" dirty="0" err="1"/>
              <a:t>членовете</a:t>
            </a:r>
            <a:r>
              <a:rPr lang="ru-RU" dirty="0"/>
              <a:t> на </a:t>
            </a:r>
            <a:r>
              <a:rPr lang="ru-RU" dirty="0" err="1"/>
              <a:t>органите</a:t>
            </a:r>
            <a:r>
              <a:rPr lang="ru-RU" dirty="0"/>
              <a:t> на МИГ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съответния</a:t>
            </a:r>
            <a:r>
              <a:rPr lang="ru-RU" dirty="0"/>
              <a:t> сектор, в </a:t>
            </a:r>
            <a:r>
              <a:rPr lang="ru-RU" dirty="0" err="1"/>
              <a:t>това</a:t>
            </a:r>
            <a:r>
              <a:rPr lang="ru-RU" dirty="0"/>
              <a:t> число заповеди, решения, </a:t>
            </a:r>
            <a:r>
              <a:rPr lang="ru-RU" dirty="0" err="1"/>
              <a:t>пълномощни</a:t>
            </a:r>
            <a:r>
              <a:rPr lang="ru-RU" dirty="0"/>
              <a:t> (за </a:t>
            </a:r>
            <a:r>
              <a:rPr lang="ru-RU" dirty="0" err="1"/>
              <a:t>представляващите</a:t>
            </a:r>
            <a:r>
              <a:rPr lang="ru-RU" dirty="0"/>
              <a:t> юридически лица), </a:t>
            </a:r>
            <a:r>
              <a:rPr lang="ru-RU" dirty="0" err="1"/>
              <a:t>както</a:t>
            </a:r>
            <a:r>
              <a:rPr lang="ru-RU" dirty="0"/>
              <a:t> и </a:t>
            </a:r>
            <a:r>
              <a:rPr lang="ru-RU" dirty="0" err="1"/>
              <a:t>такива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доказват</a:t>
            </a:r>
            <a:r>
              <a:rPr lang="ru-RU" dirty="0"/>
              <a:t> </a:t>
            </a:r>
            <a:r>
              <a:rPr lang="ru-RU" dirty="0" err="1"/>
              <a:t>принадлежността</a:t>
            </a:r>
            <a:r>
              <a:rPr lang="ru-RU" dirty="0"/>
              <a:t> на </a:t>
            </a:r>
            <a:r>
              <a:rPr lang="ru-RU" dirty="0" err="1"/>
              <a:t>физическите</a:t>
            </a:r>
            <a:r>
              <a:rPr lang="ru-RU" dirty="0"/>
              <a:t> лица;</a:t>
            </a:r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41470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6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7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1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0" y="10527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Втора </a:t>
            </a:r>
            <a:r>
              <a:rPr lang="ru-RU" sz="2400" b="1" dirty="0" err="1" smtClean="0">
                <a:solidFill>
                  <a:prstClr val="black"/>
                </a:solidFill>
              </a:rPr>
              <a:t>покана</a:t>
            </a:r>
            <a:r>
              <a:rPr lang="ru-RU" sz="2400" b="1" dirty="0" smtClean="0">
                <a:solidFill>
                  <a:prstClr val="black"/>
                </a:solidFill>
              </a:rPr>
              <a:t> по подмярка </a:t>
            </a:r>
            <a:r>
              <a:rPr lang="ru-RU" sz="2400" b="1" dirty="0">
                <a:solidFill>
                  <a:prstClr val="black"/>
                </a:solidFill>
              </a:rPr>
              <a:t>19.2 </a:t>
            </a:r>
            <a:endParaRPr lang="bg-BG" sz="24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1606315"/>
            <a:ext cx="674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Списък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документите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кандидатстване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39552" y="2267510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12</a:t>
            </a:r>
            <a:r>
              <a:rPr lang="ru-RU" dirty="0"/>
              <a:t>. </a:t>
            </a:r>
            <a:r>
              <a:rPr lang="ru-RU" dirty="0" err="1"/>
              <a:t>доказателства</a:t>
            </a:r>
            <a:r>
              <a:rPr lang="ru-RU" dirty="0"/>
              <a:t> за </a:t>
            </a:r>
            <a:r>
              <a:rPr lang="ru-RU" dirty="0" err="1"/>
              <a:t>консултиране</a:t>
            </a:r>
            <a:r>
              <a:rPr lang="ru-RU" dirty="0"/>
              <a:t> на проекта на </a:t>
            </a:r>
            <a:r>
              <a:rPr lang="ru-RU" dirty="0" smtClean="0"/>
              <a:t>СВОМР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заинтересованите</a:t>
            </a:r>
            <a:r>
              <a:rPr lang="ru-RU" dirty="0"/>
              <a:t> </a:t>
            </a:r>
            <a:r>
              <a:rPr lang="ru-RU" dirty="0" err="1"/>
              <a:t>страни</a:t>
            </a:r>
            <a:r>
              <a:rPr lang="ru-RU" dirty="0"/>
              <a:t> и </a:t>
            </a:r>
            <a:r>
              <a:rPr lang="ru-RU" dirty="0" err="1"/>
              <a:t>доказателства</a:t>
            </a:r>
            <a:r>
              <a:rPr lang="ru-RU" dirty="0"/>
              <a:t> за </a:t>
            </a:r>
            <a:r>
              <a:rPr lang="ru-RU" dirty="0" err="1"/>
              <a:t>представителност</a:t>
            </a:r>
            <a:r>
              <a:rPr lang="ru-RU" dirty="0"/>
              <a:t> на </a:t>
            </a:r>
            <a:r>
              <a:rPr lang="ru-RU" dirty="0" err="1"/>
              <a:t>заинтересованите</a:t>
            </a:r>
            <a:r>
              <a:rPr lang="ru-RU" dirty="0"/>
              <a:t> </a:t>
            </a:r>
            <a:r>
              <a:rPr lang="ru-RU" dirty="0" err="1"/>
              <a:t>страни</a:t>
            </a:r>
            <a:r>
              <a:rPr lang="ru-RU" dirty="0"/>
              <a:t>, </a:t>
            </a:r>
            <a:r>
              <a:rPr lang="ru-RU" dirty="0" err="1"/>
              <a:t>включително</a:t>
            </a:r>
            <a:r>
              <a:rPr lang="ru-RU" dirty="0"/>
              <a:t> </a:t>
            </a:r>
            <a:r>
              <a:rPr lang="ru-RU" dirty="0" err="1"/>
              <a:t>уязвими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и </a:t>
            </a:r>
            <a:r>
              <a:rPr lang="ru-RU" dirty="0" err="1"/>
              <a:t>малцинства</a:t>
            </a:r>
            <a:r>
              <a:rPr lang="ru-RU" dirty="0"/>
              <a:t> (</a:t>
            </a:r>
            <a:r>
              <a:rPr lang="ru-RU" dirty="0" err="1"/>
              <a:t>когато</a:t>
            </a:r>
            <a:r>
              <a:rPr lang="ru-RU" dirty="0"/>
              <a:t> е приложимо): </a:t>
            </a:r>
            <a:r>
              <a:rPr lang="ru-RU" dirty="0" err="1"/>
              <a:t>отделни</a:t>
            </a:r>
            <a:r>
              <a:rPr lang="ru-RU" dirty="0"/>
              <a:t> </a:t>
            </a:r>
            <a:r>
              <a:rPr lang="ru-RU" dirty="0" err="1"/>
              <a:t>списъци</a:t>
            </a:r>
            <a:r>
              <a:rPr lang="ru-RU" dirty="0"/>
              <a:t> за участие в обучения, </a:t>
            </a:r>
            <a:r>
              <a:rPr lang="ru-RU" dirty="0" err="1"/>
              <a:t>срещи</a:t>
            </a:r>
            <a:r>
              <a:rPr lang="ru-RU" dirty="0"/>
              <a:t>, </a:t>
            </a:r>
            <a:r>
              <a:rPr lang="ru-RU" dirty="0" err="1"/>
              <a:t>семинари</a:t>
            </a:r>
            <a:r>
              <a:rPr lang="ru-RU" dirty="0"/>
              <a:t>, конференции и </a:t>
            </a:r>
            <a:r>
              <a:rPr lang="ru-RU" dirty="0" err="1"/>
              <a:t>обществени</a:t>
            </a:r>
            <a:r>
              <a:rPr lang="ru-RU" dirty="0"/>
              <a:t> </a:t>
            </a:r>
            <a:r>
              <a:rPr lang="ru-RU" dirty="0" err="1"/>
              <a:t>обсъждания</a:t>
            </a:r>
            <a:r>
              <a:rPr lang="ru-RU" dirty="0"/>
              <a:t>, </a:t>
            </a:r>
            <a:r>
              <a:rPr lang="ru-RU" dirty="0" err="1"/>
              <a:t>съдържащи</a:t>
            </a:r>
            <a:r>
              <a:rPr lang="ru-RU" dirty="0"/>
              <a:t> </a:t>
            </a:r>
            <a:r>
              <a:rPr lang="ru-RU" dirty="0" err="1"/>
              <a:t>поне</a:t>
            </a:r>
            <a:r>
              <a:rPr lang="ru-RU" dirty="0"/>
              <a:t> две имена на участника, </a:t>
            </a:r>
            <a:r>
              <a:rPr lang="ru-RU" dirty="0" err="1"/>
              <a:t>данни</a:t>
            </a:r>
            <a:r>
              <a:rPr lang="ru-RU" dirty="0"/>
              <a:t> за </a:t>
            </a:r>
            <a:r>
              <a:rPr lang="ru-RU" dirty="0" err="1"/>
              <a:t>адресна</a:t>
            </a:r>
            <a:r>
              <a:rPr lang="ru-RU" dirty="0"/>
              <a:t> регистрация или седалище и адрес на управление на юридическо лице, заинтересована страна,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която</a:t>
            </a:r>
            <a:r>
              <a:rPr lang="ru-RU" dirty="0"/>
              <a:t> </a:t>
            </a:r>
            <a:r>
              <a:rPr lang="ru-RU" dirty="0" err="1"/>
              <a:t>лицето</a:t>
            </a:r>
            <a:r>
              <a:rPr lang="ru-RU" dirty="0"/>
              <a:t> се </a:t>
            </a:r>
            <a:r>
              <a:rPr lang="ru-RU" dirty="0" err="1"/>
              <a:t>причислява</a:t>
            </a:r>
            <a:r>
              <a:rPr lang="ru-RU" dirty="0"/>
              <a:t>, телефон за контакт и/или </a:t>
            </a:r>
            <a:r>
              <a:rPr lang="ru-RU" dirty="0" err="1"/>
              <a:t>електронен</a:t>
            </a:r>
            <a:r>
              <a:rPr lang="ru-RU" dirty="0"/>
              <a:t> адрес (</a:t>
            </a:r>
            <a:r>
              <a:rPr lang="ru-RU" dirty="0" err="1"/>
              <a:t>ако</a:t>
            </a:r>
            <a:r>
              <a:rPr lang="ru-RU" dirty="0"/>
              <a:t> е приложимо за </a:t>
            </a:r>
            <a:r>
              <a:rPr lang="ru-RU" dirty="0" err="1"/>
              <a:t>електронен</a:t>
            </a:r>
            <a:r>
              <a:rPr lang="ru-RU" dirty="0"/>
              <a:t> адрес) и </a:t>
            </a:r>
            <a:r>
              <a:rPr lang="ru-RU" dirty="0" err="1"/>
              <a:t>подпис</a:t>
            </a:r>
            <a:r>
              <a:rPr lang="ru-RU" dirty="0"/>
              <a:t> на участника</a:t>
            </a:r>
            <a:r>
              <a:rPr lang="ru-RU" dirty="0" smtClean="0"/>
              <a:t>;</a:t>
            </a:r>
          </a:p>
          <a:p>
            <a:pPr algn="just"/>
            <a:endParaRPr lang="ru-RU" dirty="0"/>
          </a:p>
          <a:p>
            <a:pPr algn="just"/>
            <a:r>
              <a:rPr lang="bg-BG" dirty="0"/>
              <a:t>13. списък на населението, което подкрепя </a:t>
            </a:r>
            <a:r>
              <a:rPr lang="bg-BG" dirty="0" smtClean="0"/>
              <a:t>СВОМР</a:t>
            </a:r>
            <a:r>
              <a:rPr lang="bg-BG" dirty="0"/>
              <a:t>, съдържащ поне две имена на лицето, данни за адресна регистрация, данни за контакт - телефон за контакт и/или електронен адрес (ако е приложимо за електронен адрес), и подпис на лицето;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8680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6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7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1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0" y="10527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Втора </a:t>
            </a:r>
            <a:r>
              <a:rPr lang="ru-RU" sz="2400" b="1" dirty="0" err="1" smtClean="0">
                <a:solidFill>
                  <a:prstClr val="black"/>
                </a:solidFill>
              </a:rPr>
              <a:t>покана</a:t>
            </a:r>
            <a:r>
              <a:rPr lang="ru-RU" sz="2400" b="1" dirty="0" smtClean="0">
                <a:solidFill>
                  <a:prstClr val="black"/>
                </a:solidFill>
              </a:rPr>
              <a:t> по подмярка </a:t>
            </a:r>
            <a:r>
              <a:rPr lang="ru-RU" sz="2400" b="1" dirty="0">
                <a:solidFill>
                  <a:prstClr val="black"/>
                </a:solidFill>
              </a:rPr>
              <a:t>19.2 </a:t>
            </a:r>
            <a:endParaRPr lang="bg-BG" sz="24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1606315"/>
            <a:ext cx="674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Списък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документите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кандидатстване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39552" y="2267510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14. </a:t>
            </a:r>
            <a:r>
              <a:rPr lang="ru-RU" dirty="0" err="1"/>
              <a:t>писмено</a:t>
            </a:r>
            <a:r>
              <a:rPr lang="ru-RU" dirty="0"/>
              <a:t> </a:t>
            </a:r>
            <a:r>
              <a:rPr lang="ru-RU" dirty="0" err="1"/>
              <a:t>споразумение</a:t>
            </a:r>
            <a:r>
              <a:rPr lang="ru-RU" dirty="0"/>
              <a:t> с </a:t>
            </a:r>
            <a:r>
              <a:rPr lang="ru-RU" dirty="0" err="1"/>
              <a:t>лицата</a:t>
            </a:r>
            <a:r>
              <a:rPr lang="ru-RU" dirty="0"/>
              <a:t>, </a:t>
            </a:r>
            <a:r>
              <a:rPr lang="ru-RU" dirty="0" err="1"/>
              <a:t>посочени</a:t>
            </a:r>
            <a:r>
              <a:rPr lang="ru-RU" dirty="0"/>
              <a:t> за </a:t>
            </a:r>
            <a:r>
              <a:rPr lang="ru-RU" dirty="0" err="1"/>
              <a:t>позициите</a:t>
            </a:r>
            <a:r>
              <a:rPr lang="ru-RU" dirty="0"/>
              <a:t> </a:t>
            </a:r>
            <a:r>
              <a:rPr lang="ru-RU" dirty="0" err="1"/>
              <a:t>изпълнителен</a:t>
            </a:r>
            <a:r>
              <a:rPr lang="ru-RU" dirty="0"/>
              <a:t> директор и </a:t>
            </a:r>
            <a:r>
              <a:rPr lang="ru-RU" dirty="0" err="1"/>
              <a:t>експерт</a:t>
            </a:r>
            <a:r>
              <a:rPr lang="ru-RU" dirty="0"/>
              <a:t> за </a:t>
            </a:r>
            <a:r>
              <a:rPr lang="ru-RU" dirty="0" err="1"/>
              <a:t>последващо</a:t>
            </a:r>
            <a:r>
              <a:rPr lang="ru-RU" dirty="0"/>
              <a:t> </a:t>
            </a:r>
            <a:r>
              <a:rPr lang="ru-RU" dirty="0" err="1"/>
              <a:t>наемане</a:t>
            </a:r>
            <a:r>
              <a:rPr lang="ru-RU" dirty="0"/>
              <a:t> по трудов договор, в случай на одобрение на формуляра за </a:t>
            </a:r>
            <a:r>
              <a:rPr lang="ru-RU" dirty="0" err="1"/>
              <a:t>кандидатстване</a:t>
            </a:r>
            <a:r>
              <a:rPr lang="ru-RU" dirty="0"/>
              <a:t>; </a:t>
            </a:r>
            <a:r>
              <a:rPr lang="ru-RU" dirty="0" err="1"/>
              <a:t>когато</a:t>
            </a:r>
            <a:r>
              <a:rPr lang="ru-RU" dirty="0"/>
              <a:t> МИГ </a:t>
            </a:r>
            <a:r>
              <a:rPr lang="ru-RU" dirty="0" err="1"/>
              <a:t>предвижда</a:t>
            </a:r>
            <a:r>
              <a:rPr lang="ru-RU" dirty="0"/>
              <a:t> да </a:t>
            </a:r>
            <a:r>
              <a:rPr lang="ru-RU" dirty="0" err="1"/>
              <a:t>наеме</a:t>
            </a:r>
            <a:r>
              <a:rPr lang="ru-RU" dirty="0"/>
              <a:t> и </a:t>
            </a:r>
            <a:r>
              <a:rPr lang="ru-RU" dirty="0" err="1"/>
              <a:t>други</a:t>
            </a:r>
            <a:r>
              <a:rPr lang="ru-RU" dirty="0"/>
              <a:t> служители, </a:t>
            </a:r>
            <a:r>
              <a:rPr lang="ru-RU" dirty="0" err="1"/>
              <a:t>споразумение</a:t>
            </a:r>
            <a:r>
              <a:rPr lang="ru-RU" dirty="0"/>
              <a:t> се </a:t>
            </a:r>
            <a:r>
              <a:rPr lang="ru-RU" dirty="0" err="1"/>
              <a:t>представя</a:t>
            </a:r>
            <a:r>
              <a:rPr lang="ru-RU" dirty="0"/>
              <a:t> за всяко лице </a:t>
            </a:r>
            <a:r>
              <a:rPr lang="ru-RU" dirty="0" err="1"/>
              <a:t>поотделно</a:t>
            </a:r>
            <a:r>
              <a:rPr lang="ru-RU" dirty="0"/>
              <a:t>;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15</a:t>
            </a:r>
            <a:r>
              <a:rPr lang="ru-RU" dirty="0"/>
              <a:t>. </a:t>
            </a:r>
            <a:r>
              <a:rPr lang="ru-RU" dirty="0" err="1"/>
              <a:t>документи</a:t>
            </a:r>
            <a:r>
              <a:rPr lang="ru-RU" dirty="0"/>
              <a:t>, </a:t>
            </a:r>
            <a:r>
              <a:rPr lang="ru-RU" dirty="0" err="1"/>
              <a:t>доказващи</a:t>
            </a:r>
            <a:r>
              <a:rPr lang="ru-RU" dirty="0"/>
              <a:t> </a:t>
            </a:r>
            <a:r>
              <a:rPr lang="ru-RU" dirty="0" err="1"/>
              <a:t>изпълнение</a:t>
            </a:r>
            <a:r>
              <a:rPr lang="ru-RU" dirty="0"/>
              <a:t> на </a:t>
            </a:r>
            <a:r>
              <a:rPr lang="ru-RU" dirty="0" err="1"/>
              <a:t>изискванията</a:t>
            </a:r>
            <a:r>
              <a:rPr lang="ru-RU" dirty="0"/>
              <a:t> за </a:t>
            </a:r>
            <a:r>
              <a:rPr lang="ru-RU" dirty="0" err="1"/>
              <a:t>изпълнителния</a:t>
            </a:r>
            <a:r>
              <a:rPr lang="ru-RU" dirty="0"/>
              <a:t> директор на МИГ, за </a:t>
            </a:r>
            <a:r>
              <a:rPr lang="ru-RU" dirty="0" err="1"/>
              <a:t>експерта</a:t>
            </a:r>
            <a:r>
              <a:rPr lang="ru-RU" dirty="0"/>
              <a:t> по </a:t>
            </a:r>
            <a:r>
              <a:rPr lang="ru-RU" dirty="0" err="1"/>
              <a:t>прилагане</a:t>
            </a:r>
            <a:r>
              <a:rPr lang="ru-RU" dirty="0"/>
              <a:t> </a:t>
            </a:r>
            <a:r>
              <a:rPr lang="ru-RU" dirty="0" smtClean="0"/>
              <a:t>на СВОМР </a:t>
            </a:r>
            <a:r>
              <a:rPr lang="ru-RU" dirty="0"/>
              <a:t>и за </a:t>
            </a:r>
            <a:r>
              <a:rPr lang="ru-RU" dirty="0" err="1"/>
              <a:t>допълнително</a:t>
            </a:r>
            <a:r>
              <a:rPr lang="ru-RU" dirty="0"/>
              <a:t> </a:t>
            </a:r>
            <a:r>
              <a:rPr lang="ru-RU" dirty="0" err="1"/>
              <a:t>наетите</a:t>
            </a:r>
            <a:r>
              <a:rPr lang="ru-RU" dirty="0"/>
              <a:t> служители, </a:t>
            </a:r>
            <a:r>
              <a:rPr lang="ru-RU" dirty="0" err="1"/>
              <a:t>както</a:t>
            </a:r>
            <a:r>
              <a:rPr lang="ru-RU" dirty="0"/>
              <a:t> и </a:t>
            </a:r>
            <a:r>
              <a:rPr lang="ru-RU" dirty="0" err="1"/>
              <a:t>документи</a:t>
            </a:r>
            <a:r>
              <a:rPr lang="ru-RU" dirty="0"/>
              <a:t> за </a:t>
            </a:r>
            <a:r>
              <a:rPr lang="ru-RU" dirty="0" err="1"/>
              <a:t>допълнителния</a:t>
            </a:r>
            <a:r>
              <a:rPr lang="ru-RU" dirty="0"/>
              <a:t> им опит (</a:t>
            </a:r>
            <a:r>
              <a:rPr lang="ru-RU" dirty="0" err="1"/>
              <a:t>когато</a:t>
            </a:r>
            <a:r>
              <a:rPr lang="ru-RU" dirty="0"/>
              <a:t> е приложимо); при </a:t>
            </a:r>
            <a:r>
              <a:rPr lang="ru-RU" dirty="0" err="1"/>
              <a:t>наемане</a:t>
            </a:r>
            <a:r>
              <a:rPr lang="ru-RU" dirty="0"/>
              <a:t> на </a:t>
            </a:r>
            <a:r>
              <a:rPr lang="ru-RU" dirty="0" err="1"/>
              <a:t>служител</a:t>
            </a:r>
            <a:r>
              <a:rPr lang="ru-RU" dirty="0"/>
              <a:t> на </a:t>
            </a:r>
            <a:r>
              <a:rPr lang="ru-RU" dirty="0" err="1"/>
              <a:t>длъжност</a:t>
            </a:r>
            <a:r>
              <a:rPr lang="ru-RU" dirty="0"/>
              <a:t> „</a:t>
            </a:r>
            <a:r>
              <a:rPr lang="ru-RU" dirty="0" err="1"/>
              <a:t>счетоводител</a:t>
            </a:r>
            <a:r>
              <a:rPr lang="ru-RU" dirty="0"/>
              <a:t>“ </a:t>
            </a:r>
            <a:r>
              <a:rPr lang="ru-RU" dirty="0" err="1"/>
              <a:t>документи</a:t>
            </a:r>
            <a:r>
              <a:rPr lang="ru-RU" dirty="0"/>
              <a:t>, </a:t>
            </a:r>
            <a:r>
              <a:rPr lang="ru-RU" dirty="0" err="1"/>
              <a:t>доказващи</a:t>
            </a:r>
            <a:r>
              <a:rPr lang="ru-RU" dirty="0"/>
              <a:t> </a:t>
            </a:r>
            <a:r>
              <a:rPr lang="ru-RU" dirty="0" err="1"/>
              <a:t>спазване</a:t>
            </a:r>
            <a:r>
              <a:rPr lang="ru-RU" dirty="0"/>
              <a:t> на </a:t>
            </a:r>
            <a:r>
              <a:rPr lang="ru-RU" dirty="0" err="1"/>
              <a:t>изискванията</a:t>
            </a:r>
            <a:r>
              <a:rPr lang="ru-RU" dirty="0"/>
              <a:t> на чл. 18 от Закона за </a:t>
            </a:r>
            <a:r>
              <a:rPr lang="ru-RU" dirty="0" err="1"/>
              <a:t>счетоводството</a:t>
            </a:r>
            <a:r>
              <a:rPr lang="ru-RU" dirty="0"/>
              <a:t> – диплома за </a:t>
            </a:r>
            <a:r>
              <a:rPr lang="ru-RU" dirty="0" err="1"/>
              <a:t>завършено</a:t>
            </a:r>
            <a:r>
              <a:rPr lang="ru-RU" dirty="0"/>
              <a:t> </a:t>
            </a:r>
            <a:r>
              <a:rPr lang="ru-RU" dirty="0" err="1"/>
              <a:t>икономическо</a:t>
            </a:r>
            <a:r>
              <a:rPr lang="ru-RU" dirty="0"/>
              <a:t> образование и документ, </a:t>
            </a:r>
            <a:r>
              <a:rPr lang="ru-RU" dirty="0" err="1"/>
              <a:t>доказващ</a:t>
            </a:r>
            <a:r>
              <a:rPr lang="ru-RU" dirty="0"/>
              <a:t> </a:t>
            </a:r>
            <a:r>
              <a:rPr lang="ru-RU" dirty="0" err="1"/>
              <a:t>професионален</a:t>
            </a:r>
            <a:r>
              <a:rPr lang="ru-RU" dirty="0"/>
              <a:t> опит (</a:t>
            </a:r>
            <a:r>
              <a:rPr lang="ru-RU" dirty="0" err="1"/>
              <a:t>когато</a:t>
            </a:r>
            <a:r>
              <a:rPr lang="ru-RU" dirty="0"/>
              <a:t> е приложимо);</a:t>
            </a:r>
          </a:p>
        </p:txBody>
      </p:sp>
    </p:spTree>
    <p:extLst>
      <p:ext uri="{BB962C8B-B14F-4D97-AF65-F5344CB8AC3E}">
        <p14:creationId xmlns:p14="http://schemas.microsoft.com/office/powerpoint/2010/main" val="1035216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6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7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1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0" y="10527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Втора </a:t>
            </a:r>
            <a:r>
              <a:rPr lang="ru-RU" sz="2400" b="1" dirty="0" err="1" smtClean="0">
                <a:solidFill>
                  <a:prstClr val="black"/>
                </a:solidFill>
              </a:rPr>
              <a:t>покана</a:t>
            </a:r>
            <a:r>
              <a:rPr lang="ru-RU" sz="2400" b="1" dirty="0" smtClean="0">
                <a:solidFill>
                  <a:prstClr val="black"/>
                </a:solidFill>
              </a:rPr>
              <a:t> по подмярка </a:t>
            </a:r>
            <a:r>
              <a:rPr lang="ru-RU" sz="2400" b="1" dirty="0">
                <a:solidFill>
                  <a:prstClr val="black"/>
                </a:solidFill>
              </a:rPr>
              <a:t>19.2 </a:t>
            </a:r>
            <a:endParaRPr lang="bg-BG" sz="24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1606315"/>
            <a:ext cx="674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Списък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документите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кандидатстване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39552" y="2267510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16. </a:t>
            </a:r>
            <a:r>
              <a:rPr lang="ru-RU" dirty="0" err="1"/>
              <a:t>длъжностни</a:t>
            </a:r>
            <a:r>
              <a:rPr lang="ru-RU" dirty="0"/>
              <a:t> характеристики за </a:t>
            </a:r>
            <a:r>
              <a:rPr lang="ru-RU" dirty="0" err="1"/>
              <a:t>позициите</a:t>
            </a:r>
            <a:r>
              <a:rPr lang="ru-RU" dirty="0"/>
              <a:t> „</a:t>
            </a:r>
            <a:r>
              <a:rPr lang="ru-RU" dirty="0" err="1"/>
              <a:t>изпълнителен</a:t>
            </a:r>
            <a:r>
              <a:rPr lang="ru-RU" dirty="0"/>
              <a:t> директор на МИГ“, „</a:t>
            </a:r>
            <a:r>
              <a:rPr lang="ru-RU" dirty="0" err="1"/>
              <a:t>експерт</a:t>
            </a:r>
            <a:r>
              <a:rPr lang="ru-RU" dirty="0"/>
              <a:t> по </a:t>
            </a:r>
            <a:r>
              <a:rPr lang="ru-RU" dirty="0" err="1"/>
              <a:t>прилагане</a:t>
            </a:r>
            <a:r>
              <a:rPr lang="ru-RU" dirty="0"/>
              <a:t> на </a:t>
            </a:r>
            <a:r>
              <a:rPr lang="ru-RU" dirty="0" smtClean="0"/>
              <a:t>СВОМР</a:t>
            </a:r>
            <a:r>
              <a:rPr lang="ru-RU" dirty="0"/>
              <a:t>“, </a:t>
            </a:r>
            <a:r>
              <a:rPr lang="ru-RU" dirty="0" err="1"/>
              <a:t>както</a:t>
            </a:r>
            <a:r>
              <a:rPr lang="ru-RU" dirty="0"/>
              <a:t> и за </a:t>
            </a:r>
            <a:r>
              <a:rPr lang="ru-RU" dirty="0" err="1"/>
              <a:t>други</a:t>
            </a:r>
            <a:r>
              <a:rPr lang="ru-RU" dirty="0"/>
              <a:t> позиции (</a:t>
            </a:r>
            <a:r>
              <a:rPr lang="ru-RU" dirty="0" err="1"/>
              <a:t>когато</a:t>
            </a:r>
            <a:r>
              <a:rPr lang="ru-RU" dirty="0"/>
              <a:t> е приложимо);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17</a:t>
            </a:r>
            <a:r>
              <a:rPr lang="ru-RU" dirty="0"/>
              <a:t>. документ, </a:t>
            </a:r>
            <a:r>
              <a:rPr lang="ru-RU" dirty="0" err="1"/>
              <a:t>удостоверяващ</a:t>
            </a:r>
            <a:r>
              <a:rPr lang="ru-RU" dirty="0"/>
              <a:t> наличие на </a:t>
            </a:r>
            <a:r>
              <a:rPr lang="ru-RU" dirty="0" err="1"/>
              <a:t>правно</a:t>
            </a:r>
            <a:r>
              <a:rPr lang="ru-RU" dirty="0"/>
              <a:t> основание за </a:t>
            </a:r>
            <a:r>
              <a:rPr lang="ru-RU" dirty="0" err="1"/>
              <a:t>предоставяне</a:t>
            </a:r>
            <a:r>
              <a:rPr lang="ru-RU" dirty="0"/>
              <a:t> на помещение/я за офис, </a:t>
            </a:r>
            <a:r>
              <a:rPr lang="ru-RU" dirty="0" err="1"/>
              <a:t>съдържащ</a:t>
            </a:r>
            <a:r>
              <a:rPr lang="ru-RU" dirty="0"/>
              <a:t> описание на </a:t>
            </a:r>
            <a:r>
              <a:rPr lang="ru-RU" dirty="0" err="1"/>
              <a:t>характеристиките</a:t>
            </a:r>
            <a:r>
              <a:rPr lang="ru-RU" dirty="0"/>
              <a:t> на </a:t>
            </a:r>
            <a:r>
              <a:rPr lang="ru-RU" dirty="0" err="1"/>
              <a:t>помещението</a:t>
            </a:r>
            <a:r>
              <a:rPr lang="ru-RU" dirty="0"/>
              <a:t>/</a:t>
            </a:r>
            <a:r>
              <a:rPr lang="ru-RU" dirty="0" err="1"/>
              <a:t>ята</a:t>
            </a:r>
            <a:r>
              <a:rPr lang="ru-RU" dirty="0"/>
              <a:t>;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18</a:t>
            </a:r>
            <a:r>
              <a:rPr lang="ru-RU" dirty="0"/>
              <a:t>. </a:t>
            </a:r>
            <a:r>
              <a:rPr lang="ru-RU" dirty="0" err="1"/>
              <a:t>документи</a:t>
            </a:r>
            <a:r>
              <a:rPr lang="ru-RU" dirty="0"/>
              <a:t>, </a:t>
            </a:r>
            <a:r>
              <a:rPr lang="ru-RU" dirty="0" err="1"/>
              <a:t>удостоверяващи</a:t>
            </a:r>
            <a:r>
              <a:rPr lang="ru-RU" dirty="0"/>
              <a:t> </a:t>
            </a:r>
            <a:r>
              <a:rPr lang="ru-RU" dirty="0" err="1"/>
              <a:t>наличието</a:t>
            </a:r>
            <a:r>
              <a:rPr lang="ru-RU" dirty="0"/>
              <a:t> на офис </a:t>
            </a:r>
            <a:r>
              <a:rPr lang="ru-RU" dirty="0" err="1"/>
              <a:t>оборудване</a:t>
            </a:r>
            <a:r>
              <a:rPr lang="ru-RU" dirty="0"/>
              <a:t> и техника (договор за наем, за </a:t>
            </a:r>
            <a:r>
              <a:rPr lang="ru-RU" dirty="0" err="1"/>
              <a:t>покупко-продажба</a:t>
            </a:r>
            <a:r>
              <a:rPr lang="ru-RU" dirty="0"/>
              <a:t>, за </a:t>
            </a:r>
            <a:r>
              <a:rPr lang="ru-RU" dirty="0" err="1"/>
              <a:t>предоставяне</a:t>
            </a:r>
            <a:r>
              <a:rPr lang="ru-RU" dirty="0"/>
              <a:t> на право на </a:t>
            </a:r>
            <a:r>
              <a:rPr lang="ru-RU" dirty="0" err="1"/>
              <a:t>ползване</a:t>
            </a:r>
            <a:r>
              <a:rPr lang="ru-RU" dirty="0"/>
              <a:t> и </a:t>
            </a:r>
            <a:r>
              <a:rPr lang="ru-RU" dirty="0" err="1"/>
              <a:t>други</a:t>
            </a:r>
            <a:r>
              <a:rPr lang="ru-RU" dirty="0"/>
              <a:t> в </a:t>
            </a:r>
            <a:r>
              <a:rPr lang="ru-RU" dirty="0" err="1"/>
              <a:t>това</a:t>
            </a:r>
            <a:r>
              <a:rPr lang="ru-RU" dirty="0"/>
              <a:t> число принтер, </a:t>
            </a:r>
            <a:r>
              <a:rPr lang="ru-RU" dirty="0" err="1"/>
              <a:t>оборудвани</a:t>
            </a:r>
            <a:r>
              <a:rPr lang="ru-RU" dirty="0"/>
              <a:t> работни места и </a:t>
            </a:r>
            <a:r>
              <a:rPr lang="ru-RU" dirty="0" err="1"/>
              <a:t>компютри</a:t>
            </a:r>
            <a:r>
              <a:rPr lang="ru-RU" dirty="0"/>
              <a:t>, </a:t>
            </a:r>
            <a:r>
              <a:rPr lang="ru-RU" dirty="0" err="1"/>
              <a:t>съответстващи</a:t>
            </a:r>
            <a:r>
              <a:rPr lang="ru-RU" dirty="0"/>
              <a:t> на </a:t>
            </a:r>
            <a:r>
              <a:rPr lang="ru-RU" dirty="0" err="1"/>
              <a:t>броя</a:t>
            </a:r>
            <a:r>
              <a:rPr lang="ru-RU" dirty="0"/>
              <a:t> на </a:t>
            </a:r>
            <a:r>
              <a:rPr lang="ru-RU" dirty="0" err="1"/>
              <a:t>осигурените</a:t>
            </a:r>
            <a:r>
              <a:rPr lang="ru-RU" dirty="0"/>
              <a:t> служители);</a:t>
            </a:r>
          </a:p>
        </p:txBody>
      </p:sp>
    </p:spTree>
    <p:extLst>
      <p:ext uri="{BB962C8B-B14F-4D97-AF65-F5344CB8AC3E}">
        <p14:creationId xmlns:p14="http://schemas.microsoft.com/office/powerpoint/2010/main" val="2822778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6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7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1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0" y="10527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Втора </a:t>
            </a:r>
            <a:r>
              <a:rPr lang="ru-RU" sz="2400" b="1" dirty="0" err="1" smtClean="0">
                <a:solidFill>
                  <a:prstClr val="black"/>
                </a:solidFill>
              </a:rPr>
              <a:t>покана</a:t>
            </a:r>
            <a:r>
              <a:rPr lang="ru-RU" sz="2400" b="1" dirty="0" smtClean="0">
                <a:solidFill>
                  <a:prstClr val="black"/>
                </a:solidFill>
              </a:rPr>
              <a:t> по подмярка </a:t>
            </a:r>
            <a:r>
              <a:rPr lang="ru-RU" sz="2400" b="1" dirty="0">
                <a:solidFill>
                  <a:prstClr val="black"/>
                </a:solidFill>
              </a:rPr>
              <a:t>19.2 </a:t>
            </a:r>
            <a:endParaRPr lang="bg-BG" sz="24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1606315"/>
            <a:ext cx="674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Списък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документите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кандидатстване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39552" y="2267510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19. декларация за </a:t>
            </a:r>
            <a:r>
              <a:rPr lang="ru-RU" dirty="0" err="1"/>
              <a:t>съгласие</a:t>
            </a:r>
            <a:r>
              <a:rPr lang="ru-RU" dirty="0"/>
              <a:t> 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предоставяни</a:t>
            </a:r>
            <a:r>
              <a:rPr lang="ru-RU" dirty="0"/>
              <a:t> </a:t>
            </a:r>
            <a:r>
              <a:rPr lang="ru-RU" dirty="0" err="1"/>
              <a:t>данни</a:t>
            </a:r>
            <a:r>
              <a:rPr lang="ru-RU" dirty="0"/>
              <a:t> от </a:t>
            </a:r>
            <a:r>
              <a:rPr lang="ru-RU" dirty="0" err="1"/>
              <a:t>Националния</a:t>
            </a:r>
            <a:r>
              <a:rPr lang="ru-RU" dirty="0"/>
              <a:t> статистически институт на </a:t>
            </a:r>
            <a:r>
              <a:rPr lang="ru-RU" dirty="0" err="1"/>
              <a:t>Управляващия</a:t>
            </a:r>
            <a:r>
              <a:rPr lang="ru-RU" dirty="0"/>
              <a:t> орган на ПРСР 2014 - 2020 г. </a:t>
            </a:r>
            <a:r>
              <a:rPr lang="ru-RU" dirty="0" err="1"/>
              <a:t>съгласно</a:t>
            </a:r>
            <a:r>
              <a:rPr lang="ru-RU" dirty="0"/>
              <a:t> приложение № </a:t>
            </a:r>
            <a:r>
              <a:rPr lang="ru-RU" dirty="0" smtClean="0"/>
              <a:t>6 от </a:t>
            </a:r>
            <a:r>
              <a:rPr lang="ru-RU" dirty="0" err="1"/>
              <a:t>Н</a:t>
            </a:r>
            <a:r>
              <a:rPr lang="ru-RU" dirty="0" err="1" smtClean="0"/>
              <a:t>асоките</a:t>
            </a:r>
            <a:r>
              <a:rPr lang="ru-RU" dirty="0" smtClean="0"/>
              <a:t>;</a:t>
            </a:r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20</a:t>
            </a:r>
            <a:r>
              <a:rPr lang="ru-RU" dirty="0"/>
              <a:t>. документ, </a:t>
            </a:r>
            <a:r>
              <a:rPr lang="ru-RU" dirty="0" err="1"/>
              <a:t>доказващ</a:t>
            </a:r>
            <a:r>
              <a:rPr lang="ru-RU" dirty="0"/>
              <a:t> наличие на финансов ресурс за </a:t>
            </a:r>
            <a:r>
              <a:rPr lang="ru-RU" dirty="0" err="1"/>
              <a:t>изпълнение</a:t>
            </a:r>
            <a:r>
              <a:rPr lang="ru-RU" dirty="0"/>
              <a:t> на </a:t>
            </a:r>
            <a:r>
              <a:rPr lang="ru-RU" dirty="0" err="1"/>
              <a:t>стратегията</a:t>
            </a:r>
            <a:r>
              <a:rPr lang="ru-RU" dirty="0"/>
              <a:t> (</a:t>
            </a:r>
            <a:r>
              <a:rPr lang="ru-RU" dirty="0" err="1"/>
              <a:t>ако</a:t>
            </a:r>
            <a:r>
              <a:rPr lang="ru-RU" dirty="0"/>
              <a:t> е приложимо);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21</a:t>
            </a:r>
            <a:r>
              <a:rPr lang="ru-RU" dirty="0"/>
              <a:t>. </a:t>
            </a:r>
            <a:r>
              <a:rPr lang="ru-RU" dirty="0" err="1"/>
              <a:t>други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, </a:t>
            </a:r>
            <a:r>
              <a:rPr lang="ru-RU" dirty="0" err="1"/>
              <a:t>доказващи</a:t>
            </a:r>
            <a:r>
              <a:rPr lang="ru-RU" dirty="0"/>
              <a:t> </a:t>
            </a:r>
            <a:r>
              <a:rPr lang="ru-RU" dirty="0" err="1"/>
              <a:t>административен</a:t>
            </a:r>
            <a:r>
              <a:rPr lang="ru-RU" dirty="0"/>
              <a:t> </a:t>
            </a:r>
            <a:r>
              <a:rPr lang="ru-RU" dirty="0" err="1"/>
              <a:t>капацитет</a:t>
            </a:r>
            <a:r>
              <a:rPr lang="ru-RU" dirty="0"/>
              <a:t> на кандидата (</a:t>
            </a:r>
            <a:r>
              <a:rPr lang="ru-RU" dirty="0" err="1"/>
              <a:t>ако</a:t>
            </a:r>
            <a:r>
              <a:rPr lang="ru-RU" dirty="0"/>
              <a:t> е приложимо);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22</a:t>
            </a:r>
            <a:r>
              <a:rPr lang="ru-RU" dirty="0"/>
              <a:t>. </a:t>
            </a:r>
            <a:r>
              <a:rPr lang="ru-RU" dirty="0" err="1"/>
              <a:t>проучвания</a:t>
            </a:r>
            <a:r>
              <a:rPr lang="ru-RU" dirty="0"/>
              <a:t> и </a:t>
            </a:r>
            <a:r>
              <a:rPr lang="ru-RU" dirty="0" err="1"/>
              <a:t>анализи</a:t>
            </a:r>
            <a:r>
              <a:rPr lang="ru-RU" dirty="0"/>
              <a:t> на </a:t>
            </a:r>
            <a:r>
              <a:rPr lang="ru-RU" dirty="0" err="1"/>
              <a:t>територията</a:t>
            </a:r>
            <a:r>
              <a:rPr lang="ru-RU" dirty="0"/>
              <a:t>, </a:t>
            </a:r>
            <a:r>
              <a:rPr lang="ru-RU" dirty="0" err="1"/>
              <a:t>изготвени</a:t>
            </a:r>
            <a:r>
              <a:rPr lang="ru-RU" dirty="0"/>
              <a:t> при </a:t>
            </a:r>
            <a:r>
              <a:rPr lang="ru-RU" dirty="0" err="1"/>
              <a:t>подготовката</a:t>
            </a:r>
            <a:r>
              <a:rPr lang="ru-RU" dirty="0"/>
              <a:t> на </a:t>
            </a:r>
            <a:r>
              <a:rPr lang="ru-RU" dirty="0" smtClean="0"/>
              <a:t>СВОМР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3943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bg-BG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9983"/>
            <a:ext cx="8229600" cy="580845"/>
          </a:xfrm>
        </p:spPr>
        <p:txBody>
          <a:bodyPr>
            <a:normAutofit fontScale="90000"/>
          </a:bodyPr>
          <a:lstStyle/>
          <a:p>
            <a:r>
              <a:rPr lang="bg-BG" sz="27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Многофондово</a:t>
            </a:r>
            <a:r>
              <a:rPr lang="bg-BG" sz="27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7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финансиране на ВОМР 2014 – 2020 </a:t>
            </a:r>
            <a:r>
              <a:rPr lang="bg-BG" sz="27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endParaRPr lang="en-US" sz="31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8"/>
            <a:ext cx="1980703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3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115616" y="2348880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ЕЗФРСР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059832" y="2348880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ЕФРР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932040" y="2348880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ЕСФ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732240" y="2348880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ЕФМДР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755576" y="3717032"/>
            <a:ext cx="1152128" cy="4320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ПРСР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051720" y="3717032"/>
            <a:ext cx="1152128" cy="4320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ОПИК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3347864" y="3717032"/>
            <a:ext cx="1152128" cy="4320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ОПОС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940152" y="3717032"/>
            <a:ext cx="1152128" cy="4320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ОПРЧР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7308304" y="3717032"/>
            <a:ext cx="1152128" cy="4320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ПМДР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995936" y="5157192"/>
            <a:ext cx="1152128" cy="432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МИГ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stCxn id="4" idx="2"/>
            <a:endCxn id="16" idx="0"/>
          </p:cNvCxnSpPr>
          <p:nvPr/>
        </p:nvCxnSpPr>
        <p:spPr>
          <a:xfrm flipH="1">
            <a:off x="1331640" y="2780929"/>
            <a:ext cx="36004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2"/>
            <a:endCxn id="21" idx="1"/>
          </p:cNvCxnSpPr>
          <p:nvPr/>
        </p:nvCxnSpPr>
        <p:spPr>
          <a:xfrm>
            <a:off x="1331640" y="4149081"/>
            <a:ext cx="2664296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2"/>
            <a:endCxn id="20" idx="0"/>
          </p:cNvCxnSpPr>
          <p:nvPr/>
        </p:nvCxnSpPr>
        <p:spPr>
          <a:xfrm>
            <a:off x="7308304" y="2780929"/>
            <a:ext cx="57606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2"/>
            <a:endCxn id="21" idx="3"/>
          </p:cNvCxnSpPr>
          <p:nvPr/>
        </p:nvCxnSpPr>
        <p:spPr>
          <a:xfrm flipH="1">
            <a:off x="5148064" y="4149081"/>
            <a:ext cx="2736304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4644008" y="3717032"/>
            <a:ext cx="1152128" cy="4320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ОПНОИР</a:t>
            </a:r>
            <a:endParaRPr lang="en-US" dirty="0"/>
          </a:p>
        </p:txBody>
      </p:sp>
      <p:cxnSp>
        <p:nvCxnSpPr>
          <p:cNvPr id="1024" name="Straight Arrow Connector 1023"/>
          <p:cNvCxnSpPr>
            <a:stCxn id="12" idx="2"/>
            <a:endCxn id="30" idx="0"/>
          </p:cNvCxnSpPr>
          <p:nvPr/>
        </p:nvCxnSpPr>
        <p:spPr>
          <a:xfrm flipH="1">
            <a:off x="5220072" y="2780929"/>
            <a:ext cx="28803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Arrow Connector 1026"/>
          <p:cNvCxnSpPr>
            <a:stCxn id="12" idx="2"/>
            <a:endCxn id="19" idx="0"/>
          </p:cNvCxnSpPr>
          <p:nvPr/>
        </p:nvCxnSpPr>
        <p:spPr>
          <a:xfrm>
            <a:off x="5508104" y="2780929"/>
            <a:ext cx="100811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Straight Arrow Connector 1028"/>
          <p:cNvCxnSpPr>
            <a:stCxn id="11" idx="2"/>
            <a:endCxn id="17" idx="0"/>
          </p:cNvCxnSpPr>
          <p:nvPr/>
        </p:nvCxnSpPr>
        <p:spPr>
          <a:xfrm flipH="1">
            <a:off x="2627784" y="2780929"/>
            <a:ext cx="100811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Arrow Connector 1030"/>
          <p:cNvCxnSpPr>
            <a:stCxn id="11" idx="2"/>
            <a:endCxn id="18" idx="0"/>
          </p:cNvCxnSpPr>
          <p:nvPr/>
        </p:nvCxnSpPr>
        <p:spPr>
          <a:xfrm>
            <a:off x="3635896" y="2780929"/>
            <a:ext cx="28803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Arrow Connector 1032"/>
          <p:cNvCxnSpPr>
            <a:stCxn id="11" idx="2"/>
            <a:endCxn id="30" idx="0"/>
          </p:cNvCxnSpPr>
          <p:nvPr/>
        </p:nvCxnSpPr>
        <p:spPr>
          <a:xfrm>
            <a:off x="3635896" y="2780929"/>
            <a:ext cx="158417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Straight Arrow Connector 1035"/>
          <p:cNvCxnSpPr>
            <a:stCxn id="17" idx="2"/>
          </p:cNvCxnSpPr>
          <p:nvPr/>
        </p:nvCxnSpPr>
        <p:spPr>
          <a:xfrm>
            <a:off x="2627784" y="4149080"/>
            <a:ext cx="144016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Straight Arrow Connector 1037"/>
          <p:cNvCxnSpPr>
            <a:stCxn id="18" idx="2"/>
          </p:cNvCxnSpPr>
          <p:nvPr/>
        </p:nvCxnSpPr>
        <p:spPr>
          <a:xfrm>
            <a:off x="3923928" y="4149080"/>
            <a:ext cx="50405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Straight Arrow Connector 1039"/>
          <p:cNvCxnSpPr>
            <a:stCxn id="30" idx="2"/>
          </p:cNvCxnSpPr>
          <p:nvPr/>
        </p:nvCxnSpPr>
        <p:spPr>
          <a:xfrm flipH="1">
            <a:off x="4788024" y="4149080"/>
            <a:ext cx="43204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Straight Arrow Connector 1041"/>
          <p:cNvCxnSpPr>
            <a:stCxn id="19" idx="2"/>
          </p:cNvCxnSpPr>
          <p:nvPr/>
        </p:nvCxnSpPr>
        <p:spPr>
          <a:xfrm flipH="1">
            <a:off x="5076056" y="4149080"/>
            <a:ext cx="144016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39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6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7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1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0" y="10527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Втора </a:t>
            </a:r>
            <a:r>
              <a:rPr lang="ru-RU" sz="2400" b="1" dirty="0" err="1" smtClean="0">
                <a:solidFill>
                  <a:prstClr val="black"/>
                </a:solidFill>
              </a:rPr>
              <a:t>покана</a:t>
            </a:r>
            <a:r>
              <a:rPr lang="ru-RU" sz="2400" b="1" dirty="0" smtClean="0">
                <a:solidFill>
                  <a:prstClr val="black"/>
                </a:solidFill>
              </a:rPr>
              <a:t> по подмярка </a:t>
            </a:r>
            <a:r>
              <a:rPr lang="ru-RU" sz="2400" b="1" dirty="0">
                <a:solidFill>
                  <a:prstClr val="black"/>
                </a:solidFill>
              </a:rPr>
              <a:t>19.2 </a:t>
            </a:r>
            <a:endParaRPr lang="bg-BG" sz="24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1606315"/>
            <a:ext cx="6139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Важна информация за </a:t>
            </a:r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кандидатстване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39552" y="2267510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 err="1"/>
              <a:t>Документите</a:t>
            </a:r>
            <a:r>
              <a:rPr lang="ru-RU" dirty="0"/>
              <a:t> се </a:t>
            </a:r>
            <a:r>
              <a:rPr lang="ru-RU" dirty="0" err="1"/>
              <a:t>прилагат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формуляра за </a:t>
            </a:r>
            <a:r>
              <a:rPr lang="ru-RU" dirty="0" err="1"/>
              <a:t>кандидатстване</a:t>
            </a:r>
            <a:r>
              <a:rPr lang="ru-RU" dirty="0"/>
              <a:t> </a:t>
            </a:r>
            <a:r>
              <a:rPr lang="ru-RU" dirty="0" err="1"/>
              <a:t>във</a:t>
            </a:r>
            <a:r>
              <a:rPr lang="ru-RU" dirty="0"/>
              <a:t> формат „</a:t>
            </a:r>
            <a:r>
              <a:rPr lang="ru-RU" dirty="0" err="1"/>
              <a:t>рdf</a:t>
            </a:r>
            <a:r>
              <a:rPr lang="ru-RU" dirty="0"/>
              <a:t>“ или друг формат. </a:t>
            </a:r>
            <a:r>
              <a:rPr lang="ru-RU" dirty="0" err="1"/>
              <a:t>Оригиналите</a:t>
            </a:r>
            <a:r>
              <a:rPr lang="ru-RU" dirty="0"/>
              <a:t> на </a:t>
            </a:r>
            <a:r>
              <a:rPr lang="ru-RU" dirty="0" err="1"/>
              <a:t>документите</a:t>
            </a:r>
            <a:r>
              <a:rPr lang="ru-RU" dirty="0"/>
              <a:t> се </a:t>
            </a:r>
            <a:r>
              <a:rPr lang="ru-RU" dirty="0" err="1"/>
              <a:t>съхраняват</a:t>
            </a:r>
            <a:r>
              <a:rPr lang="ru-RU" dirty="0"/>
              <a:t> от МИГ и </a:t>
            </a:r>
            <a:r>
              <a:rPr lang="ru-RU" dirty="0" err="1"/>
              <a:t>следва</a:t>
            </a:r>
            <a:r>
              <a:rPr lang="ru-RU" dirty="0"/>
              <a:t> да </a:t>
            </a:r>
            <a:r>
              <a:rPr lang="ru-RU" dirty="0" err="1"/>
              <a:t>могат</a:t>
            </a:r>
            <a:r>
              <a:rPr lang="ru-RU" dirty="0"/>
              <a:t> 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представени</a:t>
            </a:r>
            <a:r>
              <a:rPr lang="ru-RU" dirty="0"/>
              <a:t> от МИГ при </a:t>
            </a:r>
            <a:r>
              <a:rPr lang="ru-RU" dirty="0" err="1"/>
              <a:t>поискване</a:t>
            </a:r>
            <a:r>
              <a:rPr lang="ru-RU" dirty="0"/>
              <a:t>.</a:t>
            </a:r>
          </a:p>
          <a:p>
            <a:pPr algn="just"/>
            <a:endParaRPr lang="ru-RU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err="1" smtClean="0"/>
              <a:t>Документите</a:t>
            </a:r>
            <a:r>
              <a:rPr lang="ru-RU" dirty="0" smtClean="0"/>
              <a:t> </a:t>
            </a:r>
            <a:r>
              <a:rPr lang="ru-RU" dirty="0"/>
              <a:t>се представят на </a:t>
            </a:r>
            <a:r>
              <a:rPr lang="ru-RU" dirty="0" err="1"/>
              <a:t>български</a:t>
            </a:r>
            <a:r>
              <a:rPr lang="ru-RU" dirty="0"/>
              <a:t> </a:t>
            </a:r>
            <a:r>
              <a:rPr lang="ru-RU" dirty="0" err="1"/>
              <a:t>език</a:t>
            </a:r>
            <a:r>
              <a:rPr lang="ru-RU" dirty="0"/>
              <a:t>. В </a:t>
            </a:r>
            <a:r>
              <a:rPr lang="ru-RU" dirty="0" err="1"/>
              <a:t>случаите</a:t>
            </a:r>
            <a:r>
              <a:rPr lang="ru-RU" dirty="0"/>
              <a:t>, 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оригиналният</a:t>
            </a:r>
            <a:r>
              <a:rPr lang="ru-RU" dirty="0"/>
              <a:t> документ е </a:t>
            </a:r>
            <a:r>
              <a:rPr lang="ru-RU" dirty="0" err="1"/>
              <a:t>изготвен</a:t>
            </a:r>
            <a:r>
              <a:rPr lang="ru-RU" dirty="0"/>
              <a:t> на чужд </a:t>
            </a:r>
            <a:r>
              <a:rPr lang="ru-RU" dirty="0" err="1"/>
              <a:t>език</a:t>
            </a:r>
            <a:r>
              <a:rPr lang="ru-RU" dirty="0"/>
              <a:t>, той </a:t>
            </a:r>
            <a:r>
              <a:rPr lang="ru-RU" dirty="0" err="1"/>
              <a:t>трябва</a:t>
            </a:r>
            <a:r>
              <a:rPr lang="ru-RU" dirty="0"/>
              <a:t> да </a:t>
            </a:r>
            <a:r>
              <a:rPr lang="ru-RU" dirty="0" err="1"/>
              <a:t>бъде</a:t>
            </a:r>
            <a:r>
              <a:rPr lang="ru-RU" dirty="0"/>
              <a:t> </a:t>
            </a:r>
            <a:r>
              <a:rPr lang="ru-RU" dirty="0" err="1"/>
              <a:t>придружен</a:t>
            </a:r>
            <a:r>
              <a:rPr lang="ru-RU" dirty="0"/>
              <a:t> с </a:t>
            </a:r>
            <a:r>
              <a:rPr lang="ru-RU" dirty="0" err="1"/>
              <a:t>превод</a:t>
            </a:r>
            <a:r>
              <a:rPr lang="ru-RU" dirty="0"/>
              <a:t> на </a:t>
            </a:r>
            <a:r>
              <a:rPr lang="ru-RU" dirty="0" err="1"/>
              <a:t>български</a:t>
            </a:r>
            <a:r>
              <a:rPr lang="ru-RU" dirty="0"/>
              <a:t> </a:t>
            </a:r>
            <a:r>
              <a:rPr lang="ru-RU" dirty="0" err="1" smtClean="0"/>
              <a:t>език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endParaRPr lang="ru-RU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err="1" smtClean="0"/>
              <a:t>Формулярът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кандидатстване</a:t>
            </a:r>
            <a:r>
              <a:rPr lang="ru-RU" dirty="0"/>
              <a:t> </a:t>
            </a:r>
            <a:r>
              <a:rPr lang="ru-RU" dirty="0" err="1"/>
              <a:t>няма</a:t>
            </a:r>
            <a:r>
              <a:rPr lang="ru-RU" dirty="0"/>
              <a:t> да се </a:t>
            </a:r>
            <a:r>
              <a:rPr lang="ru-RU" dirty="0" err="1"/>
              <a:t>разглежда</a:t>
            </a:r>
            <a:r>
              <a:rPr lang="ru-RU" dirty="0"/>
              <a:t>, </a:t>
            </a:r>
            <a:r>
              <a:rPr lang="ru-RU" dirty="0" err="1"/>
              <a:t>ако</a:t>
            </a:r>
            <a:r>
              <a:rPr lang="ru-RU" dirty="0"/>
              <a:t> е </a:t>
            </a:r>
            <a:r>
              <a:rPr lang="ru-RU" dirty="0" err="1"/>
              <a:t>подаден</a:t>
            </a:r>
            <a:r>
              <a:rPr lang="ru-RU" dirty="0"/>
              <a:t> в ИСУН 2020 след срока, определен в </a:t>
            </a:r>
            <a:r>
              <a:rPr lang="ru-RU" dirty="0" err="1" smtClean="0"/>
              <a:t>Насоките</a:t>
            </a:r>
            <a:r>
              <a:rPr lang="ru-RU" dirty="0" smtClean="0"/>
              <a:t>. </a:t>
            </a:r>
            <a:endParaRPr lang="ru-RU" dirty="0"/>
          </a:p>
          <a:p>
            <a:pPr algn="just"/>
            <a:endParaRPr lang="ru-RU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err="1" smtClean="0"/>
              <a:t>Формулярът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кандидатстване</a:t>
            </a:r>
            <a:r>
              <a:rPr lang="ru-RU" dirty="0"/>
              <a:t> и </a:t>
            </a:r>
            <a:r>
              <a:rPr lang="ru-RU" dirty="0" err="1"/>
              <a:t>приложените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него </a:t>
            </a:r>
            <a:r>
              <a:rPr lang="ru-RU" dirty="0" err="1"/>
              <a:t>документи</a:t>
            </a:r>
            <a:r>
              <a:rPr lang="ru-RU" dirty="0"/>
              <a:t> </a:t>
            </a:r>
            <a:r>
              <a:rPr lang="ru-RU" dirty="0" err="1"/>
              <a:t>могат</a:t>
            </a:r>
            <a:r>
              <a:rPr lang="ru-RU" dirty="0"/>
              <a:t> 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изцяло</a:t>
            </a:r>
            <a:r>
              <a:rPr lang="ru-RU" dirty="0"/>
              <a:t> или частично </a:t>
            </a:r>
            <a:r>
              <a:rPr lang="ru-RU" dirty="0" err="1"/>
              <a:t>оттеглени</a:t>
            </a:r>
            <a:r>
              <a:rPr lang="ru-RU" dirty="0"/>
              <a:t> в </a:t>
            </a:r>
            <a:r>
              <a:rPr lang="ru-RU" dirty="0" err="1"/>
              <a:t>писмена</a:t>
            </a:r>
            <a:r>
              <a:rPr lang="ru-RU" dirty="0"/>
              <a:t> форма до </a:t>
            </a:r>
            <a:r>
              <a:rPr lang="ru-RU" dirty="0" err="1"/>
              <a:t>издаване</a:t>
            </a:r>
            <a:r>
              <a:rPr lang="ru-RU" dirty="0"/>
              <a:t> на </a:t>
            </a:r>
            <a:r>
              <a:rPr lang="ru-RU" dirty="0" err="1"/>
              <a:t>заповедта</a:t>
            </a:r>
            <a:r>
              <a:rPr lang="ru-RU" dirty="0"/>
              <a:t> за одобрение на МИГ.</a:t>
            </a:r>
          </a:p>
        </p:txBody>
      </p:sp>
    </p:spTree>
    <p:extLst>
      <p:ext uri="{BB962C8B-B14F-4D97-AF65-F5344CB8AC3E}">
        <p14:creationId xmlns:p14="http://schemas.microsoft.com/office/powerpoint/2010/main" val="3355121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6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7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1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0" y="10527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Втора </a:t>
            </a:r>
            <a:r>
              <a:rPr lang="ru-RU" sz="2400" b="1" dirty="0" err="1" smtClean="0">
                <a:solidFill>
                  <a:prstClr val="black"/>
                </a:solidFill>
              </a:rPr>
              <a:t>покана</a:t>
            </a:r>
            <a:r>
              <a:rPr lang="ru-RU" sz="2400" b="1" dirty="0" smtClean="0">
                <a:solidFill>
                  <a:prstClr val="black"/>
                </a:solidFill>
              </a:rPr>
              <a:t> по подмярка </a:t>
            </a:r>
            <a:r>
              <a:rPr lang="ru-RU" sz="2400" b="1" dirty="0">
                <a:solidFill>
                  <a:prstClr val="black"/>
                </a:solidFill>
              </a:rPr>
              <a:t>19.2 </a:t>
            </a:r>
            <a:endParaRPr lang="bg-BG" sz="24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1606315"/>
            <a:ext cx="6139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Важна информация за </a:t>
            </a:r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кандидатстване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39552" y="2267510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 err="1"/>
              <a:t>Формулярът</a:t>
            </a:r>
            <a:r>
              <a:rPr lang="ru-RU" dirty="0"/>
              <a:t> за </a:t>
            </a:r>
            <a:r>
              <a:rPr lang="ru-RU" dirty="0" err="1"/>
              <a:t>кандидатстване</a:t>
            </a:r>
            <a:r>
              <a:rPr lang="ru-RU" dirty="0"/>
              <a:t> и </a:t>
            </a:r>
            <a:r>
              <a:rPr lang="ru-RU" dirty="0" err="1"/>
              <a:t>приложените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него </a:t>
            </a:r>
            <a:r>
              <a:rPr lang="ru-RU" dirty="0" err="1"/>
              <a:t>документи</a:t>
            </a:r>
            <a:r>
              <a:rPr lang="ru-RU" dirty="0"/>
              <a:t> </a:t>
            </a:r>
            <a:r>
              <a:rPr lang="ru-RU" dirty="0" err="1"/>
              <a:t>могат</a:t>
            </a:r>
            <a:r>
              <a:rPr lang="ru-RU" dirty="0"/>
              <a:t> 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коригирани</a:t>
            </a:r>
            <a:r>
              <a:rPr lang="ru-RU" dirty="0"/>
              <a:t> по всяко </a:t>
            </a:r>
            <a:r>
              <a:rPr lang="ru-RU" dirty="0" err="1"/>
              <a:t>време</a:t>
            </a:r>
            <a:r>
              <a:rPr lang="ru-RU" dirty="0"/>
              <a:t> след </a:t>
            </a:r>
            <a:r>
              <a:rPr lang="ru-RU" dirty="0" err="1"/>
              <a:t>подаването</a:t>
            </a:r>
            <a:r>
              <a:rPr lang="ru-RU" dirty="0"/>
              <a:t> им в случай на </a:t>
            </a:r>
            <a:r>
              <a:rPr lang="ru-RU" dirty="0" err="1"/>
              <a:t>очевидни</a:t>
            </a:r>
            <a:r>
              <a:rPr lang="ru-RU" dirty="0"/>
              <a:t> грешки, </a:t>
            </a:r>
            <a:r>
              <a:rPr lang="ru-RU" dirty="0" err="1"/>
              <a:t>признати</a:t>
            </a:r>
            <a:r>
              <a:rPr lang="ru-RU" dirty="0"/>
              <a:t> от комитета за подбор </a:t>
            </a:r>
            <a:r>
              <a:rPr lang="ru-RU" dirty="0" err="1"/>
              <a:t>въз</a:t>
            </a:r>
            <a:r>
              <a:rPr lang="ru-RU" dirty="0"/>
              <a:t> основа на </a:t>
            </a:r>
            <a:r>
              <a:rPr lang="ru-RU" dirty="0" err="1"/>
              <a:t>цялостна</a:t>
            </a:r>
            <a:r>
              <a:rPr lang="ru-RU" dirty="0"/>
              <a:t> </a:t>
            </a:r>
            <a:r>
              <a:rPr lang="ru-RU" dirty="0" err="1"/>
              <a:t>преценка</a:t>
            </a:r>
            <a:r>
              <a:rPr lang="ru-RU" dirty="0"/>
              <a:t> на </a:t>
            </a:r>
            <a:r>
              <a:rPr lang="ru-RU" dirty="0" err="1"/>
              <a:t>конкретния</a:t>
            </a:r>
            <a:r>
              <a:rPr lang="ru-RU" dirty="0"/>
              <a:t> случай и при условие, че </a:t>
            </a:r>
            <a:r>
              <a:rPr lang="ru-RU" dirty="0" err="1"/>
              <a:t>кандидатът</a:t>
            </a:r>
            <a:r>
              <a:rPr lang="ru-RU" dirty="0"/>
              <a:t> е </a:t>
            </a:r>
            <a:r>
              <a:rPr lang="ru-RU" dirty="0" err="1"/>
              <a:t>действал</a:t>
            </a:r>
            <a:r>
              <a:rPr lang="ru-RU" dirty="0"/>
              <a:t> </a:t>
            </a:r>
            <a:r>
              <a:rPr lang="ru-RU" dirty="0" err="1"/>
              <a:t>добросъвестно</a:t>
            </a:r>
            <a:r>
              <a:rPr lang="ru-RU" dirty="0"/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err="1" smtClean="0"/>
              <a:t>Когато</a:t>
            </a:r>
            <a:r>
              <a:rPr lang="ru-RU" dirty="0" smtClean="0"/>
              <a:t> </a:t>
            </a:r>
            <a:r>
              <a:rPr lang="ru-RU" dirty="0"/>
              <a:t>в хода на </a:t>
            </a:r>
            <a:r>
              <a:rPr lang="ru-RU" dirty="0" err="1"/>
              <a:t>оценката</a:t>
            </a:r>
            <a:r>
              <a:rPr lang="ru-RU" dirty="0"/>
              <a:t> се установи </a:t>
            </a:r>
            <a:r>
              <a:rPr lang="ru-RU" dirty="0" err="1"/>
              <a:t>липса</a:t>
            </a:r>
            <a:r>
              <a:rPr lang="ru-RU" dirty="0"/>
              <a:t> на </a:t>
            </a:r>
            <a:r>
              <a:rPr lang="ru-RU" dirty="0" err="1"/>
              <a:t>документи</a:t>
            </a:r>
            <a:r>
              <a:rPr lang="ru-RU" dirty="0"/>
              <a:t> и/или </a:t>
            </a:r>
            <a:r>
              <a:rPr lang="ru-RU" dirty="0" err="1"/>
              <a:t>неяснота</a:t>
            </a:r>
            <a:r>
              <a:rPr lang="ru-RU" dirty="0"/>
              <a:t>, или </a:t>
            </a:r>
            <a:r>
              <a:rPr lang="ru-RU" dirty="0" err="1"/>
              <a:t>неточност</a:t>
            </a:r>
            <a:r>
              <a:rPr lang="ru-RU" dirty="0"/>
              <a:t> на </a:t>
            </a:r>
            <a:r>
              <a:rPr lang="ru-RU" dirty="0" err="1"/>
              <a:t>представените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, </a:t>
            </a:r>
            <a:r>
              <a:rPr lang="ru-RU" dirty="0" err="1"/>
              <a:t>председателят</a:t>
            </a:r>
            <a:r>
              <a:rPr lang="ru-RU" dirty="0"/>
              <a:t> на Комитета за подбор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уведомява</a:t>
            </a:r>
            <a:r>
              <a:rPr lang="ru-RU" dirty="0"/>
              <a:t> МИГ, </a:t>
            </a:r>
            <a:r>
              <a:rPr lang="ru-RU" dirty="0" err="1"/>
              <a:t>която</a:t>
            </a:r>
            <a:r>
              <a:rPr lang="ru-RU" dirty="0"/>
              <a:t> в срок до 10 работни дни от </a:t>
            </a:r>
            <a:r>
              <a:rPr lang="ru-RU" dirty="0" err="1"/>
              <a:t>датата</a:t>
            </a:r>
            <a:r>
              <a:rPr lang="ru-RU" dirty="0"/>
              <a:t> на </a:t>
            </a:r>
            <a:r>
              <a:rPr lang="ru-RU" dirty="0" err="1"/>
              <a:t>уведомяването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представи</a:t>
            </a:r>
            <a:r>
              <a:rPr lang="ru-RU" dirty="0"/>
              <a:t> </a:t>
            </a:r>
            <a:r>
              <a:rPr lang="ru-RU" dirty="0" err="1"/>
              <a:t>допълнителна</a:t>
            </a:r>
            <a:r>
              <a:rPr lang="ru-RU" dirty="0"/>
              <a:t> информация и/или </a:t>
            </a:r>
            <a:r>
              <a:rPr lang="ru-RU" dirty="0" err="1"/>
              <a:t>документи</a:t>
            </a:r>
            <a:r>
              <a:rPr lang="ru-RU" dirty="0"/>
              <a:t>. </a:t>
            </a:r>
            <a:endParaRPr lang="ru-RU" dirty="0" smtClean="0"/>
          </a:p>
          <a:p>
            <a:pPr marL="285750" indent="-285750" algn="just"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680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6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7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1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0" y="10527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Втора </a:t>
            </a:r>
            <a:r>
              <a:rPr lang="ru-RU" sz="2400" b="1" dirty="0" err="1" smtClean="0">
                <a:solidFill>
                  <a:prstClr val="black"/>
                </a:solidFill>
              </a:rPr>
              <a:t>покана</a:t>
            </a:r>
            <a:r>
              <a:rPr lang="ru-RU" sz="2400" b="1" dirty="0" smtClean="0">
                <a:solidFill>
                  <a:prstClr val="black"/>
                </a:solidFill>
              </a:rPr>
              <a:t> по подмярка </a:t>
            </a:r>
            <a:r>
              <a:rPr lang="ru-RU" sz="2400" b="1" dirty="0">
                <a:solidFill>
                  <a:prstClr val="black"/>
                </a:solidFill>
              </a:rPr>
              <a:t>19.2 </a:t>
            </a:r>
            <a:endParaRPr lang="bg-BG" sz="24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1606315"/>
            <a:ext cx="6139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Важна информация за </a:t>
            </a:r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кандидатстване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39552" y="2267510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 err="1"/>
              <a:t>Уведомленията</a:t>
            </a:r>
            <a:r>
              <a:rPr lang="ru-RU" dirty="0"/>
              <a:t> за </a:t>
            </a:r>
            <a:r>
              <a:rPr lang="ru-RU" dirty="0" err="1"/>
              <a:t>установени</a:t>
            </a:r>
            <a:r>
              <a:rPr lang="ru-RU" dirty="0"/>
              <a:t> </a:t>
            </a:r>
            <a:r>
              <a:rPr lang="ru-RU" dirty="0" err="1"/>
              <a:t>липса</a:t>
            </a:r>
            <a:r>
              <a:rPr lang="ru-RU" dirty="0"/>
              <a:t> на </a:t>
            </a:r>
            <a:r>
              <a:rPr lang="ru-RU" dirty="0" err="1"/>
              <a:t>документи</a:t>
            </a:r>
            <a:r>
              <a:rPr lang="ru-RU" dirty="0"/>
              <a:t> и/или </a:t>
            </a:r>
            <a:r>
              <a:rPr lang="ru-RU" dirty="0" err="1"/>
              <a:t>неяснота</a:t>
            </a:r>
            <a:r>
              <a:rPr lang="ru-RU" dirty="0"/>
              <a:t>, или </a:t>
            </a:r>
            <a:r>
              <a:rPr lang="ru-RU" dirty="0" err="1"/>
              <a:t>неточност</a:t>
            </a:r>
            <a:r>
              <a:rPr lang="ru-RU" dirty="0"/>
              <a:t> на </a:t>
            </a:r>
            <a:r>
              <a:rPr lang="ru-RU" dirty="0" err="1"/>
              <a:t>представените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се </a:t>
            </a:r>
            <a:r>
              <a:rPr lang="ru-RU" dirty="0" err="1"/>
              <a:t>изпращат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ИСУН 2020 чрез </a:t>
            </a:r>
            <a:r>
              <a:rPr lang="ru-RU" dirty="0" err="1"/>
              <a:t>електронния</a:t>
            </a:r>
            <a:r>
              <a:rPr lang="ru-RU" dirty="0"/>
              <a:t> </a:t>
            </a:r>
            <a:r>
              <a:rPr lang="ru-RU" dirty="0" err="1"/>
              <a:t>профил</a:t>
            </a:r>
            <a:r>
              <a:rPr lang="ru-RU" dirty="0"/>
              <a:t> на кандидата,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кандидатът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бъде</a:t>
            </a:r>
            <a:r>
              <a:rPr lang="ru-RU" dirty="0"/>
              <a:t> </a:t>
            </a:r>
            <a:r>
              <a:rPr lang="ru-RU" dirty="0" err="1"/>
              <a:t>известяван</a:t>
            </a:r>
            <a:r>
              <a:rPr lang="ru-RU" dirty="0"/>
              <a:t> чрез </a:t>
            </a:r>
            <a:r>
              <a:rPr lang="ru-RU" dirty="0" err="1"/>
              <a:t>електронния</a:t>
            </a:r>
            <a:r>
              <a:rPr lang="ru-RU" dirty="0"/>
              <a:t> адрес, </a:t>
            </a:r>
            <a:r>
              <a:rPr lang="ru-RU" dirty="0" err="1"/>
              <a:t>асоцииран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неговия</a:t>
            </a:r>
            <a:r>
              <a:rPr lang="ru-RU" dirty="0"/>
              <a:t> </a:t>
            </a:r>
            <a:r>
              <a:rPr lang="ru-RU" dirty="0" err="1"/>
              <a:t>профил</a:t>
            </a:r>
            <a:r>
              <a:rPr lang="ru-RU" dirty="0"/>
              <a:t>. За дата на </a:t>
            </a:r>
            <a:r>
              <a:rPr lang="ru-RU" dirty="0" err="1"/>
              <a:t>получаване</a:t>
            </a:r>
            <a:r>
              <a:rPr lang="ru-RU" dirty="0"/>
              <a:t> на </a:t>
            </a:r>
            <a:r>
              <a:rPr lang="ru-RU" dirty="0" err="1"/>
              <a:t>уведомленията</a:t>
            </a:r>
            <a:r>
              <a:rPr lang="ru-RU" dirty="0"/>
              <a:t> се </a:t>
            </a:r>
            <a:r>
              <a:rPr lang="ru-RU" dirty="0" err="1"/>
              <a:t>счита</a:t>
            </a:r>
            <a:r>
              <a:rPr lang="ru-RU" dirty="0"/>
              <a:t> </a:t>
            </a:r>
            <a:r>
              <a:rPr lang="ru-RU" dirty="0" err="1"/>
              <a:t>датата</a:t>
            </a:r>
            <a:r>
              <a:rPr lang="ru-RU" dirty="0"/>
              <a:t> на </a:t>
            </a:r>
            <a:r>
              <a:rPr lang="ru-RU" dirty="0" err="1"/>
              <a:t>изпратеното</a:t>
            </a:r>
            <a:r>
              <a:rPr lang="ru-RU" dirty="0"/>
              <a:t> чрез ИСУН 2020 уведомление. </a:t>
            </a:r>
            <a:r>
              <a:rPr lang="ru-RU" dirty="0" err="1"/>
              <a:t>Срокът</a:t>
            </a:r>
            <a:r>
              <a:rPr lang="ru-RU" dirty="0"/>
              <a:t> за </a:t>
            </a:r>
            <a:r>
              <a:rPr lang="ru-RU" dirty="0" err="1"/>
              <a:t>отстраняване</a:t>
            </a:r>
            <a:r>
              <a:rPr lang="ru-RU" dirty="0"/>
              <a:t> на </a:t>
            </a:r>
            <a:r>
              <a:rPr lang="ru-RU" dirty="0" err="1"/>
              <a:t>неяснотите</a:t>
            </a:r>
            <a:r>
              <a:rPr lang="ru-RU" dirty="0"/>
              <a:t> или </a:t>
            </a:r>
            <a:r>
              <a:rPr lang="ru-RU" dirty="0" err="1"/>
              <a:t>неточностите</a:t>
            </a:r>
            <a:r>
              <a:rPr lang="ru-RU" dirty="0"/>
              <a:t> </a:t>
            </a:r>
            <a:r>
              <a:rPr lang="ru-RU" dirty="0" err="1"/>
              <a:t>започва</a:t>
            </a:r>
            <a:r>
              <a:rPr lang="ru-RU" dirty="0"/>
              <a:t> да </a:t>
            </a:r>
            <a:r>
              <a:rPr lang="ru-RU" dirty="0" err="1"/>
              <a:t>тече</a:t>
            </a:r>
            <a:r>
              <a:rPr lang="ru-RU" dirty="0"/>
              <a:t> от </a:t>
            </a:r>
            <a:r>
              <a:rPr lang="ru-RU" dirty="0" err="1"/>
              <a:t>деня</a:t>
            </a:r>
            <a:r>
              <a:rPr lang="ru-RU" dirty="0"/>
              <a:t>, </a:t>
            </a:r>
            <a:r>
              <a:rPr lang="ru-RU" dirty="0" err="1"/>
              <a:t>следващ</a:t>
            </a:r>
            <a:r>
              <a:rPr lang="ru-RU" dirty="0"/>
              <a:t> </a:t>
            </a:r>
            <a:r>
              <a:rPr lang="ru-RU" dirty="0" err="1"/>
              <a:t>датата</a:t>
            </a:r>
            <a:r>
              <a:rPr lang="ru-RU" dirty="0"/>
              <a:t> на </a:t>
            </a:r>
            <a:r>
              <a:rPr lang="ru-RU" dirty="0" err="1"/>
              <a:t>изпращане</a:t>
            </a:r>
            <a:r>
              <a:rPr lang="ru-RU" dirty="0"/>
              <a:t> на </a:t>
            </a:r>
            <a:r>
              <a:rPr lang="ru-RU" dirty="0" err="1"/>
              <a:t>уведомлението</a:t>
            </a:r>
            <a:r>
              <a:rPr lang="ru-RU" dirty="0"/>
              <a:t>. </a:t>
            </a:r>
            <a:r>
              <a:rPr lang="ru-RU" dirty="0" err="1"/>
              <a:t>Кандидатите</a:t>
            </a:r>
            <a:r>
              <a:rPr lang="ru-RU" dirty="0"/>
              <a:t> се </a:t>
            </a:r>
            <a:r>
              <a:rPr lang="ru-RU" dirty="0" err="1"/>
              <a:t>информират</a:t>
            </a:r>
            <a:r>
              <a:rPr lang="ru-RU" dirty="0"/>
              <a:t> от председателя на </a:t>
            </a:r>
            <a:r>
              <a:rPr lang="ru-RU" dirty="0" smtClean="0"/>
              <a:t>Комитета за подбор </a:t>
            </a:r>
            <a:r>
              <a:rPr lang="ru-RU" dirty="0"/>
              <a:t>за </a:t>
            </a:r>
            <a:r>
              <a:rPr lang="ru-RU" dirty="0" err="1"/>
              <a:t>наличието</a:t>
            </a:r>
            <a:r>
              <a:rPr lang="ru-RU" dirty="0"/>
              <a:t> на активна </a:t>
            </a:r>
            <a:r>
              <a:rPr lang="ru-RU" dirty="0" err="1"/>
              <a:t>комуникация</a:t>
            </a:r>
            <a:r>
              <a:rPr lang="ru-RU" dirty="0"/>
              <a:t> в ИСУН 2020 и чрез факс/телефон/</a:t>
            </a:r>
            <a:r>
              <a:rPr lang="ru-RU" dirty="0" err="1"/>
              <a:t>електронна</a:t>
            </a:r>
            <a:r>
              <a:rPr lang="ru-RU" dirty="0"/>
              <a:t> </a:t>
            </a:r>
            <a:r>
              <a:rPr lang="ru-RU" dirty="0" err="1"/>
              <a:t>поща</a:t>
            </a:r>
            <a:r>
              <a:rPr lang="ru-RU" dirty="0"/>
              <a:t>.</a:t>
            </a:r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32279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6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7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1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0" y="10527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Втора </a:t>
            </a:r>
            <a:r>
              <a:rPr lang="ru-RU" sz="2400" b="1" dirty="0" err="1" smtClean="0">
                <a:solidFill>
                  <a:prstClr val="black"/>
                </a:solidFill>
              </a:rPr>
              <a:t>покана</a:t>
            </a:r>
            <a:r>
              <a:rPr lang="ru-RU" sz="2400" b="1" dirty="0" smtClean="0">
                <a:solidFill>
                  <a:prstClr val="black"/>
                </a:solidFill>
              </a:rPr>
              <a:t> по подмярка </a:t>
            </a:r>
            <a:r>
              <a:rPr lang="ru-RU" sz="2400" b="1" dirty="0">
                <a:solidFill>
                  <a:prstClr val="black"/>
                </a:solidFill>
              </a:rPr>
              <a:t>19.2 </a:t>
            </a:r>
            <a:endParaRPr lang="bg-BG" sz="24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1606315"/>
            <a:ext cx="6139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Важна информация за </a:t>
            </a:r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кандидатстване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39552" y="2204864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 err="1" smtClean="0"/>
              <a:t>Неотстраняването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нередовностите</a:t>
            </a:r>
            <a:r>
              <a:rPr lang="ru-RU" dirty="0"/>
              <a:t> в срок </a:t>
            </a: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доведе</a:t>
            </a:r>
            <a:r>
              <a:rPr lang="ru-RU" dirty="0"/>
              <a:t> до </a:t>
            </a:r>
            <a:r>
              <a:rPr lang="ru-RU" dirty="0" err="1"/>
              <a:t>прекратяване</a:t>
            </a:r>
            <a:r>
              <a:rPr lang="ru-RU" dirty="0"/>
              <a:t> на </a:t>
            </a:r>
            <a:r>
              <a:rPr lang="ru-RU" dirty="0" err="1"/>
              <a:t>производството</a:t>
            </a:r>
            <a:r>
              <a:rPr lang="ru-RU" dirty="0"/>
              <a:t> по отношение на кандидата. </a:t>
            </a:r>
            <a:r>
              <a:rPr lang="ru-RU" dirty="0" err="1"/>
              <a:t>Отстраняването</a:t>
            </a:r>
            <a:r>
              <a:rPr lang="ru-RU" dirty="0"/>
              <a:t> на </a:t>
            </a:r>
            <a:r>
              <a:rPr lang="ru-RU" dirty="0" err="1"/>
              <a:t>нередовностите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да води до </a:t>
            </a:r>
            <a:r>
              <a:rPr lang="ru-RU" dirty="0" err="1"/>
              <a:t>подобряване</a:t>
            </a:r>
            <a:r>
              <a:rPr lang="ru-RU" dirty="0"/>
              <a:t> на </a:t>
            </a:r>
            <a:r>
              <a:rPr lang="ru-RU" dirty="0" err="1"/>
              <a:t>качеството</a:t>
            </a:r>
            <a:r>
              <a:rPr lang="ru-RU" dirty="0"/>
              <a:t> на </a:t>
            </a:r>
            <a:r>
              <a:rPr lang="ru-RU" dirty="0" err="1"/>
              <a:t>стратегията</a:t>
            </a:r>
            <a:r>
              <a:rPr lang="ru-RU" dirty="0"/>
              <a:t> за ВОМР</a:t>
            </a:r>
            <a:r>
              <a:rPr lang="ru-RU" dirty="0" smtClean="0"/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/>
              <a:t>Всяка информация, </a:t>
            </a:r>
            <a:r>
              <a:rPr lang="ru-RU" dirty="0" err="1"/>
              <a:t>предоставена</a:t>
            </a:r>
            <a:r>
              <a:rPr lang="ru-RU" dirty="0"/>
              <a:t> </a:t>
            </a:r>
            <a:r>
              <a:rPr lang="ru-RU" dirty="0" err="1"/>
              <a:t>извън</a:t>
            </a:r>
            <a:r>
              <a:rPr lang="ru-RU" dirty="0"/>
              <a:t> </a:t>
            </a:r>
            <a:r>
              <a:rPr lang="ru-RU" dirty="0" err="1"/>
              <a:t>официално</a:t>
            </a:r>
            <a:r>
              <a:rPr lang="ru-RU" dirty="0"/>
              <a:t> </a:t>
            </a:r>
            <a:r>
              <a:rPr lang="ru-RU" dirty="0" err="1"/>
              <a:t>изисканата</a:t>
            </a:r>
            <a:r>
              <a:rPr lang="ru-RU" dirty="0"/>
              <a:t> от Комитета за подбор, </a:t>
            </a:r>
            <a:r>
              <a:rPr lang="ru-RU" dirty="0" err="1"/>
              <a:t>няма</a:t>
            </a:r>
            <a:r>
              <a:rPr lang="ru-RU" dirty="0"/>
              <a:t> да </a:t>
            </a:r>
            <a:r>
              <a:rPr lang="ru-RU" dirty="0" err="1"/>
              <a:t>бъде</a:t>
            </a:r>
            <a:r>
              <a:rPr lang="ru-RU" dirty="0"/>
              <a:t> </a:t>
            </a:r>
            <a:r>
              <a:rPr lang="ru-RU" dirty="0" err="1"/>
              <a:t>взимана</a:t>
            </a:r>
            <a:r>
              <a:rPr lang="ru-RU" dirty="0"/>
              <a:t> под внимание. </a:t>
            </a:r>
            <a:endParaRPr lang="ru-RU" dirty="0" smtClean="0"/>
          </a:p>
          <a:p>
            <a:pPr marL="285750" indent="-285750" algn="just">
              <a:buFont typeface="Wingdings" pitchFamily="2" charset="2"/>
              <a:buChar char="ü"/>
            </a:pPr>
            <a:endParaRPr lang="ru-RU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/>
              <a:t>По </a:t>
            </a:r>
            <a:r>
              <a:rPr lang="ru-RU" dirty="0" err="1"/>
              <a:t>изключение</a:t>
            </a:r>
            <a:r>
              <a:rPr lang="ru-RU" dirty="0"/>
              <a:t> </a:t>
            </a:r>
            <a:r>
              <a:rPr lang="ru-RU" dirty="0" err="1"/>
              <a:t>кандидатът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предостави</a:t>
            </a:r>
            <a:r>
              <a:rPr lang="ru-RU" dirty="0"/>
              <a:t> информация с </a:t>
            </a:r>
            <a:r>
              <a:rPr lang="ru-RU" dirty="0" err="1"/>
              <a:t>уведомителен</a:t>
            </a:r>
            <a:r>
              <a:rPr lang="ru-RU" dirty="0"/>
              <a:t> характер (напр. </a:t>
            </a:r>
            <a:r>
              <a:rPr lang="ru-RU" dirty="0" err="1"/>
              <a:t>промяна</a:t>
            </a:r>
            <a:r>
              <a:rPr lang="ru-RU" dirty="0"/>
              <a:t> в адреса за </a:t>
            </a:r>
            <a:r>
              <a:rPr lang="ru-RU" dirty="0" err="1"/>
              <a:t>кореспонденция</a:t>
            </a:r>
            <a:r>
              <a:rPr lang="ru-RU" dirty="0"/>
              <a:t>, лице, </a:t>
            </a:r>
            <a:r>
              <a:rPr lang="ru-RU" dirty="0" err="1"/>
              <a:t>представляващо</a:t>
            </a:r>
            <a:r>
              <a:rPr lang="ru-RU" dirty="0"/>
              <a:t> </a:t>
            </a:r>
            <a:r>
              <a:rPr lang="ru-RU" dirty="0" err="1"/>
              <a:t>дружеството</a:t>
            </a:r>
            <a:r>
              <a:rPr lang="ru-RU" dirty="0"/>
              <a:t> и </a:t>
            </a:r>
            <a:r>
              <a:rPr lang="ru-RU" dirty="0" err="1"/>
              <a:t>други</a:t>
            </a:r>
            <a:r>
              <a:rPr lang="ru-RU" dirty="0"/>
              <a:t> </a:t>
            </a:r>
            <a:r>
              <a:rPr lang="ru-RU" dirty="0" err="1"/>
              <a:t>подобни</a:t>
            </a:r>
            <a:r>
              <a:rPr lang="ru-RU" dirty="0"/>
              <a:t> </a:t>
            </a:r>
            <a:r>
              <a:rPr lang="ru-RU" dirty="0" err="1"/>
              <a:t>обстоятелства</a:t>
            </a:r>
            <a:r>
              <a:rPr lang="ru-RU" dirty="0"/>
              <a:t>), </a:t>
            </a:r>
            <a:r>
              <a:rPr lang="ru-RU" dirty="0" err="1"/>
              <a:t>която</a:t>
            </a:r>
            <a:r>
              <a:rPr lang="ru-RU" dirty="0"/>
              <a:t> не води до </a:t>
            </a:r>
            <a:r>
              <a:rPr lang="ru-RU" dirty="0" err="1"/>
              <a:t>подобряване</a:t>
            </a:r>
            <a:r>
              <a:rPr lang="ru-RU" dirty="0"/>
              <a:t> на </a:t>
            </a:r>
            <a:r>
              <a:rPr lang="ru-RU" dirty="0" err="1"/>
              <a:t>първоначалното</a:t>
            </a:r>
            <a:r>
              <a:rPr lang="ru-RU" dirty="0"/>
              <a:t> проектно предложение и се </a:t>
            </a:r>
            <a:r>
              <a:rPr lang="ru-RU" dirty="0" err="1"/>
              <a:t>предоставя</a:t>
            </a:r>
            <a:r>
              <a:rPr lang="ru-RU" dirty="0"/>
              <a:t> </a:t>
            </a:r>
            <a:r>
              <a:rPr lang="ru-RU" dirty="0" err="1"/>
              <a:t>писмено</a:t>
            </a:r>
            <a:r>
              <a:rPr lang="ru-RU" dirty="0"/>
              <a:t> до </a:t>
            </a:r>
            <a:r>
              <a:rPr lang="ru-RU" dirty="0" err="1"/>
              <a:t>Управляващия</a:t>
            </a:r>
            <a:r>
              <a:rPr lang="ru-RU" dirty="0"/>
              <a:t> орган. 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err="1" smtClean="0"/>
              <a:t>Техническият</a:t>
            </a:r>
            <a:r>
              <a:rPr lang="ru-RU" dirty="0" smtClean="0"/>
              <a:t> </a:t>
            </a:r>
            <a:r>
              <a:rPr lang="ru-RU" dirty="0" err="1"/>
              <a:t>процес</a:t>
            </a:r>
            <a:r>
              <a:rPr lang="ru-RU" dirty="0"/>
              <a:t>, </a:t>
            </a:r>
            <a:r>
              <a:rPr lang="ru-RU" dirty="0" err="1"/>
              <a:t>свързан</a:t>
            </a:r>
            <a:r>
              <a:rPr lang="ru-RU" dirty="0"/>
              <a:t> с </a:t>
            </a:r>
            <a:r>
              <a:rPr lang="ru-RU" dirty="0" err="1"/>
              <a:t>представянето</a:t>
            </a:r>
            <a:r>
              <a:rPr lang="ru-RU" dirty="0"/>
              <a:t> на </a:t>
            </a:r>
            <a:r>
              <a:rPr lang="ru-RU" dirty="0" err="1"/>
              <a:t>допълнителна</a:t>
            </a:r>
            <a:r>
              <a:rPr lang="ru-RU" dirty="0"/>
              <a:t> информация/</a:t>
            </a:r>
            <a:r>
              <a:rPr lang="ru-RU" dirty="0" err="1"/>
              <a:t>документи</a:t>
            </a:r>
            <a:r>
              <a:rPr lang="ru-RU" dirty="0"/>
              <a:t>, е описан в </a:t>
            </a:r>
            <a:r>
              <a:rPr lang="ru-RU" dirty="0" err="1"/>
              <a:t>Ръководството</a:t>
            </a:r>
            <a:r>
              <a:rPr lang="ru-RU" dirty="0"/>
              <a:t> за потребителя за </a:t>
            </a:r>
            <a:r>
              <a:rPr lang="ru-RU" dirty="0" err="1"/>
              <a:t>модул</a:t>
            </a:r>
            <a:r>
              <a:rPr lang="ru-RU" dirty="0"/>
              <a:t> “Е-</a:t>
            </a:r>
            <a:r>
              <a:rPr lang="ru-RU" dirty="0" err="1"/>
              <a:t>кандидатстване</a:t>
            </a:r>
            <a:r>
              <a:rPr lang="ru-RU" dirty="0"/>
              <a:t>” в ИСУН 2020. </a:t>
            </a:r>
          </a:p>
        </p:txBody>
      </p:sp>
    </p:spTree>
    <p:extLst>
      <p:ext uri="{BB962C8B-B14F-4D97-AF65-F5344CB8AC3E}">
        <p14:creationId xmlns:p14="http://schemas.microsoft.com/office/powerpoint/2010/main" val="2354138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6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7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1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0" y="10527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Втора </a:t>
            </a:r>
            <a:r>
              <a:rPr lang="ru-RU" sz="2400" b="1" dirty="0" err="1" smtClean="0">
                <a:solidFill>
                  <a:prstClr val="black"/>
                </a:solidFill>
              </a:rPr>
              <a:t>покана</a:t>
            </a:r>
            <a:r>
              <a:rPr lang="ru-RU" sz="2400" b="1" dirty="0" smtClean="0">
                <a:solidFill>
                  <a:prstClr val="black"/>
                </a:solidFill>
              </a:rPr>
              <a:t> по подмярка </a:t>
            </a:r>
            <a:r>
              <a:rPr lang="ru-RU" sz="2400" b="1" dirty="0">
                <a:solidFill>
                  <a:prstClr val="black"/>
                </a:solidFill>
              </a:rPr>
              <a:t>19.2 </a:t>
            </a:r>
            <a:endParaRPr lang="bg-BG" sz="24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1606315"/>
            <a:ext cx="6139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Важна информация за </a:t>
            </a:r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кандидатстване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39552" y="2172920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/>
              <a:t>Много </a:t>
            </a:r>
            <a:r>
              <a:rPr lang="ru-RU" dirty="0" err="1" smtClean="0"/>
              <a:t>внимателно</a:t>
            </a:r>
            <a:r>
              <a:rPr lang="ru-RU" dirty="0" smtClean="0"/>
              <a:t> да се чете т. 27 </a:t>
            </a:r>
            <a:r>
              <a:rPr lang="bg-BG" dirty="0"/>
              <a:t>Допълнителна </a:t>
            </a:r>
            <a:r>
              <a:rPr lang="bg-BG" dirty="0" smtClean="0"/>
              <a:t>информация от Насоките;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bg-BG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bg-BG" dirty="0" smtClean="0"/>
              <a:t>При въпроси потърсете съответните експерти от УО на програмите, участващи в прилагането на ВОМР;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bg-BG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bg-BG" dirty="0" smtClean="0"/>
              <a:t>За ПРСР:</a:t>
            </a:r>
          </a:p>
          <a:p>
            <a:pPr algn="just"/>
            <a:r>
              <a:rPr lang="bg-BG" dirty="0" smtClean="0"/>
              <a:t>Маргаритка </a:t>
            </a:r>
            <a:r>
              <a:rPr lang="bg-BG" dirty="0" err="1" smtClean="0"/>
              <a:t>Астарджиева</a:t>
            </a:r>
            <a:r>
              <a:rPr lang="bg-BG" dirty="0" smtClean="0"/>
              <a:t>, </a:t>
            </a:r>
            <a:r>
              <a:rPr lang="bg-BG" dirty="0" err="1" smtClean="0"/>
              <a:t>държ</a:t>
            </a:r>
            <a:r>
              <a:rPr lang="bg-BG" dirty="0" smtClean="0"/>
              <a:t>. експерт </a:t>
            </a:r>
            <a:r>
              <a:rPr lang="en-US" dirty="0">
                <a:solidFill>
                  <a:srgbClr val="FF0000"/>
                </a:solidFill>
              </a:rPr>
              <a:t>MAstardzhieva@mzh.government.bg</a:t>
            </a:r>
            <a:endParaRPr lang="bg-BG" dirty="0" smtClean="0">
              <a:solidFill>
                <a:srgbClr val="FF0000"/>
              </a:solidFill>
            </a:endParaRPr>
          </a:p>
          <a:p>
            <a:pPr algn="just"/>
            <a:r>
              <a:rPr lang="bg-BG" dirty="0" smtClean="0"/>
              <a:t>Камелия Никова, </a:t>
            </a:r>
            <a:r>
              <a:rPr lang="bg-BG" dirty="0" err="1" smtClean="0"/>
              <a:t>държ</a:t>
            </a:r>
            <a:r>
              <a:rPr lang="bg-BG" dirty="0" smtClean="0"/>
              <a:t>. експерт </a:t>
            </a:r>
            <a:r>
              <a:rPr lang="en-US" dirty="0" smtClean="0">
                <a:solidFill>
                  <a:srgbClr val="FF0000"/>
                </a:solidFill>
              </a:rPr>
              <a:t>KNikova@mzh.government.bg</a:t>
            </a:r>
            <a:endParaRPr lang="bg-BG" dirty="0" smtClean="0">
              <a:solidFill>
                <a:srgbClr val="FF0000"/>
              </a:solidFill>
            </a:endParaRPr>
          </a:p>
          <a:p>
            <a:pPr algn="just"/>
            <a:r>
              <a:rPr lang="bg-BG" dirty="0" smtClean="0"/>
              <a:t>Милена </a:t>
            </a:r>
            <a:r>
              <a:rPr lang="bg-BG" dirty="0" err="1" smtClean="0"/>
              <a:t>Чирпанлиева</a:t>
            </a:r>
            <a:r>
              <a:rPr lang="bg-BG" dirty="0" smtClean="0"/>
              <a:t>, гл. експерт </a:t>
            </a:r>
            <a:r>
              <a:rPr lang="en-US" dirty="0">
                <a:solidFill>
                  <a:srgbClr val="FF0000"/>
                </a:solidFill>
              </a:rPr>
              <a:t>MChirpanlieva@mzh.government.bg</a:t>
            </a:r>
            <a:endParaRPr lang="bg-BG" dirty="0" smtClean="0">
              <a:solidFill>
                <a:srgbClr val="FF0000"/>
              </a:solidFill>
            </a:endParaRPr>
          </a:p>
          <a:p>
            <a:pPr algn="just"/>
            <a:r>
              <a:rPr lang="bg-BG" dirty="0" smtClean="0"/>
              <a:t>Ралица Василева, гл. експерт </a:t>
            </a:r>
            <a:r>
              <a:rPr lang="en-US" dirty="0" smtClean="0">
                <a:solidFill>
                  <a:srgbClr val="FF0000"/>
                </a:solidFill>
              </a:rPr>
              <a:t>RVasileva@mzh.government.bg</a:t>
            </a:r>
            <a:endParaRPr lang="bg-BG" dirty="0">
              <a:solidFill>
                <a:srgbClr val="FF0000"/>
              </a:solidFill>
            </a:endParaRPr>
          </a:p>
          <a:p>
            <a:pPr algn="just"/>
            <a:r>
              <a:rPr lang="ru-RU" dirty="0" err="1" smtClean="0"/>
              <a:t>Димитрина</a:t>
            </a:r>
            <a:r>
              <a:rPr lang="ru-RU" dirty="0" smtClean="0"/>
              <a:t> Павлова, гл. </a:t>
            </a:r>
            <a:r>
              <a:rPr lang="en-US" dirty="0" smtClean="0"/>
              <a:t>e</a:t>
            </a:r>
            <a:r>
              <a:rPr lang="ru-RU" dirty="0" err="1" smtClean="0"/>
              <a:t>ксперт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  <a:hlinkClick r:id="rId5"/>
              </a:rPr>
              <a:t>DPavlova@mzh.government.bg</a:t>
            </a:r>
            <a:endParaRPr lang="en-US" dirty="0" smtClean="0">
              <a:solidFill>
                <a:srgbClr val="FF0000"/>
              </a:solidFill>
            </a:endParaRPr>
          </a:p>
          <a:p>
            <a:pPr algn="just"/>
            <a:endParaRPr lang="en-US" dirty="0">
              <a:solidFill>
                <a:srgbClr val="FF0000"/>
              </a:solidFill>
            </a:endParaRPr>
          </a:p>
          <a:p>
            <a:pPr algn="just"/>
            <a:r>
              <a:rPr lang="bg-BG" dirty="0" smtClean="0"/>
              <a:t>Телефони: 02 985 11 327</a:t>
            </a:r>
          </a:p>
          <a:p>
            <a:pPr algn="just"/>
            <a:r>
              <a:rPr lang="bg-BG" dirty="0"/>
              <a:t> </a:t>
            </a:r>
            <a:r>
              <a:rPr lang="bg-BG" dirty="0" smtClean="0"/>
              <a:t>                                  627</a:t>
            </a:r>
          </a:p>
          <a:p>
            <a:pPr algn="just"/>
            <a:r>
              <a:rPr lang="bg-BG" dirty="0"/>
              <a:t> </a:t>
            </a:r>
            <a:r>
              <a:rPr lang="bg-BG" dirty="0" smtClean="0"/>
              <a:t>                                  281</a:t>
            </a:r>
          </a:p>
          <a:p>
            <a:pPr algn="just"/>
            <a:r>
              <a:rPr lang="bg-BG" dirty="0"/>
              <a:t> </a:t>
            </a:r>
            <a:r>
              <a:rPr lang="bg-BG" dirty="0" smtClean="0"/>
              <a:t>                                  854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189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6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7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1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222867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bg-BG" sz="2400" dirty="0">
                <a:cs typeface="Arial" charset="0"/>
              </a:rPr>
              <a:t>БЛАГОДАРЯ ЗА ВНИМАНИЕТО!</a:t>
            </a:r>
          </a:p>
          <a:p>
            <a:pPr marL="0" indent="0" algn="ctr" eaLnBrk="1" hangingPunct="1">
              <a:buFont typeface="Wingdings 3" pitchFamily="18" charset="2"/>
              <a:buNone/>
            </a:pPr>
            <a:endParaRPr lang="bg-BG" sz="2400" dirty="0">
              <a:cs typeface="Arial" charset="0"/>
            </a:endParaRPr>
          </a:p>
          <a:p>
            <a:pPr marL="0" indent="0" algn="ctr" eaLnBrk="1" hangingPunct="1">
              <a:buFont typeface="Wingdings 3" pitchFamily="18" charset="2"/>
              <a:buNone/>
            </a:pPr>
            <a:endParaRPr lang="bg-BG" sz="2400" dirty="0">
              <a:cs typeface="Arial" charset="0"/>
            </a:endParaRPr>
          </a:p>
          <a:p>
            <a:pPr marL="0" indent="0" algn="ctr" eaLnBrk="1" hangingPunct="1">
              <a:buFont typeface="Wingdings 3" pitchFamily="18" charset="2"/>
              <a:buNone/>
            </a:pPr>
            <a:r>
              <a:rPr lang="bg-BG" dirty="0">
                <a:cs typeface="Arial" charset="0"/>
              </a:rPr>
              <a:t>ДИРЕКЦИЯ</a:t>
            </a:r>
          </a:p>
          <a:p>
            <a:pPr marL="0" indent="0" algn="ctr" eaLnBrk="1" hangingPunct="1">
              <a:buFont typeface="Wingdings 3" pitchFamily="18" charset="2"/>
              <a:buNone/>
            </a:pPr>
            <a:r>
              <a:rPr lang="bg-BG" dirty="0">
                <a:cs typeface="Arial" charset="0"/>
              </a:rPr>
              <a:t>„РАЗВИТИЕ НА СЕЛСКИТЕ РАЙОНИ“</a:t>
            </a:r>
          </a:p>
          <a:p>
            <a:pPr marL="0" indent="0" algn="ctr" eaLnBrk="1" hangingPunct="1">
              <a:buFont typeface="Wingdings 3" pitchFamily="18" charset="2"/>
              <a:buNone/>
            </a:pPr>
            <a:r>
              <a:rPr lang="bg-BG" dirty="0">
                <a:cs typeface="Arial" charset="0"/>
              </a:rPr>
              <a:t>Министерство на </a:t>
            </a:r>
            <a:r>
              <a:rPr lang="bg-BG" dirty="0" smtClean="0">
                <a:cs typeface="Arial" charset="0"/>
              </a:rPr>
              <a:t>земеделието, храните и горите</a:t>
            </a:r>
            <a:endParaRPr lang="bg-BG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132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bg-BG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9983"/>
            <a:ext cx="8229600" cy="580845"/>
          </a:xfrm>
        </p:spPr>
        <p:txBody>
          <a:bodyPr>
            <a:normAutofit fontScale="90000"/>
          </a:bodyPr>
          <a:lstStyle/>
          <a:p>
            <a:r>
              <a:rPr lang="bg-BG" sz="27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Многофондово</a:t>
            </a:r>
            <a:r>
              <a:rPr lang="bg-BG" sz="27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7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финансиране на ВОМР 2014 – 2020 </a:t>
            </a:r>
            <a:r>
              <a:rPr lang="bg-BG" sz="27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en-US" sz="31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075" y="1844823"/>
            <a:ext cx="8064896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just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bg-BG" sz="2000" b="1" dirty="0" smtClean="0">
                <a:solidFill>
                  <a:prstClr val="black"/>
                </a:solidFill>
              </a:rPr>
              <a:t>ПРСР – 131,5 млн. евро</a:t>
            </a:r>
          </a:p>
          <a:p>
            <a:pPr marL="109728" algn="just">
              <a:spcBef>
                <a:spcPts val="400"/>
              </a:spcBef>
              <a:buClr>
                <a:srgbClr val="2DA2BF"/>
              </a:buClr>
              <a:buSzPct val="68000"/>
            </a:pPr>
            <a:endParaRPr lang="bg-BG" sz="2000" b="1" dirty="0">
              <a:solidFill>
                <a:prstClr val="black"/>
              </a:solidFill>
            </a:endParaRPr>
          </a:p>
          <a:p>
            <a:pPr marL="365760" indent="-256032" algn="just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bg-BG" sz="2000" b="1" dirty="0" smtClean="0">
                <a:solidFill>
                  <a:prstClr val="black"/>
                </a:solidFill>
              </a:rPr>
              <a:t>ОПИК – </a:t>
            </a:r>
            <a:r>
              <a:rPr lang="en-US" sz="2000" b="1" dirty="0" smtClean="0">
                <a:solidFill>
                  <a:prstClr val="black"/>
                </a:solidFill>
              </a:rPr>
              <a:t>6</a:t>
            </a:r>
            <a:r>
              <a:rPr lang="bg-BG" sz="2000" b="1" dirty="0" smtClean="0">
                <a:solidFill>
                  <a:prstClr val="black"/>
                </a:solidFill>
              </a:rPr>
              <a:t>5,7 млн. евро</a:t>
            </a:r>
          </a:p>
          <a:p>
            <a:pPr marL="365760" indent="-256032" algn="just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endParaRPr lang="bg-BG" sz="2000" b="1" dirty="0">
              <a:solidFill>
                <a:prstClr val="black"/>
              </a:solidFill>
            </a:endParaRPr>
          </a:p>
          <a:p>
            <a:pPr marL="365760" indent="-256032" algn="just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bg-BG" sz="2000" b="1" dirty="0" smtClean="0">
                <a:solidFill>
                  <a:prstClr val="black"/>
                </a:solidFill>
              </a:rPr>
              <a:t>ОПРЧР – 50 млн. евро</a:t>
            </a:r>
          </a:p>
          <a:p>
            <a:pPr marL="365760" indent="-256032" algn="just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endParaRPr lang="bg-BG" sz="2000" b="1" dirty="0">
              <a:solidFill>
                <a:prstClr val="black"/>
              </a:solidFill>
            </a:endParaRPr>
          </a:p>
          <a:p>
            <a:pPr marL="365760" indent="-256032" algn="just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bg-BG" sz="2000" b="1" dirty="0" smtClean="0">
                <a:solidFill>
                  <a:prstClr val="black"/>
                </a:solidFill>
              </a:rPr>
              <a:t>ОПНОИР – 40 млн. евро</a:t>
            </a:r>
          </a:p>
          <a:p>
            <a:pPr marL="365760" indent="-256032" algn="just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endParaRPr lang="bg-BG" sz="2000" b="1" dirty="0" smtClean="0">
              <a:solidFill>
                <a:prstClr val="black"/>
              </a:solidFill>
            </a:endParaRPr>
          </a:p>
          <a:p>
            <a:pPr marL="365760" indent="-256032" algn="just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bg-BG" sz="2000" b="1" dirty="0" smtClean="0">
                <a:solidFill>
                  <a:prstClr val="black"/>
                </a:solidFill>
              </a:rPr>
              <a:t>ОПОС – 19,5 млн. евро</a:t>
            </a:r>
          </a:p>
          <a:p>
            <a:pPr marL="365760" indent="-256032" algn="just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endParaRPr lang="bg-BG" sz="2000" b="1" dirty="0">
              <a:solidFill>
                <a:prstClr val="black"/>
              </a:solidFill>
            </a:endParaRPr>
          </a:p>
          <a:p>
            <a:pPr marL="365760" indent="-256032" algn="just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bg-BG" sz="2000" b="1" dirty="0" smtClean="0">
                <a:solidFill>
                  <a:prstClr val="black"/>
                </a:solidFill>
              </a:rPr>
              <a:t>ПМДР – 0,3 млн. евро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EF5FA">
                  <a:lumMod val="50000"/>
                </a:srgbClr>
              </a:buClr>
            </a:pPr>
            <a:endParaRPr lang="bg-BG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8"/>
            <a:ext cx="1980703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3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-174454"/>
            <a:ext cx="2808312" cy="835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04048" y="3573016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/>
              <a:t>307 млн. евро</a:t>
            </a:r>
            <a:endParaRPr lang="en-US" sz="3200" b="1" dirty="0" smtClean="0"/>
          </a:p>
          <a:p>
            <a:r>
              <a:rPr lang="bg-BG" sz="3200" b="1" dirty="0" smtClean="0"/>
              <a:t>600 млн. лева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7115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bg-BG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9983"/>
            <a:ext cx="8229600" cy="580845"/>
          </a:xfrm>
        </p:spPr>
        <p:txBody>
          <a:bodyPr>
            <a:normAutofit fontScale="90000"/>
          </a:bodyPr>
          <a:lstStyle/>
          <a:p>
            <a:r>
              <a:rPr lang="bg-BG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7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Мярка 19 – ВОМР от ПРСР 2014 – 2020 г.</a:t>
            </a:r>
            <a:br>
              <a:rPr lang="bg-BG" sz="27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7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- общ бюджет по ЕЗФРСР 131,5 млн. евро</a:t>
            </a:r>
            <a:r>
              <a:rPr lang="bg-BG" sz="2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700" y="1844824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just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bg-BG" sz="2000" dirty="0" smtClean="0"/>
              <a:t>Подмярка 19.1 - </a:t>
            </a:r>
            <a:r>
              <a:rPr lang="bg-BG" sz="2000" dirty="0"/>
              <a:t>„Помощ за подготвителни дейности</a:t>
            </a:r>
            <a:r>
              <a:rPr lang="bg-BG" sz="2000" dirty="0" smtClean="0"/>
              <a:t>“</a:t>
            </a:r>
          </a:p>
          <a:p>
            <a:pPr marL="109728" algn="just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bg-BG" sz="2000" dirty="0" smtClean="0"/>
              <a:t>	</a:t>
            </a:r>
            <a:r>
              <a:rPr lang="bg-BG" sz="2000" b="1" dirty="0" smtClean="0"/>
              <a:t>- индикативен бюджет 4,8 млн. евро</a:t>
            </a:r>
            <a:endParaRPr lang="bg-BG" sz="2000" b="1" dirty="0"/>
          </a:p>
          <a:p>
            <a:pPr marL="365760" indent="-256032" algn="just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bg-BG" sz="2000" dirty="0"/>
              <a:t>Подмярка </a:t>
            </a:r>
            <a:r>
              <a:rPr lang="bg-BG" sz="2000" dirty="0" smtClean="0"/>
              <a:t>19.2 - </a:t>
            </a:r>
            <a:r>
              <a:rPr lang="bg-BG" sz="2000" dirty="0"/>
              <a:t>„Прилагане на операции в рамките на стратегии за водено от общностите местно развитие</a:t>
            </a:r>
            <a:r>
              <a:rPr lang="bg-BG" sz="2000" dirty="0" smtClean="0"/>
              <a:t>“</a:t>
            </a:r>
          </a:p>
          <a:p>
            <a:pPr marL="109728" algn="just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bg-BG" sz="2000" dirty="0" smtClean="0"/>
              <a:t>	</a:t>
            </a:r>
            <a:r>
              <a:rPr lang="bg-BG" sz="2000" b="1" dirty="0" smtClean="0"/>
              <a:t>- индикативен бюджет 90,1 млн. евро</a:t>
            </a:r>
            <a:endParaRPr lang="bg-BG" sz="2000" b="1" dirty="0"/>
          </a:p>
          <a:p>
            <a:pPr marL="365760" indent="-256032" algn="just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bg-BG" sz="2000" dirty="0"/>
              <a:t>Подмярка 19.3 </a:t>
            </a:r>
            <a:r>
              <a:rPr lang="bg-BG" sz="2000" dirty="0" smtClean="0"/>
              <a:t>- „</a:t>
            </a:r>
            <a:r>
              <a:rPr lang="bg-BG" sz="2000" dirty="0"/>
              <a:t>Подготовка и изпълнение на дейности за сътрудничество на МИГ</a:t>
            </a:r>
            <a:r>
              <a:rPr lang="bg-BG" sz="2000" dirty="0" smtClean="0"/>
              <a:t>“</a:t>
            </a:r>
          </a:p>
          <a:p>
            <a:pPr marL="109728" algn="just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bg-BG" sz="2000" dirty="0" smtClean="0"/>
              <a:t>	</a:t>
            </a:r>
            <a:r>
              <a:rPr lang="bg-BG" sz="2000" b="1" dirty="0" smtClean="0"/>
              <a:t>- индикативен бюджет 6,5 млн. евро</a:t>
            </a:r>
            <a:endParaRPr lang="bg-BG" sz="2000" b="1" dirty="0"/>
          </a:p>
          <a:p>
            <a:pPr marL="365760" indent="-256032" algn="just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bg-BG" sz="2000" dirty="0"/>
              <a:t>Подмярка 19.4 </a:t>
            </a:r>
            <a:r>
              <a:rPr lang="bg-BG" sz="2000" dirty="0" smtClean="0"/>
              <a:t>- „</a:t>
            </a:r>
            <a:r>
              <a:rPr lang="bg-BG" sz="2000" dirty="0"/>
              <a:t>Текущи разходи и популяризиране на стратегия за водено от общностите местно развитие</a:t>
            </a:r>
            <a:r>
              <a:rPr lang="bg-BG" sz="2000" dirty="0" smtClean="0"/>
              <a:t>“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EF5FA">
                  <a:lumMod val="50000"/>
                </a:srgbClr>
              </a:buClr>
            </a:pP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bg-BG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индикативен бюджет 30 млн. евро</a:t>
            </a:r>
          </a:p>
        </p:txBody>
      </p:sp>
      <p:pic>
        <p:nvPicPr>
          <p:cNvPr id="6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7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1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32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282234"/>
            <a:ext cx="365760" cy="365125"/>
          </a:xfrm>
        </p:spPr>
        <p:txBody>
          <a:bodyPr/>
          <a:lstStyle/>
          <a:p>
            <a:pPr>
              <a:defRPr/>
            </a:pPr>
            <a:fld id="{5CD1A774-2575-4D98-AA76-1C6D5EAA728E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bg-BG">
              <a:solidFill>
                <a:srgbClr val="000000"/>
              </a:solidFill>
            </a:endParaRPr>
          </a:p>
        </p:txBody>
      </p:sp>
      <p:pic>
        <p:nvPicPr>
          <p:cNvPr id="6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7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1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129899488"/>
              </p:ext>
            </p:extLst>
          </p:nvPr>
        </p:nvGraphicFramePr>
        <p:xfrm>
          <a:off x="1043608" y="2035081"/>
          <a:ext cx="19240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375092958"/>
              </p:ext>
            </p:extLst>
          </p:nvPr>
        </p:nvGraphicFramePr>
        <p:xfrm>
          <a:off x="3376070" y="2001892"/>
          <a:ext cx="1943100" cy="317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4168810402"/>
              </p:ext>
            </p:extLst>
          </p:nvPr>
        </p:nvGraphicFramePr>
        <p:xfrm>
          <a:off x="5652119" y="2035081"/>
          <a:ext cx="2717403" cy="3133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763688" y="5147900"/>
            <a:ext cx="1117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ЕЗФРСР</a:t>
            </a:r>
            <a:endParaRPr lang="bg-BG" dirty="0"/>
          </a:p>
        </p:txBody>
      </p:sp>
      <p:sp>
        <p:nvSpPr>
          <p:cNvPr id="15" name="TextBox 14"/>
          <p:cNvSpPr txBox="1"/>
          <p:nvPr/>
        </p:nvSpPr>
        <p:spPr>
          <a:xfrm>
            <a:off x="3971925" y="514606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ЕЗФРСР</a:t>
            </a:r>
            <a:endParaRPr lang="bg-BG" dirty="0"/>
          </a:p>
        </p:txBody>
      </p:sp>
      <p:sp>
        <p:nvSpPr>
          <p:cNvPr id="16" name="TextBox 15"/>
          <p:cNvSpPr txBox="1"/>
          <p:nvPr/>
        </p:nvSpPr>
        <p:spPr>
          <a:xfrm>
            <a:off x="6327554" y="5146069"/>
            <a:ext cx="2041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ЕЗФРСР + ЕСИФ</a:t>
            </a:r>
            <a:endParaRPr lang="bg-BG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029983"/>
            <a:ext cx="8229600" cy="580845"/>
          </a:xfrm>
        </p:spPr>
        <p:txBody>
          <a:bodyPr>
            <a:normAutofit fontScale="90000"/>
          </a:bodyPr>
          <a:lstStyle/>
          <a:p>
            <a:r>
              <a:rPr lang="bg-BG" sz="27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Многофондово</a:t>
            </a:r>
            <a:r>
              <a:rPr lang="bg-BG" sz="27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7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финансиране на ВОМР 2014 – 2020 </a:t>
            </a:r>
            <a:r>
              <a:rPr lang="bg-BG" sz="27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en-US" sz="31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810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Graphic spid="1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logo PRSR2014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6" y="168627"/>
            <a:ext cx="1980702" cy="8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"/>
            <a:ext cx="100811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logo L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1" y="312765"/>
            <a:ext cx="821425" cy="5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1013190"/>
            <a:ext cx="3281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/>
              <a:t>Бюджет на СВМР</a:t>
            </a:r>
            <a:endParaRPr lang="bg-BG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2427853"/>
            <a:ext cx="6840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Максималният размер на допустимите разходи за проект към </a:t>
            </a:r>
            <a:r>
              <a:rPr lang="bg-BG" dirty="0" smtClean="0"/>
              <a:t>СВОМР</a:t>
            </a:r>
            <a:r>
              <a:rPr lang="bg-BG" dirty="0" smtClean="0"/>
              <a:t>:</a:t>
            </a:r>
          </a:p>
          <a:p>
            <a:endParaRPr lang="bg-BG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dirty="0" smtClean="0"/>
              <a:t>До 200 000 евро за проекти, финансирани от ПРСР, ПМДР</a:t>
            </a:r>
            <a:r>
              <a:rPr lang="bg-BG" dirty="0"/>
              <a:t>, </a:t>
            </a:r>
            <a:r>
              <a:rPr lang="bg-BG" dirty="0" smtClean="0"/>
              <a:t>ОПРЧР, ОПНОИР</a:t>
            </a:r>
            <a:r>
              <a:rPr lang="en-US" dirty="0" smtClean="0"/>
              <a:t> </a:t>
            </a:r>
            <a:r>
              <a:rPr lang="bg-BG" dirty="0" smtClean="0"/>
              <a:t>и ОПИК</a:t>
            </a:r>
            <a:r>
              <a:rPr lang="bg-BG" dirty="0"/>
              <a:t>;</a:t>
            </a:r>
            <a:endParaRPr lang="bg-BG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g-BG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dirty="0" smtClean="0"/>
              <a:t>Определен </a:t>
            </a:r>
            <a:r>
              <a:rPr lang="bg-BG" dirty="0"/>
              <a:t>в насоките за кандидатстване на УО на ОПОС 2014-2020 г</a:t>
            </a:r>
            <a:r>
              <a:rPr lang="bg-BG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310140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3201</TotalTime>
  <Words>6219</Words>
  <Application>Microsoft Office PowerPoint</Application>
  <PresentationFormat>On-screen Show (4:3)</PresentationFormat>
  <Paragraphs>621</Paragraphs>
  <Slides>55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1_Concourse</vt:lpstr>
      <vt:lpstr>Office Theme</vt:lpstr>
      <vt:lpstr>Водено от общностите местно развитие</vt:lpstr>
      <vt:lpstr>PowerPoint Presentation</vt:lpstr>
      <vt:lpstr>PowerPoint Presentation</vt:lpstr>
      <vt:lpstr>PowerPoint Presentation</vt:lpstr>
      <vt:lpstr>Многофондово финансиране на ВОМР 2014 – 2020 г. </vt:lpstr>
      <vt:lpstr>Многофондово финансиране на ВОМР 2014 – 2020 г.</vt:lpstr>
      <vt:lpstr> Мярка 19 – ВОМР от ПРСР 2014 – 2020 г.  - общ бюджет по ЕЗФРСР 131,5 млн. евро </vt:lpstr>
      <vt:lpstr>Многофондово финансиране на ВОМР 2014 – 2020 г.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Водено от общността местно развитие</dc:title>
  <dc:creator>Marina Brakalova</dc:creator>
  <cp:lastModifiedBy>Milena Chirpanlieva</cp:lastModifiedBy>
  <cp:revision>547</cp:revision>
  <cp:lastPrinted>2014-11-07T08:02:08Z</cp:lastPrinted>
  <dcterms:created xsi:type="dcterms:W3CDTF">2014-09-25T21:09:35Z</dcterms:created>
  <dcterms:modified xsi:type="dcterms:W3CDTF">2017-07-13T14:57:08Z</dcterms:modified>
</cp:coreProperties>
</file>