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  <p:sldMasterId id="2147483689" r:id="rId4"/>
  </p:sldMasterIdLst>
  <p:notesMasterIdLst>
    <p:notesMasterId r:id="rId14"/>
  </p:notesMasterIdLst>
  <p:handoutMasterIdLst>
    <p:handoutMasterId r:id="rId15"/>
  </p:handoutMasterIdLst>
  <p:sldIdLst>
    <p:sldId id="326" r:id="rId5"/>
    <p:sldId id="288" r:id="rId6"/>
    <p:sldId id="290" r:id="rId7"/>
    <p:sldId id="292" r:id="rId8"/>
    <p:sldId id="321" r:id="rId9"/>
    <p:sldId id="329" r:id="rId10"/>
    <p:sldId id="322" r:id="rId11"/>
    <p:sldId id="328" r:id="rId12"/>
    <p:sldId id="28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0000"/>
    <a:srgbClr val="DFE0B4"/>
    <a:srgbClr val="F6FAD0"/>
    <a:srgbClr val="782A48"/>
    <a:srgbClr val="FFF2CD"/>
    <a:srgbClr val="CBC840"/>
    <a:srgbClr val="CCBB3C"/>
    <a:srgbClr val="E2F0D9"/>
    <a:srgbClr val="E5F5D5"/>
    <a:srgbClr val="F7BB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4BE6D5-C270-413A-9977-83D3278D89C1}" type="doc">
      <dgm:prSet loTypeId="urn:microsoft.com/office/officeart/2005/8/layout/vList5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F5768C79-9F93-402F-9F95-B909DC58B64F}">
      <dgm:prSet phldrT="[Text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Приоритетна ос 1: </a:t>
          </a:r>
          <a:endParaRPr lang="en-US" altLang="bg-BG" sz="24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>
            <a:spcAft>
              <a:spcPts val="0"/>
            </a:spcAft>
          </a:pP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Научни изследвания и технологично развитие </a:t>
          </a:r>
        </a:p>
        <a:p>
          <a:pPr rtl="0">
            <a:spcAft>
              <a:spcPts val="0"/>
            </a:spcAft>
          </a:pPr>
          <a:r>
            <a:rPr 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ЕФРР –  56</a:t>
          </a:r>
          <a:r>
            <a: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r>
            <a:rPr lang="en-US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млн. лв.</a:t>
          </a:r>
          <a:endParaRPr lang="en-US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4F94B3-5757-4ADB-8643-2AB036F49187}" type="parTrans" cxnId="{F2CF5E75-8FD9-460C-AD41-BC6EE6F8E0B3}">
      <dgm:prSet/>
      <dgm:spPr/>
      <dgm:t>
        <a:bodyPr/>
        <a:lstStyle/>
        <a:p>
          <a:endParaRPr lang="en-US"/>
        </a:p>
      </dgm:t>
    </dgm:pt>
    <dgm:pt modelId="{EA989002-6DA5-4EBA-B07A-DCEA521E556E}" type="sibTrans" cxnId="{F2CF5E75-8FD9-460C-AD41-BC6EE6F8E0B3}">
      <dgm:prSet/>
      <dgm:spPr/>
      <dgm:t>
        <a:bodyPr/>
        <a:lstStyle/>
        <a:p>
          <a:endParaRPr lang="en-US"/>
        </a:p>
      </dgm:t>
    </dgm:pt>
    <dgm:pt modelId="{A9A27B5A-BBBA-49AE-8094-8A8A7BA77F0F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algn="l" rtl="0"/>
          <a:r>
            <a: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Тематична</a:t>
          </a:r>
          <a:r>
            <a:rPr lang="bg-BG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цел</a:t>
          </a:r>
          <a:r>
            <a:rPr lang="bg-BG" alt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1:</a:t>
          </a:r>
          <a:r>
            <a:rPr lang="en-US" alt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bg-BG" b="1" noProof="0" dirty="0" smtClean="0">
              <a:effectLst/>
            </a:rPr>
            <a:t>Засилване на научноизследователската дейност, технологичното развитие и иновациите</a:t>
          </a:r>
          <a:endParaRPr lang="en-US" b="1" dirty="0">
            <a:effectLst/>
          </a:endParaRPr>
        </a:p>
      </dgm:t>
    </dgm:pt>
    <dgm:pt modelId="{5DD55EE9-68FB-44F6-BF0E-945BB03C4E08}" type="parTrans" cxnId="{F2EAD143-89DA-4A60-B275-C0C331C874CC}">
      <dgm:prSet/>
      <dgm:spPr/>
      <dgm:t>
        <a:bodyPr/>
        <a:lstStyle/>
        <a:p>
          <a:endParaRPr lang="en-US"/>
        </a:p>
      </dgm:t>
    </dgm:pt>
    <dgm:pt modelId="{4CE66381-8C5D-4366-8F81-0B27316659ED}" type="sibTrans" cxnId="{F2EAD143-89DA-4A60-B275-C0C331C874CC}">
      <dgm:prSet/>
      <dgm:spPr/>
      <dgm:t>
        <a:bodyPr/>
        <a:lstStyle/>
        <a:p>
          <a:endParaRPr lang="en-US"/>
        </a:p>
      </dgm:t>
    </dgm:pt>
    <dgm:pt modelId="{C2A5D194-F62A-4D06-8685-745B9DA00D28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>
            <a:spcAft>
              <a:spcPts val="0"/>
            </a:spcAft>
          </a:pP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Приоритетна ос 2: </a:t>
          </a:r>
          <a:endParaRPr lang="en-US" altLang="bg-BG" sz="24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rtl="0">
            <a:spcAft>
              <a:spcPts val="0"/>
            </a:spcAft>
          </a:pPr>
          <a:r>
            <a:rPr lang="bg-BG" altLang="bg-BG" sz="2400" b="1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 и учене през целия живот</a:t>
          </a:r>
        </a:p>
        <a:p>
          <a:pPr rtl="0">
            <a:spcAft>
              <a:spcPts val="0"/>
            </a:spcAft>
          </a:pPr>
          <a:r>
            <a:rPr 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ЕСФ – 505</a:t>
          </a: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млн. лв.</a:t>
          </a:r>
          <a:endParaRPr lang="en-US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AB69DAD-8291-4BBE-818C-87905212EE31}" type="parTrans" cxnId="{91899AEC-9968-4961-8563-BF437165E2B3}">
      <dgm:prSet/>
      <dgm:spPr/>
      <dgm:t>
        <a:bodyPr/>
        <a:lstStyle/>
        <a:p>
          <a:endParaRPr lang="en-US"/>
        </a:p>
      </dgm:t>
    </dgm:pt>
    <dgm:pt modelId="{4DCC8262-C6FB-4EA8-8403-4ED8188E5441}" type="sibTrans" cxnId="{91899AEC-9968-4961-8563-BF437165E2B3}">
      <dgm:prSet/>
      <dgm:spPr/>
      <dgm:t>
        <a:bodyPr/>
        <a:lstStyle/>
        <a:p>
          <a:endParaRPr lang="en-US"/>
        </a:p>
      </dgm:t>
    </dgm:pt>
    <dgm:pt modelId="{F91BD16B-D135-4DE2-89FA-FDBAC7AC2F35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Тематична</a:t>
          </a:r>
          <a:r>
            <a:rPr lang="bg-BG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цел</a:t>
          </a:r>
          <a:r>
            <a:rPr kumimoji="0" lang="ru-RU" altLang="bg-BG" b="1" i="0" u="none" strike="noStrike" cap="none" spc="0" normalizeH="0" baseline="0" noProof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rPr>
            <a:t> 10: </a:t>
          </a:r>
          <a:r>
            <a:rPr kumimoji="0" lang="bg-BG" altLang="bg-BG" b="1" i="0" u="none" strike="noStrike" cap="none" spc="0" normalizeH="0" baseline="0" noProof="0" dirty="0" smtClean="0">
              <a:ln/>
              <a:effectLst/>
              <a:uLnTx/>
              <a:uFillTx/>
              <a:latin typeface="+mn-lt"/>
            </a:rPr>
            <a:t>Инвестиции в образованието, обучението, включително професионално обучение за придобиване на умения и ученето през целия </a:t>
          </a:r>
          <a:r>
            <a:rPr kumimoji="0" lang="ru-RU" altLang="bg-BG" b="1" i="0" u="none" strike="noStrike" cap="none" spc="0" normalizeH="0" baseline="0" noProof="0" dirty="0" smtClean="0">
              <a:ln/>
              <a:effectLst/>
              <a:uLnTx/>
              <a:uFillTx/>
              <a:latin typeface="+mn-lt"/>
            </a:rPr>
            <a:t>живот</a:t>
          </a:r>
          <a:endParaRPr lang="en-US" b="1" dirty="0">
            <a:effectLst/>
          </a:endParaRPr>
        </a:p>
      </dgm:t>
    </dgm:pt>
    <dgm:pt modelId="{79221EAE-DED5-4033-ADA6-80BDE09691EA}" type="parTrans" cxnId="{40D76129-6120-481F-8DF8-0FC04F3512BE}">
      <dgm:prSet/>
      <dgm:spPr/>
      <dgm:t>
        <a:bodyPr/>
        <a:lstStyle/>
        <a:p>
          <a:endParaRPr lang="en-US"/>
        </a:p>
      </dgm:t>
    </dgm:pt>
    <dgm:pt modelId="{9D7B158F-4359-4D00-93D9-6A718CDB1D92}" type="sibTrans" cxnId="{40D76129-6120-481F-8DF8-0FC04F3512BE}">
      <dgm:prSet/>
      <dgm:spPr/>
      <dgm:t>
        <a:bodyPr/>
        <a:lstStyle/>
        <a:p>
          <a:endParaRPr lang="en-US"/>
        </a:p>
      </dgm:t>
    </dgm:pt>
    <dgm:pt modelId="{9756F7DC-FC32-40C5-824D-B41D159822ED}">
      <dgm:prSet phldrT="[Text]" custT="1"/>
      <dgm:spPr>
        <a:solidFill>
          <a:srgbClr val="F7BBC8"/>
        </a:solidFill>
      </dgm:spPr>
      <dgm:t>
        <a:bodyPr/>
        <a:lstStyle/>
        <a:p>
          <a:pPr>
            <a:spcAft>
              <a:spcPts val="0"/>
            </a:spcAft>
          </a:pP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Приоритетна ос 3: </a:t>
          </a:r>
          <a:endParaRPr lang="en-US" altLang="bg-BG" sz="24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rtl="0">
            <a:spcAft>
              <a:spcPts val="0"/>
            </a:spcAft>
          </a:pP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Образователна среда за активно социално приобщаване</a:t>
          </a:r>
        </a:p>
        <a:p>
          <a:pPr rtl="0">
            <a:spcAft>
              <a:spcPct val="35000"/>
            </a:spcAft>
          </a:pPr>
          <a:r>
            <a:rPr 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ЕСФ – 2</a:t>
          </a:r>
          <a:r>
            <a:rPr lang="en-US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52</a:t>
          </a:r>
          <a:r>
            <a:rPr lang="bg-BG" alt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млн. лв.</a:t>
          </a:r>
          <a:endParaRPr lang="en-US" sz="2400" b="1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C9C2769-AAF2-4E45-AF81-FAB08A05CCF0}" type="parTrans" cxnId="{C51D5E3B-84C8-4639-B86C-D78564C2D002}">
      <dgm:prSet/>
      <dgm:spPr/>
      <dgm:t>
        <a:bodyPr/>
        <a:lstStyle/>
        <a:p>
          <a:endParaRPr lang="en-US"/>
        </a:p>
      </dgm:t>
    </dgm:pt>
    <dgm:pt modelId="{1EB5B958-A3DB-4961-AAF7-2A39106A632C}" type="sibTrans" cxnId="{C51D5E3B-84C8-4639-B86C-D78564C2D002}">
      <dgm:prSet/>
      <dgm:spPr/>
      <dgm:t>
        <a:bodyPr/>
        <a:lstStyle/>
        <a:p>
          <a:endParaRPr lang="en-US"/>
        </a:p>
      </dgm:t>
    </dgm:pt>
    <dgm:pt modelId="{4CA292FF-FB2F-4655-B42D-78F779B44052}">
      <dgm:prSet phldrT="[Text]"/>
      <dgm:spPr>
        <a:solidFill>
          <a:srgbClr val="F7BBC8">
            <a:alpha val="90000"/>
          </a:srgbClr>
        </a:solidFill>
      </dgm:spPr>
      <dgm:t>
        <a:bodyPr/>
        <a:lstStyle/>
        <a:p>
          <a:r>
            <a: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Тематична</a:t>
          </a:r>
          <a:r>
            <a:rPr lang="bg-BG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цел</a:t>
          </a:r>
          <a:r>
            <a:rPr lang="bg-BG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9:</a:t>
          </a:r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bg-BG" b="1" noProof="0" dirty="0" smtClean="0"/>
            <a:t>Насърчаване</a:t>
          </a:r>
          <a:r>
            <a:rPr lang="ru-RU" b="1" dirty="0" smtClean="0"/>
            <a:t> на </a:t>
          </a:r>
          <a:r>
            <a:rPr lang="bg-BG" b="1" noProof="0" dirty="0" smtClean="0"/>
            <a:t>социалното приобщаване, борба с бедността </a:t>
          </a:r>
          <a:r>
            <a:rPr lang="ru-RU" b="1" dirty="0" smtClean="0"/>
            <a:t>и всяка форма на дискриминация</a:t>
          </a:r>
          <a:endParaRPr lang="en-US" b="1" dirty="0"/>
        </a:p>
      </dgm:t>
    </dgm:pt>
    <dgm:pt modelId="{9110D9AB-8FB4-4B62-A13B-469E1C02D7D1}" type="parTrans" cxnId="{B7E68A04-8744-4845-94C6-3657671D348C}">
      <dgm:prSet/>
      <dgm:spPr/>
      <dgm:t>
        <a:bodyPr/>
        <a:lstStyle/>
        <a:p>
          <a:endParaRPr lang="en-US"/>
        </a:p>
      </dgm:t>
    </dgm:pt>
    <dgm:pt modelId="{DF1EAB9B-BD76-4ED5-ACA5-E60E4109D72B}" type="sibTrans" cxnId="{B7E68A04-8744-4845-94C6-3657671D348C}">
      <dgm:prSet/>
      <dgm:spPr/>
      <dgm:t>
        <a:bodyPr/>
        <a:lstStyle/>
        <a:p>
          <a:endParaRPr lang="en-US"/>
        </a:p>
      </dgm:t>
    </dgm:pt>
    <dgm:pt modelId="{C2158895-B02B-48D7-8518-78367F4461BF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rtl="0"/>
          <a:r>
            <a:rPr kumimoji="0" lang="bg-BG" altLang="bg-BG" sz="2400" b="1" i="0" u="none" strike="noStrike" cap="none" spc="0" normalizeH="0" baseline="0" noProof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Arial" charset="0"/>
            </a:rPr>
            <a:t>Приоритетна ос 4: Техническа помощ </a:t>
          </a:r>
          <a:r>
            <a:rPr kumimoji="0" lang="en-US" altLang="bg-BG" sz="2400" b="1" i="0" u="none" strike="noStrike" cap="none" spc="0" normalizeH="0" baseline="0" noProof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Arial" charset="0"/>
            </a:rPr>
            <a:t> </a:t>
          </a:r>
          <a:r>
            <a:rPr lang="bg-BG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ЕСФ – </a:t>
          </a:r>
          <a:r>
            <a:rPr kumimoji="0" lang="bg-BG" altLang="bg-BG" sz="2400" b="1" i="0" u="none" strike="noStrike" cap="none" spc="0" normalizeH="0" baseline="0" noProof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Arial" charset="0"/>
            </a:rPr>
            <a:t>55 млн. лв.</a:t>
          </a:r>
          <a:endParaRPr lang="en-US" altLang="bg-BG" sz="2400" b="1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15817E2-2205-405C-A6A3-5B7C5B3AA94E}" type="parTrans" cxnId="{4B1836F9-2BE7-4559-8A83-4745374DE201}">
      <dgm:prSet/>
      <dgm:spPr/>
      <dgm:t>
        <a:bodyPr/>
        <a:lstStyle/>
        <a:p>
          <a:endParaRPr lang="en-US"/>
        </a:p>
      </dgm:t>
    </dgm:pt>
    <dgm:pt modelId="{89E2AFCD-CB61-4E42-9700-953D56E82E05}" type="sibTrans" cxnId="{4B1836F9-2BE7-4559-8A83-4745374DE201}">
      <dgm:prSet/>
      <dgm:spPr/>
      <dgm:t>
        <a:bodyPr/>
        <a:lstStyle/>
        <a:p>
          <a:endParaRPr lang="en-US"/>
        </a:p>
      </dgm:t>
    </dgm:pt>
    <dgm:pt modelId="{2E932D3E-05B7-4E3A-9EFC-7771D9F05D2C}" type="pres">
      <dgm:prSet presAssocID="{C64BE6D5-C270-413A-9977-83D3278D89C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F811B24-45FD-4056-838A-058FC0ABEF00}" type="pres">
      <dgm:prSet presAssocID="{F5768C79-9F93-402F-9F95-B909DC58B64F}" presName="linNode" presStyleCnt="0"/>
      <dgm:spPr/>
      <dgm:t>
        <a:bodyPr/>
        <a:lstStyle/>
        <a:p>
          <a:endParaRPr lang="en-US"/>
        </a:p>
      </dgm:t>
    </dgm:pt>
    <dgm:pt modelId="{92359DEC-BFC3-4DE9-BE82-2023D2EA27D8}" type="pres">
      <dgm:prSet presAssocID="{F5768C79-9F93-402F-9F95-B909DC58B64F}" presName="parentText" presStyleLbl="node1" presStyleIdx="0" presStyleCnt="4" custScaleX="14608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DA4AE1-9F4B-4CEB-8DA1-54914D8DE6DC}" type="pres">
      <dgm:prSet presAssocID="{F5768C79-9F93-402F-9F95-B909DC58B64F}" presName="descendantText" presStyleLbl="alignAccFollowNode1" presStyleIdx="0" presStyleCnt="3" custScaleY="11606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6ECA280D-9D88-4D61-AC34-FF4FF460CD49}" type="pres">
      <dgm:prSet presAssocID="{EA989002-6DA5-4EBA-B07A-DCEA521E556E}" presName="sp" presStyleCnt="0"/>
      <dgm:spPr/>
      <dgm:t>
        <a:bodyPr/>
        <a:lstStyle/>
        <a:p>
          <a:endParaRPr lang="en-US"/>
        </a:p>
      </dgm:t>
    </dgm:pt>
    <dgm:pt modelId="{F0C6D52A-11AB-440E-A58C-7D661944B04A}" type="pres">
      <dgm:prSet presAssocID="{C2A5D194-F62A-4D06-8685-745B9DA00D28}" presName="linNode" presStyleCnt="0"/>
      <dgm:spPr/>
      <dgm:t>
        <a:bodyPr/>
        <a:lstStyle/>
        <a:p>
          <a:endParaRPr lang="en-US"/>
        </a:p>
      </dgm:t>
    </dgm:pt>
    <dgm:pt modelId="{E24C7E92-75BE-461D-9506-E4E974E5383C}" type="pres">
      <dgm:prSet presAssocID="{C2A5D194-F62A-4D06-8685-745B9DA00D28}" presName="parentText" presStyleLbl="node1" presStyleIdx="1" presStyleCnt="4" custScaleX="149107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55EEF0E-530F-473B-B1D6-2CAA58789217}" type="pres">
      <dgm:prSet presAssocID="{C2A5D194-F62A-4D06-8685-745B9DA00D28}" presName="descendantText" presStyleLbl="alignAccFollowNode1" presStyleIdx="1" presStyleCnt="3" custScaleY="121496" custLinFactNeighborX="14" custLinFactNeighborY="-893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286BCFF8-3E6D-4788-8C54-EAEA11632684}" type="pres">
      <dgm:prSet presAssocID="{4DCC8262-C6FB-4EA8-8403-4ED8188E5441}" presName="sp" presStyleCnt="0"/>
      <dgm:spPr/>
      <dgm:t>
        <a:bodyPr/>
        <a:lstStyle/>
        <a:p>
          <a:endParaRPr lang="en-US"/>
        </a:p>
      </dgm:t>
    </dgm:pt>
    <dgm:pt modelId="{BBA27346-2B1E-4A9F-A2B8-129F6B565832}" type="pres">
      <dgm:prSet presAssocID="{9756F7DC-FC32-40C5-824D-B41D159822ED}" presName="linNode" presStyleCnt="0"/>
      <dgm:spPr/>
      <dgm:t>
        <a:bodyPr/>
        <a:lstStyle/>
        <a:p>
          <a:endParaRPr lang="en-US"/>
        </a:p>
      </dgm:t>
    </dgm:pt>
    <dgm:pt modelId="{C113774C-BB64-46B1-874F-D31AB444A0C2}" type="pres">
      <dgm:prSet presAssocID="{9756F7DC-FC32-40C5-824D-B41D159822ED}" presName="parentText" presStyleLbl="node1" presStyleIdx="2" presStyleCnt="4" custScaleX="148228" custLinFactNeighborX="-8" custLinFactNeighborY="254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4334B-C489-40EB-A38A-50C1E8AE9CBD}" type="pres">
      <dgm:prSet presAssocID="{9756F7DC-FC32-40C5-824D-B41D159822ED}" presName="descendantText" presStyleLbl="alignAccFollowNode1" presStyleIdx="2" presStyleCnt="3" custScaleY="123359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en-US"/>
        </a:p>
      </dgm:t>
    </dgm:pt>
    <dgm:pt modelId="{3168B491-E84A-4D11-BBC5-367C6E491393}" type="pres">
      <dgm:prSet presAssocID="{1EB5B958-A3DB-4961-AAF7-2A39106A632C}" presName="sp" presStyleCnt="0"/>
      <dgm:spPr/>
      <dgm:t>
        <a:bodyPr/>
        <a:lstStyle/>
        <a:p>
          <a:endParaRPr lang="en-US"/>
        </a:p>
      </dgm:t>
    </dgm:pt>
    <dgm:pt modelId="{24B942C4-8887-4B59-A1B2-424920B1B289}" type="pres">
      <dgm:prSet presAssocID="{C2158895-B02B-48D7-8518-78367F4461BF}" presName="linNode" presStyleCnt="0"/>
      <dgm:spPr/>
      <dgm:t>
        <a:bodyPr/>
        <a:lstStyle/>
        <a:p>
          <a:endParaRPr lang="en-US"/>
        </a:p>
      </dgm:t>
    </dgm:pt>
    <dgm:pt modelId="{208F37EA-B791-48AC-A928-60CA0C9D6B97}" type="pres">
      <dgm:prSet presAssocID="{C2158895-B02B-48D7-8518-78367F4461BF}" presName="parentText" presStyleLbl="node1" presStyleIdx="3" presStyleCnt="4" custScaleX="277778" custScaleY="31249" custLinFactNeighborX="52014" custLinFactNeighborY="651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EF58D9-B916-45B1-BF87-289DABF5C6B1}" type="presOf" srcId="{C64BE6D5-C270-413A-9977-83D3278D89C1}" destId="{2E932D3E-05B7-4E3A-9EFC-7771D9F05D2C}" srcOrd="0" destOrd="0" presId="urn:microsoft.com/office/officeart/2005/8/layout/vList5"/>
    <dgm:cxn modelId="{B7E68A04-8744-4845-94C6-3657671D348C}" srcId="{9756F7DC-FC32-40C5-824D-B41D159822ED}" destId="{4CA292FF-FB2F-4655-B42D-78F779B44052}" srcOrd="0" destOrd="0" parTransId="{9110D9AB-8FB4-4B62-A13B-469E1C02D7D1}" sibTransId="{DF1EAB9B-BD76-4ED5-ACA5-E60E4109D72B}"/>
    <dgm:cxn modelId="{91899AEC-9968-4961-8563-BF437165E2B3}" srcId="{C64BE6D5-C270-413A-9977-83D3278D89C1}" destId="{C2A5D194-F62A-4D06-8685-745B9DA00D28}" srcOrd="1" destOrd="0" parTransId="{9AB69DAD-8291-4BBE-818C-87905212EE31}" sibTransId="{4DCC8262-C6FB-4EA8-8403-4ED8188E5441}"/>
    <dgm:cxn modelId="{1C4661CE-4319-44CB-9007-B2A4BF6F2CE1}" type="presOf" srcId="{9756F7DC-FC32-40C5-824D-B41D159822ED}" destId="{C113774C-BB64-46B1-874F-D31AB444A0C2}" srcOrd="0" destOrd="0" presId="urn:microsoft.com/office/officeart/2005/8/layout/vList5"/>
    <dgm:cxn modelId="{59F59974-D975-4DBA-BC76-CDB581A6C348}" type="presOf" srcId="{F5768C79-9F93-402F-9F95-B909DC58B64F}" destId="{92359DEC-BFC3-4DE9-BE82-2023D2EA27D8}" srcOrd="0" destOrd="0" presId="urn:microsoft.com/office/officeart/2005/8/layout/vList5"/>
    <dgm:cxn modelId="{40D76129-6120-481F-8DF8-0FC04F3512BE}" srcId="{C2A5D194-F62A-4D06-8685-745B9DA00D28}" destId="{F91BD16B-D135-4DE2-89FA-FDBAC7AC2F35}" srcOrd="0" destOrd="0" parTransId="{79221EAE-DED5-4033-ADA6-80BDE09691EA}" sibTransId="{9D7B158F-4359-4D00-93D9-6A718CDB1D92}"/>
    <dgm:cxn modelId="{4B1836F9-2BE7-4559-8A83-4745374DE201}" srcId="{C64BE6D5-C270-413A-9977-83D3278D89C1}" destId="{C2158895-B02B-48D7-8518-78367F4461BF}" srcOrd="3" destOrd="0" parTransId="{015817E2-2205-405C-A6A3-5B7C5B3AA94E}" sibTransId="{89E2AFCD-CB61-4E42-9700-953D56E82E05}"/>
    <dgm:cxn modelId="{F2EAD143-89DA-4A60-B275-C0C331C874CC}" srcId="{F5768C79-9F93-402F-9F95-B909DC58B64F}" destId="{A9A27B5A-BBBA-49AE-8094-8A8A7BA77F0F}" srcOrd="0" destOrd="0" parTransId="{5DD55EE9-68FB-44F6-BF0E-945BB03C4E08}" sibTransId="{4CE66381-8C5D-4366-8F81-0B27316659ED}"/>
    <dgm:cxn modelId="{E9A91B66-3E3A-445F-94A4-0948AA353A1A}" type="presOf" srcId="{4CA292FF-FB2F-4655-B42D-78F779B44052}" destId="{E524334B-C489-40EB-A38A-50C1E8AE9CBD}" srcOrd="0" destOrd="0" presId="urn:microsoft.com/office/officeart/2005/8/layout/vList5"/>
    <dgm:cxn modelId="{C51D5E3B-84C8-4639-B86C-D78564C2D002}" srcId="{C64BE6D5-C270-413A-9977-83D3278D89C1}" destId="{9756F7DC-FC32-40C5-824D-B41D159822ED}" srcOrd="2" destOrd="0" parTransId="{0C9C2769-AAF2-4E45-AF81-FAB08A05CCF0}" sibTransId="{1EB5B958-A3DB-4961-AAF7-2A39106A632C}"/>
    <dgm:cxn modelId="{16ADE281-5333-490F-9658-6B77D8B7EB3A}" type="presOf" srcId="{A9A27B5A-BBBA-49AE-8094-8A8A7BA77F0F}" destId="{88DA4AE1-9F4B-4CEB-8DA1-54914D8DE6DC}" srcOrd="0" destOrd="0" presId="urn:microsoft.com/office/officeart/2005/8/layout/vList5"/>
    <dgm:cxn modelId="{1797FE20-4FD9-49B0-8D21-FCB8A3C432DC}" type="presOf" srcId="{F91BD16B-D135-4DE2-89FA-FDBAC7AC2F35}" destId="{955EEF0E-530F-473B-B1D6-2CAA58789217}" srcOrd="0" destOrd="0" presId="urn:microsoft.com/office/officeart/2005/8/layout/vList5"/>
    <dgm:cxn modelId="{49982EEE-84B4-48F3-9348-9CA5F431EF13}" type="presOf" srcId="{C2158895-B02B-48D7-8518-78367F4461BF}" destId="{208F37EA-B791-48AC-A928-60CA0C9D6B97}" srcOrd="0" destOrd="0" presId="urn:microsoft.com/office/officeart/2005/8/layout/vList5"/>
    <dgm:cxn modelId="{F2CF5E75-8FD9-460C-AD41-BC6EE6F8E0B3}" srcId="{C64BE6D5-C270-413A-9977-83D3278D89C1}" destId="{F5768C79-9F93-402F-9F95-B909DC58B64F}" srcOrd="0" destOrd="0" parTransId="{3F4F94B3-5757-4ADB-8643-2AB036F49187}" sibTransId="{EA989002-6DA5-4EBA-B07A-DCEA521E556E}"/>
    <dgm:cxn modelId="{A593A814-541F-4C06-BE1E-49E0A9F4B646}" type="presOf" srcId="{C2A5D194-F62A-4D06-8685-745B9DA00D28}" destId="{E24C7E92-75BE-461D-9506-E4E974E5383C}" srcOrd="0" destOrd="0" presId="urn:microsoft.com/office/officeart/2005/8/layout/vList5"/>
    <dgm:cxn modelId="{10D50816-55BF-4F3F-A12F-12145CB57DC7}" type="presParOf" srcId="{2E932D3E-05B7-4E3A-9EFC-7771D9F05D2C}" destId="{5F811B24-45FD-4056-838A-058FC0ABEF00}" srcOrd="0" destOrd="0" presId="urn:microsoft.com/office/officeart/2005/8/layout/vList5"/>
    <dgm:cxn modelId="{ED8A41C9-EEEF-4F43-83D2-BF83819E939B}" type="presParOf" srcId="{5F811B24-45FD-4056-838A-058FC0ABEF00}" destId="{92359DEC-BFC3-4DE9-BE82-2023D2EA27D8}" srcOrd="0" destOrd="0" presId="urn:microsoft.com/office/officeart/2005/8/layout/vList5"/>
    <dgm:cxn modelId="{E390E3F2-2AC2-4A0C-9A12-338F92AC0886}" type="presParOf" srcId="{5F811B24-45FD-4056-838A-058FC0ABEF00}" destId="{88DA4AE1-9F4B-4CEB-8DA1-54914D8DE6DC}" srcOrd="1" destOrd="0" presId="urn:microsoft.com/office/officeart/2005/8/layout/vList5"/>
    <dgm:cxn modelId="{CE49FD4A-F817-4AD8-B395-6404DBA066DB}" type="presParOf" srcId="{2E932D3E-05B7-4E3A-9EFC-7771D9F05D2C}" destId="{6ECA280D-9D88-4D61-AC34-FF4FF460CD49}" srcOrd="1" destOrd="0" presId="urn:microsoft.com/office/officeart/2005/8/layout/vList5"/>
    <dgm:cxn modelId="{A3D02E1D-6B68-43DB-A17B-E2223FC18BB1}" type="presParOf" srcId="{2E932D3E-05B7-4E3A-9EFC-7771D9F05D2C}" destId="{F0C6D52A-11AB-440E-A58C-7D661944B04A}" srcOrd="2" destOrd="0" presId="urn:microsoft.com/office/officeart/2005/8/layout/vList5"/>
    <dgm:cxn modelId="{0199E302-CE8B-4D18-AFEF-CFC84BBB902B}" type="presParOf" srcId="{F0C6D52A-11AB-440E-A58C-7D661944B04A}" destId="{E24C7E92-75BE-461D-9506-E4E974E5383C}" srcOrd="0" destOrd="0" presId="urn:microsoft.com/office/officeart/2005/8/layout/vList5"/>
    <dgm:cxn modelId="{E46E0204-E14F-4249-BE0C-F20CB06024AE}" type="presParOf" srcId="{F0C6D52A-11AB-440E-A58C-7D661944B04A}" destId="{955EEF0E-530F-473B-B1D6-2CAA58789217}" srcOrd="1" destOrd="0" presId="urn:microsoft.com/office/officeart/2005/8/layout/vList5"/>
    <dgm:cxn modelId="{D4E5BDE0-7563-405A-A738-197BF09FCFCC}" type="presParOf" srcId="{2E932D3E-05B7-4E3A-9EFC-7771D9F05D2C}" destId="{286BCFF8-3E6D-4788-8C54-EAEA11632684}" srcOrd="3" destOrd="0" presId="urn:microsoft.com/office/officeart/2005/8/layout/vList5"/>
    <dgm:cxn modelId="{6C935F59-762F-4ABC-B9FD-807A316C0DDD}" type="presParOf" srcId="{2E932D3E-05B7-4E3A-9EFC-7771D9F05D2C}" destId="{BBA27346-2B1E-4A9F-A2B8-129F6B565832}" srcOrd="4" destOrd="0" presId="urn:microsoft.com/office/officeart/2005/8/layout/vList5"/>
    <dgm:cxn modelId="{38838BBE-90F3-4C58-B192-6D506E07B03E}" type="presParOf" srcId="{BBA27346-2B1E-4A9F-A2B8-129F6B565832}" destId="{C113774C-BB64-46B1-874F-D31AB444A0C2}" srcOrd="0" destOrd="0" presId="urn:microsoft.com/office/officeart/2005/8/layout/vList5"/>
    <dgm:cxn modelId="{39F65EA3-1BF6-4DAA-B759-04FCE89592FA}" type="presParOf" srcId="{BBA27346-2B1E-4A9F-A2B8-129F6B565832}" destId="{E524334B-C489-40EB-A38A-50C1E8AE9CBD}" srcOrd="1" destOrd="0" presId="urn:microsoft.com/office/officeart/2005/8/layout/vList5"/>
    <dgm:cxn modelId="{EF2824AF-A040-4433-AC52-8B19C1A89D72}" type="presParOf" srcId="{2E932D3E-05B7-4E3A-9EFC-7771D9F05D2C}" destId="{3168B491-E84A-4D11-BBC5-367C6E491393}" srcOrd="5" destOrd="0" presId="urn:microsoft.com/office/officeart/2005/8/layout/vList5"/>
    <dgm:cxn modelId="{AAEAC445-FE00-44EA-9890-4777952346D7}" type="presParOf" srcId="{2E932D3E-05B7-4E3A-9EFC-7771D9F05D2C}" destId="{24B942C4-8887-4B59-A1B2-424920B1B289}" srcOrd="6" destOrd="0" presId="urn:microsoft.com/office/officeart/2005/8/layout/vList5"/>
    <dgm:cxn modelId="{73C6903D-86F4-40DF-8C89-A70105CFD29F}" type="presParOf" srcId="{24B942C4-8887-4B59-A1B2-424920B1B289}" destId="{208F37EA-B791-48AC-A928-60CA0C9D6B97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0D206D-93E2-4D0B-99F0-E7AC07B597DF}" type="doc">
      <dgm:prSet loTypeId="urn:microsoft.com/office/officeart/2005/8/layout/lProcess1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2654DF-EE13-4771-961B-C6238CF1F742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rtl="0"/>
          <a:r>
            <a:rPr lang="bg-BG" b="1" i="0" u="none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ИНВЕСТИЦИОНЕН</a:t>
          </a:r>
          <a:r>
            <a:rPr lang="bg-BG" b="1" i="0" u="none" baseline="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ПРИОРИТЕТ </a:t>
          </a:r>
          <a:r>
            <a:rPr lang="en-US" b="1" i="0" u="none" baseline="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9i</a:t>
          </a:r>
          <a:r>
            <a:rPr lang="bg-BG" b="1" i="0" u="none" baseline="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  <a:r>
            <a:rPr lang="bg-BG" b="1" dirty="0" smtClean="0">
              <a:solidFill>
                <a:schemeClr val="accent4">
                  <a:lumMod val="50000"/>
                </a:schemeClr>
              </a:solidFill>
            </a:rPr>
            <a:t>Активно приобщаване, включително с оглед насърчаване на равните възможности и активното участие и по-добрата пригодност за заетост</a:t>
          </a:r>
          <a:endParaRPr lang="en-US" dirty="0">
            <a:solidFill>
              <a:schemeClr val="accent4">
                <a:lumMod val="50000"/>
              </a:schemeClr>
            </a:solidFill>
          </a:endParaRPr>
        </a:p>
      </dgm:t>
    </dgm:pt>
    <dgm:pt modelId="{FF2F0016-D7FF-47B7-9EB3-40F48FFD35F7}" type="parTrans" cxnId="{65EA3378-F40F-44FE-ADAF-549F7AF2142A}">
      <dgm:prSet/>
      <dgm:spPr/>
      <dgm:t>
        <a:bodyPr/>
        <a:lstStyle/>
        <a:p>
          <a:endParaRPr lang="en-US"/>
        </a:p>
      </dgm:t>
    </dgm:pt>
    <dgm:pt modelId="{C97F2C43-9656-4495-9392-F48588EBF132}" type="sibTrans" cxnId="{65EA3378-F40F-44FE-ADAF-549F7AF2142A}">
      <dgm:prSet/>
      <dgm:spPr/>
      <dgm:t>
        <a:bodyPr/>
        <a:lstStyle/>
        <a:p>
          <a:endParaRPr lang="en-US"/>
        </a:p>
      </dgm:t>
    </dgm:pt>
    <dgm:pt modelId="{F5940FC2-0C92-4100-9042-02FE0F0B29F4}">
      <dgm:prSet phldrT="[Text]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bg-BG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СПЕЦИФИЧНА ЦЕЛ:</a:t>
          </a:r>
          <a:r>
            <a:rPr lang="en-US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Увеличаване на броя на образователните институции, осигурили подкрепяща среда за включващо образование</a:t>
          </a:r>
          <a:endParaRPr lang="en-US" dirty="0">
            <a:solidFill>
              <a:schemeClr val="accent3">
                <a:lumMod val="50000"/>
              </a:schemeClr>
            </a:solidFill>
          </a:endParaRPr>
        </a:p>
      </dgm:t>
    </dgm:pt>
    <dgm:pt modelId="{DFF78CC3-22F1-4CAA-AE6E-DD67C0C44855}" type="parTrans" cxnId="{21E4EDD7-AFE4-4FF2-99FA-539CE7A34048}">
      <dgm:prSet/>
      <dgm:spPr/>
      <dgm:t>
        <a:bodyPr/>
        <a:lstStyle/>
        <a:p>
          <a:endParaRPr lang="en-US"/>
        </a:p>
      </dgm:t>
    </dgm:pt>
    <dgm:pt modelId="{946BEBA0-3C1B-463F-BDF4-306C20711326}" type="sibTrans" cxnId="{21E4EDD7-AFE4-4FF2-99FA-539CE7A34048}">
      <dgm:prSet/>
      <dgm:spPr/>
      <dgm:t>
        <a:bodyPr/>
        <a:lstStyle/>
        <a:p>
          <a:endParaRPr lang="en-US"/>
        </a:p>
      </dgm:t>
    </dgm:pt>
    <dgm:pt modelId="{127E866B-E669-4C01-ABDD-EE97B48834D3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ИНВЕСТИЦИОНЕН ПРИОРИТЕТ 9</a:t>
          </a:r>
          <a:r>
            <a:rPr lang="en-US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Социално-икономическа интеграция на маргинализирани общности като ромите</a:t>
          </a:r>
          <a:endParaRPr lang="en-US" b="1" dirty="0" smtClean="0">
            <a:solidFill>
              <a:schemeClr val="accent2">
                <a:lumMod val="50000"/>
              </a:schemeClr>
            </a:solidFill>
          </a:endParaRPr>
        </a:p>
        <a:p>
          <a:pPr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b="1" dirty="0">
            <a:solidFill>
              <a:schemeClr val="accent2">
                <a:lumMod val="50000"/>
              </a:schemeClr>
            </a:solidFill>
          </a:endParaRPr>
        </a:p>
      </dgm:t>
    </dgm:pt>
    <dgm:pt modelId="{A4E926FE-071C-4CC2-93DE-D19A9C1147ED}" type="parTrans" cxnId="{504ADFB4-717D-4F33-A8DE-800199C54883}">
      <dgm:prSet/>
      <dgm:spPr/>
      <dgm:t>
        <a:bodyPr/>
        <a:lstStyle/>
        <a:p>
          <a:endParaRPr lang="en-US"/>
        </a:p>
      </dgm:t>
    </dgm:pt>
    <dgm:pt modelId="{8A7A61AE-AEBD-41A4-BC02-DE70B350C8A6}" type="sibTrans" cxnId="{504ADFB4-717D-4F33-A8DE-800199C54883}">
      <dgm:prSet/>
      <dgm:spPr/>
      <dgm:t>
        <a:bodyPr/>
        <a:lstStyle/>
        <a:p>
          <a:endParaRPr lang="en-US"/>
        </a:p>
      </dgm:t>
    </dgm:pt>
    <dgm:pt modelId="{B998275E-6E64-40A1-9527-3532651030AE}">
      <dgm:prSet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 rtl="0"/>
          <a:r>
            <a:rPr lang="bg-BG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СПЕЦИФИЧНА ЦЕЛ:</a:t>
          </a:r>
          <a:r>
            <a:rPr lang="bg-BG" b="1" dirty="0" smtClean="0">
              <a:solidFill>
                <a:schemeClr val="accent3">
                  <a:lumMod val="50000"/>
                </a:schemeClr>
              </a:solidFill>
            </a:rPr>
            <a:t> Повишаване </a:t>
          </a:r>
          <a:r>
            <a:rPr lang="bg-BG" b="1" dirty="0" smtClean="0">
              <a:solidFill>
                <a:schemeClr val="accent3">
                  <a:lumMod val="50000"/>
                </a:schemeClr>
              </a:solidFill>
            </a:rPr>
            <a:t>броя на успешно интегрираните чрез образователната система деца и ученици от маргинализирани общности, включително роми</a:t>
          </a:r>
          <a:endParaRPr lang="bg-BG" b="1" noProof="0" dirty="0">
            <a:solidFill>
              <a:schemeClr val="accent3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F8CF3C-1F5F-4625-A0CB-7209D350E28F}" type="parTrans" cxnId="{EE37F83A-1C34-4996-A805-8B7768D4F499}">
      <dgm:prSet/>
      <dgm:spPr/>
      <dgm:t>
        <a:bodyPr/>
        <a:lstStyle/>
        <a:p>
          <a:endParaRPr lang="en-US"/>
        </a:p>
      </dgm:t>
    </dgm:pt>
    <dgm:pt modelId="{93C45469-B540-4AA5-A198-A4C90F8413BA}" type="sibTrans" cxnId="{EE37F83A-1C34-4996-A805-8B7768D4F499}">
      <dgm:prSet/>
      <dgm:spPr/>
      <dgm:t>
        <a:bodyPr/>
        <a:lstStyle/>
        <a:p>
          <a:endParaRPr lang="en-US"/>
        </a:p>
      </dgm:t>
    </dgm:pt>
    <dgm:pt modelId="{001DEEDD-0358-428D-A57F-7F4FF6A2EA9C}" type="pres">
      <dgm:prSet presAssocID="{A80D206D-93E2-4D0B-99F0-E7AC07B597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64E2FF8-DD03-4255-8D26-891060334B2A}" type="pres">
      <dgm:prSet presAssocID="{C22654DF-EE13-4771-961B-C6238CF1F742}" presName="vertFlow" presStyleCnt="0"/>
      <dgm:spPr/>
    </dgm:pt>
    <dgm:pt modelId="{6EA1C557-B3F1-40C2-9619-A502D8AA411A}" type="pres">
      <dgm:prSet presAssocID="{C22654DF-EE13-4771-961B-C6238CF1F742}" presName="header" presStyleLbl="node1" presStyleIdx="0" presStyleCnt="2" custScaleY="142222"/>
      <dgm:spPr/>
      <dgm:t>
        <a:bodyPr/>
        <a:lstStyle/>
        <a:p>
          <a:endParaRPr lang="en-US"/>
        </a:p>
      </dgm:t>
    </dgm:pt>
    <dgm:pt modelId="{BA8BB320-93AD-4761-B334-4F94395C6F1C}" type="pres">
      <dgm:prSet presAssocID="{DFF78CC3-22F1-4CAA-AE6E-DD67C0C44855}" presName="parTrans" presStyleLbl="sibTrans2D1" presStyleIdx="0" presStyleCnt="2"/>
      <dgm:spPr/>
      <dgm:t>
        <a:bodyPr/>
        <a:lstStyle/>
        <a:p>
          <a:endParaRPr lang="en-GB"/>
        </a:p>
      </dgm:t>
    </dgm:pt>
    <dgm:pt modelId="{E410447A-1C52-4CEA-8845-EB3BE0EF5F9C}" type="pres">
      <dgm:prSet presAssocID="{F5940FC2-0C92-4100-9042-02FE0F0B29F4}" presName="child" presStyleLbl="alignAccFollowNode1" presStyleIdx="0" presStyleCnt="2" custScaleY="13555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E68A34-3187-4562-B0D3-0F5C536C756D}" type="pres">
      <dgm:prSet presAssocID="{C22654DF-EE13-4771-961B-C6238CF1F742}" presName="hSp" presStyleCnt="0"/>
      <dgm:spPr/>
    </dgm:pt>
    <dgm:pt modelId="{6482131B-A776-496C-B568-BFD56C5B1522}" type="pres">
      <dgm:prSet presAssocID="{127E866B-E669-4C01-ABDD-EE97B48834D3}" presName="vertFlow" presStyleCnt="0"/>
      <dgm:spPr/>
    </dgm:pt>
    <dgm:pt modelId="{0C443B9C-1585-4303-AAC9-335E2C0136D0}" type="pres">
      <dgm:prSet presAssocID="{127E866B-E669-4C01-ABDD-EE97B48834D3}" presName="header" presStyleLbl="node1" presStyleIdx="1" presStyleCnt="2" custScaleY="136874"/>
      <dgm:spPr/>
      <dgm:t>
        <a:bodyPr/>
        <a:lstStyle/>
        <a:p>
          <a:endParaRPr lang="en-GB"/>
        </a:p>
      </dgm:t>
    </dgm:pt>
    <dgm:pt modelId="{650804D4-23D6-475A-B85E-07BFC1D0FA87}" type="pres">
      <dgm:prSet presAssocID="{9CF8CF3C-1F5F-4625-A0CB-7209D350E28F}" presName="parTrans" presStyleLbl="sibTrans2D1" presStyleIdx="1" presStyleCnt="2"/>
      <dgm:spPr/>
      <dgm:t>
        <a:bodyPr/>
        <a:lstStyle/>
        <a:p>
          <a:endParaRPr lang="en-GB"/>
        </a:p>
      </dgm:t>
    </dgm:pt>
    <dgm:pt modelId="{D87CAF60-572A-4E5D-AADF-E6EB2976AEEA}" type="pres">
      <dgm:prSet presAssocID="{B998275E-6E64-40A1-9527-3532651030AE}" presName="child" presStyleLbl="alignAccFollowNode1" presStyleIdx="1" presStyleCnt="2" custScaleY="13358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1E4EDD7-AFE4-4FF2-99FA-539CE7A34048}" srcId="{C22654DF-EE13-4771-961B-C6238CF1F742}" destId="{F5940FC2-0C92-4100-9042-02FE0F0B29F4}" srcOrd="0" destOrd="0" parTransId="{DFF78CC3-22F1-4CAA-AE6E-DD67C0C44855}" sibTransId="{946BEBA0-3C1B-463F-BDF4-306C20711326}"/>
    <dgm:cxn modelId="{097178CF-000C-402A-B62B-81680D691071}" type="presOf" srcId="{A80D206D-93E2-4D0B-99F0-E7AC07B597DF}" destId="{001DEEDD-0358-428D-A57F-7F4FF6A2EA9C}" srcOrd="0" destOrd="0" presId="urn:microsoft.com/office/officeart/2005/8/layout/lProcess1"/>
    <dgm:cxn modelId="{F9082444-5EE0-4646-B4D2-1E3979128BC8}" type="presOf" srcId="{127E866B-E669-4C01-ABDD-EE97B48834D3}" destId="{0C443B9C-1585-4303-AAC9-335E2C0136D0}" srcOrd="0" destOrd="0" presId="urn:microsoft.com/office/officeart/2005/8/layout/lProcess1"/>
    <dgm:cxn modelId="{65EA3378-F40F-44FE-ADAF-549F7AF2142A}" srcId="{A80D206D-93E2-4D0B-99F0-E7AC07B597DF}" destId="{C22654DF-EE13-4771-961B-C6238CF1F742}" srcOrd="0" destOrd="0" parTransId="{FF2F0016-D7FF-47B7-9EB3-40F48FFD35F7}" sibTransId="{C97F2C43-9656-4495-9392-F48588EBF132}"/>
    <dgm:cxn modelId="{D0174A69-C75E-4395-8DFC-B67D2CB33D53}" type="presOf" srcId="{F5940FC2-0C92-4100-9042-02FE0F0B29F4}" destId="{E410447A-1C52-4CEA-8845-EB3BE0EF5F9C}" srcOrd="0" destOrd="0" presId="urn:microsoft.com/office/officeart/2005/8/layout/lProcess1"/>
    <dgm:cxn modelId="{A08E863C-9565-447A-9315-B07C62403925}" type="presOf" srcId="{DFF78CC3-22F1-4CAA-AE6E-DD67C0C44855}" destId="{BA8BB320-93AD-4761-B334-4F94395C6F1C}" srcOrd="0" destOrd="0" presId="urn:microsoft.com/office/officeart/2005/8/layout/lProcess1"/>
    <dgm:cxn modelId="{EE37F83A-1C34-4996-A805-8B7768D4F499}" srcId="{127E866B-E669-4C01-ABDD-EE97B48834D3}" destId="{B998275E-6E64-40A1-9527-3532651030AE}" srcOrd="0" destOrd="0" parTransId="{9CF8CF3C-1F5F-4625-A0CB-7209D350E28F}" sibTransId="{93C45469-B540-4AA5-A198-A4C90F8413BA}"/>
    <dgm:cxn modelId="{ECEB0907-5E2A-4FF1-8B4F-AB970ACBD078}" type="presOf" srcId="{9CF8CF3C-1F5F-4625-A0CB-7209D350E28F}" destId="{650804D4-23D6-475A-B85E-07BFC1D0FA87}" srcOrd="0" destOrd="0" presId="urn:microsoft.com/office/officeart/2005/8/layout/lProcess1"/>
    <dgm:cxn modelId="{292F4992-1C91-4F0A-B1E9-B833E5592F21}" type="presOf" srcId="{B998275E-6E64-40A1-9527-3532651030AE}" destId="{D87CAF60-572A-4E5D-AADF-E6EB2976AEEA}" srcOrd="0" destOrd="0" presId="urn:microsoft.com/office/officeart/2005/8/layout/lProcess1"/>
    <dgm:cxn modelId="{504ADFB4-717D-4F33-A8DE-800199C54883}" srcId="{A80D206D-93E2-4D0B-99F0-E7AC07B597DF}" destId="{127E866B-E669-4C01-ABDD-EE97B48834D3}" srcOrd="1" destOrd="0" parTransId="{A4E926FE-071C-4CC2-93DE-D19A9C1147ED}" sibTransId="{8A7A61AE-AEBD-41A4-BC02-DE70B350C8A6}"/>
    <dgm:cxn modelId="{C8807398-5610-45C0-BC13-3C6D90D44881}" type="presOf" srcId="{C22654DF-EE13-4771-961B-C6238CF1F742}" destId="{6EA1C557-B3F1-40C2-9619-A502D8AA411A}" srcOrd="0" destOrd="0" presId="urn:microsoft.com/office/officeart/2005/8/layout/lProcess1"/>
    <dgm:cxn modelId="{A4E6D6BE-1514-435E-9045-9AC88D7CDE3D}" type="presParOf" srcId="{001DEEDD-0358-428D-A57F-7F4FF6A2EA9C}" destId="{464E2FF8-DD03-4255-8D26-891060334B2A}" srcOrd="0" destOrd="0" presId="urn:microsoft.com/office/officeart/2005/8/layout/lProcess1"/>
    <dgm:cxn modelId="{3F0276A8-C2D3-4004-B54B-F14178D6BCE8}" type="presParOf" srcId="{464E2FF8-DD03-4255-8D26-891060334B2A}" destId="{6EA1C557-B3F1-40C2-9619-A502D8AA411A}" srcOrd="0" destOrd="0" presId="urn:microsoft.com/office/officeart/2005/8/layout/lProcess1"/>
    <dgm:cxn modelId="{1E8C3BF9-C222-48C5-AE0B-055D42ACD7B9}" type="presParOf" srcId="{464E2FF8-DD03-4255-8D26-891060334B2A}" destId="{BA8BB320-93AD-4761-B334-4F94395C6F1C}" srcOrd="1" destOrd="0" presId="urn:microsoft.com/office/officeart/2005/8/layout/lProcess1"/>
    <dgm:cxn modelId="{A4AEF5C9-1121-4D67-8135-9D4B88553886}" type="presParOf" srcId="{464E2FF8-DD03-4255-8D26-891060334B2A}" destId="{E410447A-1C52-4CEA-8845-EB3BE0EF5F9C}" srcOrd="2" destOrd="0" presId="urn:microsoft.com/office/officeart/2005/8/layout/lProcess1"/>
    <dgm:cxn modelId="{A017BDDC-00C4-4857-8B7B-760621F323A5}" type="presParOf" srcId="{001DEEDD-0358-428D-A57F-7F4FF6A2EA9C}" destId="{0DE68A34-3187-4562-B0D3-0F5C536C756D}" srcOrd="1" destOrd="0" presId="urn:microsoft.com/office/officeart/2005/8/layout/lProcess1"/>
    <dgm:cxn modelId="{7B72D070-A525-40C2-ADA0-D0A7D9CDA663}" type="presParOf" srcId="{001DEEDD-0358-428D-A57F-7F4FF6A2EA9C}" destId="{6482131B-A776-496C-B568-BFD56C5B1522}" srcOrd="2" destOrd="0" presId="urn:microsoft.com/office/officeart/2005/8/layout/lProcess1"/>
    <dgm:cxn modelId="{E306BAD6-17D4-4225-ACC5-566FB3ED3AD0}" type="presParOf" srcId="{6482131B-A776-496C-B568-BFD56C5B1522}" destId="{0C443B9C-1585-4303-AAC9-335E2C0136D0}" srcOrd="0" destOrd="0" presId="urn:microsoft.com/office/officeart/2005/8/layout/lProcess1"/>
    <dgm:cxn modelId="{59017E62-FB83-459A-9859-149534211E87}" type="presParOf" srcId="{6482131B-A776-496C-B568-BFD56C5B1522}" destId="{650804D4-23D6-475A-B85E-07BFC1D0FA87}" srcOrd="1" destOrd="0" presId="urn:microsoft.com/office/officeart/2005/8/layout/lProcess1"/>
    <dgm:cxn modelId="{EB060E03-35D8-41B5-AD4A-49FFBA99D506}" type="presParOf" srcId="{6482131B-A776-496C-B568-BFD56C5B1522}" destId="{D87CAF60-572A-4E5D-AADF-E6EB2976AEEA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965C1B-F02D-47B7-8063-442A410284E6}" type="doc">
      <dgm:prSet loTypeId="urn:microsoft.com/office/officeart/2005/8/layout/venn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9596F5-00FB-4BE2-A774-0EC07FE57318}">
      <dgm:prSet custT="1"/>
      <dgm:spPr/>
      <dgm:t>
        <a:bodyPr/>
        <a:lstStyle/>
        <a:p>
          <a:pPr rtl="0"/>
          <a:r>
            <a:rPr lang="ru-RU" sz="2200" b="1" dirty="0" err="1" smtClean="0">
              <a:solidFill>
                <a:schemeClr val="accent4">
                  <a:lumMod val="50000"/>
                </a:schemeClr>
              </a:solidFill>
            </a:rPr>
            <a:t>Повишаване</a:t>
          </a:r>
          <a:r>
            <a:rPr lang="ru-RU" sz="2200" b="1" dirty="0" smtClean="0">
              <a:solidFill>
                <a:schemeClr val="accent4">
                  <a:lumMod val="50000"/>
                </a:schemeClr>
              </a:solidFill>
            </a:rPr>
            <a:t> на </a:t>
          </a:r>
          <a:r>
            <a:rPr lang="ru-RU" sz="2200" b="1" dirty="0" err="1" smtClean="0">
              <a:solidFill>
                <a:schemeClr val="accent4">
                  <a:lumMod val="50000"/>
                </a:schemeClr>
              </a:solidFill>
            </a:rPr>
            <a:t>качеството</a:t>
          </a:r>
          <a:r>
            <a:rPr lang="ru-RU" sz="2200" b="1" dirty="0" smtClean="0">
              <a:solidFill>
                <a:schemeClr val="accent4">
                  <a:lumMod val="50000"/>
                </a:schemeClr>
              </a:solidFill>
            </a:rPr>
            <a:t> на </a:t>
          </a:r>
          <a:r>
            <a:rPr lang="ru-RU" sz="2200" b="1" dirty="0" err="1" smtClean="0">
              <a:solidFill>
                <a:schemeClr val="accent4">
                  <a:lumMod val="50000"/>
                </a:schemeClr>
              </a:solidFill>
            </a:rPr>
            <a:t>училищното</a:t>
          </a:r>
          <a:r>
            <a:rPr lang="ru-RU" sz="2200" b="1" dirty="0" smtClean="0">
              <a:solidFill>
                <a:schemeClr val="accent4">
                  <a:lumMod val="50000"/>
                </a:schemeClr>
              </a:solidFill>
            </a:rPr>
            <a:t> образование в </a:t>
          </a:r>
          <a:r>
            <a:rPr lang="ru-RU" sz="2200" b="1" dirty="0" err="1" smtClean="0">
              <a:solidFill>
                <a:schemeClr val="accent4">
                  <a:lumMod val="50000"/>
                </a:schemeClr>
              </a:solidFill>
            </a:rPr>
            <a:t>малките</a:t>
          </a:r>
          <a:r>
            <a:rPr lang="ru-RU" sz="2200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200" b="1" dirty="0" err="1" smtClean="0">
              <a:solidFill>
                <a:schemeClr val="accent4">
                  <a:lumMod val="50000"/>
                </a:schemeClr>
              </a:solidFill>
            </a:rPr>
            <a:t>населени</a:t>
          </a:r>
          <a:r>
            <a:rPr lang="ru-RU" sz="2200" b="1" dirty="0" smtClean="0">
              <a:solidFill>
                <a:schemeClr val="accent4">
                  <a:lumMod val="50000"/>
                </a:schemeClr>
              </a:solidFill>
            </a:rPr>
            <a:t> места</a:t>
          </a:r>
          <a:endParaRPr lang="en-US" sz="2200" b="1" dirty="0">
            <a:solidFill>
              <a:schemeClr val="accent4">
                <a:lumMod val="50000"/>
              </a:schemeClr>
            </a:solidFill>
          </a:endParaRPr>
        </a:p>
      </dgm:t>
    </dgm:pt>
    <dgm:pt modelId="{23E7558A-A2CA-4EA7-AF68-B5F5FC7A69F0}" type="parTrans" cxnId="{B9A212B6-82C1-4B57-842D-70BAAF4EFB46}">
      <dgm:prSet/>
      <dgm:spPr/>
      <dgm:t>
        <a:bodyPr/>
        <a:lstStyle/>
        <a:p>
          <a:endParaRPr lang="en-US" sz="2200"/>
        </a:p>
      </dgm:t>
    </dgm:pt>
    <dgm:pt modelId="{CC4B658A-E66C-4A70-9425-38A0C56EA4B1}" type="sibTrans" cxnId="{B9A212B6-82C1-4B57-842D-70BAAF4EFB46}">
      <dgm:prSet/>
      <dgm:spPr/>
      <dgm:t>
        <a:bodyPr/>
        <a:lstStyle/>
        <a:p>
          <a:endParaRPr lang="en-US" sz="2200"/>
        </a:p>
      </dgm:t>
    </dgm:pt>
    <dgm:pt modelId="{56343FCC-B61D-40BC-848C-AA84C7A764BB}">
      <dgm:prSet custT="1"/>
      <dgm:spPr/>
      <dgm:t>
        <a:bodyPr/>
        <a:lstStyle/>
        <a:p>
          <a:pPr rtl="0"/>
          <a:r>
            <a:rPr lang="ru-RU" sz="2200" b="1" dirty="0" err="1" smtClean="0">
              <a:solidFill>
                <a:schemeClr val="accent6">
                  <a:lumMod val="50000"/>
                </a:schemeClr>
              </a:solidFill>
            </a:rPr>
            <a:t>Подобряване</a:t>
          </a:r>
          <a:r>
            <a:rPr lang="ru-RU" sz="2200" b="1" dirty="0" smtClean="0">
              <a:solidFill>
                <a:schemeClr val="accent6">
                  <a:lumMod val="50000"/>
                </a:schemeClr>
              </a:solidFill>
            </a:rPr>
            <a:t> на </a:t>
          </a:r>
          <a:r>
            <a:rPr lang="ru-RU" sz="2200" b="1" dirty="0" err="1" smtClean="0">
              <a:solidFill>
                <a:schemeClr val="accent6">
                  <a:lumMod val="50000"/>
                </a:schemeClr>
              </a:solidFill>
            </a:rPr>
            <a:t>достъпа</a:t>
          </a:r>
          <a:r>
            <a:rPr lang="ru-RU" sz="2200" b="1" dirty="0" smtClean="0">
              <a:solidFill>
                <a:schemeClr val="accent6">
                  <a:lumMod val="50000"/>
                </a:schemeClr>
              </a:solidFill>
            </a:rPr>
            <a:t> до </a:t>
          </a:r>
          <a:r>
            <a:rPr lang="ru-RU" sz="2200" b="1" dirty="0" err="1" smtClean="0">
              <a:solidFill>
                <a:schemeClr val="accent6">
                  <a:lumMod val="50000"/>
                </a:schemeClr>
              </a:solidFill>
            </a:rPr>
            <a:t>училищно</a:t>
          </a:r>
          <a:r>
            <a:rPr lang="ru-RU" sz="2200" b="1" dirty="0" smtClean="0">
              <a:solidFill>
                <a:schemeClr val="accent6">
                  <a:lumMod val="50000"/>
                </a:schemeClr>
              </a:solidFill>
            </a:rPr>
            <a:t> образование в </a:t>
          </a:r>
          <a:r>
            <a:rPr lang="ru-RU" sz="2200" b="1" dirty="0" err="1" smtClean="0">
              <a:solidFill>
                <a:schemeClr val="accent6">
                  <a:lumMod val="50000"/>
                </a:schemeClr>
              </a:solidFill>
            </a:rPr>
            <a:t>малките</a:t>
          </a:r>
          <a:r>
            <a:rPr lang="ru-RU" sz="2200" b="1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2200" b="1" dirty="0" err="1" smtClean="0">
              <a:solidFill>
                <a:schemeClr val="accent6">
                  <a:lumMod val="50000"/>
                </a:schemeClr>
              </a:solidFill>
            </a:rPr>
            <a:t>населени</a:t>
          </a:r>
          <a:r>
            <a:rPr lang="ru-RU" sz="2200" b="1" dirty="0" smtClean="0">
              <a:solidFill>
                <a:schemeClr val="accent6">
                  <a:lumMod val="50000"/>
                </a:schemeClr>
              </a:solidFill>
            </a:rPr>
            <a:t> места</a:t>
          </a:r>
          <a:endParaRPr lang="en-US" sz="2200" b="1" dirty="0">
            <a:solidFill>
              <a:schemeClr val="accent6">
                <a:lumMod val="50000"/>
              </a:schemeClr>
            </a:solidFill>
          </a:endParaRPr>
        </a:p>
      </dgm:t>
    </dgm:pt>
    <dgm:pt modelId="{E6D289EE-B75A-4F3B-9D4B-27124487880B}" type="parTrans" cxnId="{65EDF150-5A58-41F3-A33D-553CE94C63FA}">
      <dgm:prSet/>
      <dgm:spPr/>
      <dgm:t>
        <a:bodyPr/>
        <a:lstStyle/>
        <a:p>
          <a:endParaRPr lang="en-US" sz="2200"/>
        </a:p>
      </dgm:t>
    </dgm:pt>
    <dgm:pt modelId="{BAB06F57-B0A7-4D3E-80AE-FB824C9D03AE}" type="sibTrans" cxnId="{65EDF150-5A58-41F3-A33D-553CE94C63FA}">
      <dgm:prSet/>
      <dgm:spPr/>
      <dgm:t>
        <a:bodyPr/>
        <a:lstStyle/>
        <a:p>
          <a:endParaRPr lang="en-US" sz="2200"/>
        </a:p>
      </dgm:t>
    </dgm:pt>
    <dgm:pt modelId="{91EF630E-BF13-4D87-A95E-CA34E99519AE}">
      <dgm:prSet custT="1"/>
      <dgm:spPr/>
      <dgm:t>
        <a:bodyPr/>
        <a:lstStyle/>
        <a:p>
          <a:pPr rtl="0"/>
          <a:r>
            <a:rPr lang="ru-RU" sz="2100" b="1" dirty="0" smtClean="0">
              <a:solidFill>
                <a:srgbClr val="C00000"/>
              </a:solidFill>
            </a:rPr>
            <a:t>Намаляване </a:t>
          </a:r>
          <a:r>
            <a:rPr lang="ru-RU" sz="2100" b="1" dirty="0" smtClean="0">
              <a:solidFill>
                <a:srgbClr val="C00000"/>
              </a:solidFill>
            </a:rPr>
            <a:t>броя на необхванатите от образователната система, на отпадащите и на преждевременно напусналите училище</a:t>
          </a:r>
          <a:endParaRPr lang="en-US" sz="2100" b="1" dirty="0">
            <a:solidFill>
              <a:srgbClr val="C00000"/>
            </a:solidFill>
          </a:endParaRPr>
        </a:p>
      </dgm:t>
    </dgm:pt>
    <dgm:pt modelId="{B5F8266F-DCDC-4827-8B09-C20DF3988F49}" type="parTrans" cxnId="{40527CFF-5FA6-4915-AF8A-9596283BC76D}">
      <dgm:prSet/>
      <dgm:spPr/>
      <dgm:t>
        <a:bodyPr/>
        <a:lstStyle/>
        <a:p>
          <a:endParaRPr lang="en-US" sz="2200"/>
        </a:p>
      </dgm:t>
    </dgm:pt>
    <dgm:pt modelId="{58F44303-2172-4311-8442-A7DC26DDA168}" type="sibTrans" cxnId="{40527CFF-5FA6-4915-AF8A-9596283BC76D}">
      <dgm:prSet/>
      <dgm:spPr/>
      <dgm:t>
        <a:bodyPr/>
        <a:lstStyle/>
        <a:p>
          <a:endParaRPr lang="en-US" sz="2200"/>
        </a:p>
      </dgm:t>
    </dgm:pt>
    <dgm:pt modelId="{70916767-6B08-4131-AC78-2DC38E6B140F}" type="pres">
      <dgm:prSet presAssocID="{01965C1B-F02D-47B7-8063-442A410284E6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F69EA7-381E-4BD3-A35E-17B0628BF627}" type="pres">
      <dgm:prSet presAssocID="{809596F5-00FB-4BE2-A774-0EC07FE57318}" presName="circ1" presStyleLbl="vennNode1" presStyleIdx="0" presStyleCnt="3" custScaleX="174263" custLinFactNeighborX="2148" custLinFactNeighborY="-3850"/>
      <dgm:spPr/>
      <dgm:t>
        <a:bodyPr/>
        <a:lstStyle/>
        <a:p>
          <a:endParaRPr lang="en-GB"/>
        </a:p>
      </dgm:t>
    </dgm:pt>
    <dgm:pt modelId="{5884D003-6EA6-4F0F-8EFE-63CB37A8F52E}" type="pres">
      <dgm:prSet presAssocID="{809596F5-00FB-4BE2-A774-0EC07FE57318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E06889-ECAC-4B62-8E4A-21CCD5EC8893}" type="pres">
      <dgm:prSet presAssocID="{56343FCC-B61D-40BC-848C-AA84C7A764BB}" presName="circ2" presStyleLbl="vennNode1" presStyleIdx="1" presStyleCnt="3" custScaleX="213331" custLinFactNeighborX="51389" custLinFactNeighborY="2718"/>
      <dgm:spPr/>
      <dgm:t>
        <a:bodyPr/>
        <a:lstStyle/>
        <a:p>
          <a:endParaRPr lang="en-GB"/>
        </a:p>
      </dgm:t>
    </dgm:pt>
    <dgm:pt modelId="{32106E25-1E1C-4BF7-966C-C9E43CC51DEF}" type="pres">
      <dgm:prSet presAssocID="{56343FCC-B61D-40BC-848C-AA84C7A764B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66FA08D-03F8-4BB4-8972-5AE5129FE30B}" type="pres">
      <dgm:prSet presAssocID="{91EF630E-BF13-4D87-A95E-CA34E99519AE}" presName="circ3" presStyleLbl="vennNode1" presStyleIdx="2" presStyleCnt="3" custScaleX="190956" custLinFactNeighborX="-62294" custLinFactNeighborY="-655"/>
      <dgm:spPr/>
      <dgm:t>
        <a:bodyPr/>
        <a:lstStyle/>
        <a:p>
          <a:endParaRPr lang="en-US"/>
        </a:p>
      </dgm:t>
    </dgm:pt>
    <dgm:pt modelId="{84EE6697-782A-4F5E-906C-CFA36CD19C88}" type="pres">
      <dgm:prSet presAssocID="{91EF630E-BF13-4D87-A95E-CA34E99519AE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A212B6-82C1-4B57-842D-70BAAF4EFB46}" srcId="{01965C1B-F02D-47B7-8063-442A410284E6}" destId="{809596F5-00FB-4BE2-A774-0EC07FE57318}" srcOrd="0" destOrd="0" parTransId="{23E7558A-A2CA-4EA7-AF68-B5F5FC7A69F0}" sibTransId="{CC4B658A-E66C-4A70-9425-38A0C56EA4B1}"/>
    <dgm:cxn modelId="{3AB2DD7E-192F-4976-9581-17F66219C4C1}" type="presOf" srcId="{56343FCC-B61D-40BC-848C-AA84C7A764BB}" destId="{32106E25-1E1C-4BF7-966C-C9E43CC51DEF}" srcOrd="1" destOrd="0" presId="urn:microsoft.com/office/officeart/2005/8/layout/venn1"/>
    <dgm:cxn modelId="{ADE6043F-AC04-40EE-A5BF-D869A93BCD3C}" type="presOf" srcId="{91EF630E-BF13-4D87-A95E-CA34E99519AE}" destId="{84EE6697-782A-4F5E-906C-CFA36CD19C88}" srcOrd="1" destOrd="0" presId="urn:microsoft.com/office/officeart/2005/8/layout/venn1"/>
    <dgm:cxn modelId="{68F4FBFD-CC1F-4C03-8445-20C46DACBB88}" type="presOf" srcId="{56343FCC-B61D-40BC-848C-AA84C7A764BB}" destId="{06E06889-ECAC-4B62-8E4A-21CCD5EC8893}" srcOrd="0" destOrd="0" presId="urn:microsoft.com/office/officeart/2005/8/layout/venn1"/>
    <dgm:cxn modelId="{5334F51D-B398-4B70-972E-C77B12B04A64}" type="presOf" srcId="{809596F5-00FB-4BE2-A774-0EC07FE57318}" destId="{71F69EA7-381E-4BD3-A35E-17B0628BF627}" srcOrd="0" destOrd="0" presId="urn:microsoft.com/office/officeart/2005/8/layout/venn1"/>
    <dgm:cxn modelId="{597DEFA2-257A-4E0A-ABCC-E036C59D0C5A}" type="presOf" srcId="{809596F5-00FB-4BE2-A774-0EC07FE57318}" destId="{5884D003-6EA6-4F0F-8EFE-63CB37A8F52E}" srcOrd="1" destOrd="0" presId="urn:microsoft.com/office/officeart/2005/8/layout/venn1"/>
    <dgm:cxn modelId="{BDDEA7AE-C0B3-4105-8B6C-73A8C2885CEC}" type="presOf" srcId="{01965C1B-F02D-47B7-8063-442A410284E6}" destId="{70916767-6B08-4131-AC78-2DC38E6B140F}" srcOrd="0" destOrd="0" presId="urn:microsoft.com/office/officeart/2005/8/layout/venn1"/>
    <dgm:cxn modelId="{40527CFF-5FA6-4915-AF8A-9596283BC76D}" srcId="{01965C1B-F02D-47B7-8063-442A410284E6}" destId="{91EF630E-BF13-4D87-A95E-CA34E99519AE}" srcOrd="2" destOrd="0" parTransId="{B5F8266F-DCDC-4827-8B09-C20DF3988F49}" sibTransId="{58F44303-2172-4311-8442-A7DC26DDA168}"/>
    <dgm:cxn modelId="{65EDF150-5A58-41F3-A33D-553CE94C63FA}" srcId="{01965C1B-F02D-47B7-8063-442A410284E6}" destId="{56343FCC-B61D-40BC-848C-AA84C7A764BB}" srcOrd="1" destOrd="0" parTransId="{E6D289EE-B75A-4F3B-9D4B-27124487880B}" sibTransId="{BAB06F57-B0A7-4D3E-80AE-FB824C9D03AE}"/>
    <dgm:cxn modelId="{8319333C-3608-4721-83AB-32DBE4CC2240}" type="presOf" srcId="{91EF630E-BF13-4D87-A95E-CA34E99519AE}" destId="{E66FA08D-03F8-4BB4-8972-5AE5129FE30B}" srcOrd="0" destOrd="0" presId="urn:microsoft.com/office/officeart/2005/8/layout/venn1"/>
    <dgm:cxn modelId="{105BB300-1AC4-45C7-8373-DECFFD704A3E}" type="presParOf" srcId="{70916767-6B08-4131-AC78-2DC38E6B140F}" destId="{71F69EA7-381E-4BD3-A35E-17B0628BF627}" srcOrd="0" destOrd="0" presId="urn:microsoft.com/office/officeart/2005/8/layout/venn1"/>
    <dgm:cxn modelId="{9D9D56B7-9D9C-4A53-AF9B-587635B5BE5C}" type="presParOf" srcId="{70916767-6B08-4131-AC78-2DC38E6B140F}" destId="{5884D003-6EA6-4F0F-8EFE-63CB37A8F52E}" srcOrd="1" destOrd="0" presId="urn:microsoft.com/office/officeart/2005/8/layout/venn1"/>
    <dgm:cxn modelId="{9C93350F-DCE6-4835-930A-ABF27218E5DC}" type="presParOf" srcId="{70916767-6B08-4131-AC78-2DC38E6B140F}" destId="{06E06889-ECAC-4B62-8E4A-21CCD5EC8893}" srcOrd="2" destOrd="0" presId="urn:microsoft.com/office/officeart/2005/8/layout/venn1"/>
    <dgm:cxn modelId="{A537E044-1C40-4343-A60F-08BC070B0E31}" type="presParOf" srcId="{70916767-6B08-4131-AC78-2DC38E6B140F}" destId="{32106E25-1E1C-4BF7-966C-C9E43CC51DEF}" srcOrd="3" destOrd="0" presId="urn:microsoft.com/office/officeart/2005/8/layout/venn1"/>
    <dgm:cxn modelId="{700DA047-AD98-4CB2-AADA-5E896940225F}" type="presParOf" srcId="{70916767-6B08-4131-AC78-2DC38E6B140F}" destId="{E66FA08D-03F8-4BB4-8972-5AE5129FE30B}" srcOrd="4" destOrd="0" presId="urn:microsoft.com/office/officeart/2005/8/layout/venn1"/>
    <dgm:cxn modelId="{5055417E-7F96-4502-B34A-498FEA72F641}" type="presParOf" srcId="{70916767-6B08-4131-AC78-2DC38E6B140F}" destId="{84EE6697-782A-4F5E-906C-CFA36CD19C88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20E5E62-16DA-40CC-85A6-120E0E9FB474}" type="doc">
      <dgm:prSet loTypeId="urn:microsoft.com/office/officeart/2005/8/layout/arrow6" loCatId="relationship" qsTypeId="urn:microsoft.com/office/officeart/2005/8/quickstyle/simple3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8FD964A3-F235-4D17-8DDA-30F4FAE68855}">
      <dgm:prSet/>
      <dgm:spPr/>
      <dgm:t>
        <a:bodyPr/>
        <a:lstStyle/>
        <a:p>
          <a:pPr rtl="0"/>
          <a:r>
            <a:rPr lang="bg-BG" b="1" dirty="0" smtClean="0">
              <a:solidFill>
                <a:srgbClr val="FFFF00"/>
              </a:solidFill>
            </a:rPr>
            <a:t>Максималният принос на ЕСФ към отделните стратегии за местно развитие от ОПНОИР ще бъде в размер на левовата равностойност на </a:t>
          </a:r>
          <a:r>
            <a:rPr lang="bg-BG" b="1" dirty="0" smtClean="0">
              <a:solidFill>
                <a:srgbClr val="FF0000"/>
              </a:solidFill>
            </a:rPr>
            <a:t>500 000 евро</a:t>
          </a:r>
          <a:r>
            <a:rPr lang="bg-BG" b="1" dirty="0" smtClean="0">
              <a:solidFill>
                <a:srgbClr val="FFFF00"/>
              </a:solidFill>
            </a:rPr>
            <a:t>.</a:t>
          </a:r>
          <a:endParaRPr lang="en-US" b="1" dirty="0">
            <a:solidFill>
              <a:srgbClr val="FFFF00"/>
            </a:solidFill>
          </a:endParaRPr>
        </a:p>
      </dgm:t>
    </dgm:pt>
    <dgm:pt modelId="{DB4BBC46-7A74-4ABE-BBAA-720C79D3B4F9}" type="parTrans" cxnId="{25602661-54AD-4A12-8C3B-40C39B409805}">
      <dgm:prSet/>
      <dgm:spPr/>
      <dgm:t>
        <a:bodyPr/>
        <a:lstStyle/>
        <a:p>
          <a:endParaRPr lang="en-US"/>
        </a:p>
      </dgm:t>
    </dgm:pt>
    <dgm:pt modelId="{10DECB4E-400B-4C8C-B89E-AE566A1ED00B}" type="sibTrans" cxnId="{25602661-54AD-4A12-8C3B-40C39B409805}">
      <dgm:prSet/>
      <dgm:spPr/>
      <dgm:t>
        <a:bodyPr/>
        <a:lstStyle/>
        <a:p>
          <a:endParaRPr lang="en-US"/>
        </a:p>
      </dgm:t>
    </dgm:pt>
    <dgm:pt modelId="{FCC0EDE3-EF26-4034-8DB8-7D3CBDDF35BB}">
      <dgm:prSet custT="1"/>
      <dgm:spPr/>
      <dgm:t>
        <a:bodyPr/>
        <a:lstStyle/>
        <a:p>
          <a:pPr rtl="0"/>
          <a:r>
            <a:rPr lang="bg-BG" sz="2000" b="1" dirty="0" smtClean="0">
              <a:solidFill>
                <a:srgbClr val="FFFF00"/>
              </a:solidFill>
            </a:rPr>
            <a:t>Максималният размер на един проект, финансиран по ОПНОИР във връзка с подхода за използването на инструментите на ръководеното от общностите местно развитие ще бъде равен на левовата равностойност на </a:t>
          </a:r>
          <a:r>
            <a:rPr lang="bg-BG" sz="2000" b="1" dirty="0" smtClean="0">
              <a:solidFill>
                <a:srgbClr val="FF0000"/>
              </a:solidFill>
            </a:rPr>
            <a:t>200 000 евро</a:t>
          </a:r>
          <a:r>
            <a:rPr lang="bg-BG" sz="2000" b="1" dirty="0" smtClean="0">
              <a:solidFill>
                <a:srgbClr val="FFFF00"/>
              </a:solidFill>
            </a:rPr>
            <a:t>.</a:t>
          </a:r>
          <a:endParaRPr lang="en-US" sz="2000" b="1" dirty="0">
            <a:solidFill>
              <a:srgbClr val="FFFF00"/>
            </a:solidFill>
          </a:endParaRPr>
        </a:p>
      </dgm:t>
    </dgm:pt>
    <dgm:pt modelId="{43E47B88-2260-4BCD-833E-9F1A7A449AA3}" type="parTrans" cxnId="{6A0FCC98-545B-4D0C-AD12-78B05363D947}">
      <dgm:prSet/>
      <dgm:spPr/>
      <dgm:t>
        <a:bodyPr/>
        <a:lstStyle/>
        <a:p>
          <a:endParaRPr lang="en-US"/>
        </a:p>
      </dgm:t>
    </dgm:pt>
    <dgm:pt modelId="{3E3C7EDD-A0AC-49A6-872A-6B598E0CFE05}" type="sibTrans" cxnId="{6A0FCC98-545B-4D0C-AD12-78B05363D947}">
      <dgm:prSet/>
      <dgm:spPr/>
      <dgm:t>
        <a:bodyPr/>
        <a:lstStyle/>
        <a:p>
          <a:endParaRPr lang="en-US"/>
        </a:p>
      </dgm:t>
    </dgm:pt>
    <dgm:pt modelId="{B2D6A5CC-8D44-4CF2-A05F-1D852E303BB9}" type="pres">
      <dgm:prSet presAssocID="{720E5E62-16DA-40CC-85A6-120E0E9FB47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FC0F649-869D-47F5-9DB2-E74921E61B45}" type="pres">
      <dgm:prSet presAssocID="{720E5E62-16DA-40CC-85A6-120E0E9FB474}" presName="ribbon" presStyleLbl="node1" presStyleIdx="0" presStyleCnt="1" custLinFactNeighborY="207"/>
      <dgm:spPr>
        <a:solidFill>
          <a:srgbClr val="00B050"/>
        </a:solidFill>
      </dgm:spPr>
    </dgm:pt>
    <dgm:pt modelId="{FDF1867D-B042-47BD-AD5F-80E270FCB8D1}" type="pres">
      <dgm:prSet presAssocID="{720E5E62-16DA-40CC-85A6-120E0E9FB474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0415885-DEB5-44BE-A92F-751149B38AFF}" type="pres">
      <dgm:prSet presAssocID="{720E5E62-16DA-40CC-85A6-120E0E9FB474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C214ABB-0611-4D96-AFB7-883008945586}" type="presOf" srcId="{8FD964A3-F235-4D17-8DDA-30F4FAE68855}" destId="{FDF1867D-B042-47BD-AD5F-80E270FCB8D1}" srcOrd="0" destOrd="0" presId="urn:microsoft.com/office/officeart/2005/8/layout/arrow6"/>
    <dgm:cxn modelId="{25602661-54AD-4A12-8C3B-40C39B409805}" srcId="{720E5E62-16DA-40CC-85A6-120E0E9FB474}" destId="{8FD964A3-F235-4D17-8DDA-30F4FAE68855}" srcOrd="0" destOrd="0" parTransId="{DB4BBC46-7A74-4ABE-BBAA-720C79D3B4F9}" sibTransId="{10DECB4E-400B-4C8C-B89E-AE566A1ED00B}"/>
    <dgm:cxn modelId="{3F77913B-389A-4076-B502-CB434444DC09}" type="presOf" srcId="{FCC0EDE3-EF26-4034-8DB8-7D3CBDDF35BB}" destId="{C0415885-DEB5-44BE-A92F-751149B38AFF}" srcOrd="0" destOrd="0" presId="urn:microsoft.com/office/officeart/2005/8/layout/arrow6"/>
    <dgm:cxn modelId="{57405F2F-D6BD-40E7-A562-4609258D0A5D}" type="presOf" srcId="{720E5E62-16DA-40CC-85A6-120E0E9FB474}" destId="{B2D6A5CC-8D44-4CF2-A05F-1D852E303BB9}" srcOrd="0" destOrd="0" presId="urn:microsoft.com/office/officeart/2005/8/layout/arrow6"/>
    <dgm:cxn modelId="{6A0FCC98-545B-4D0C-AD12-78B05363D947}" srcId="{720E5E62-16DA-40CC-85A6-120E0E9FB474}" destId="{FCC0EDE3-EF26-4034-8DB8-7D3CBDDF35BB}" srcOrd="1" destOrd="0" parTransId="{43E47B88-2260-4BCD-833E-9F1A7A449AA3}" sibTransId="{3E3C7EDD-A0AC-49A6-872A-6B598E0CFE05}"/>
    <dgm:cxn modelId="{06AEF1F1-2689-4313-ABE9-0868ED5469E2}" type="presParOf" srcId="{B2D6A5CC-8D44-4CF2-A05F-1D852E303BB9}" destId="{3FC0F649-869D-47F5-9DB2-E74921E61B45}" srcOrd="0" destOrd="0" presId="urn:microsoft.com/office/officeart/2005/8/layout/arrow6"/>
    <dgm:cxn modelId="{B00B6CED-6469-4D60-B01A-09EAAA5ABEE4}" type="presParOf" srcId="{B2D6A5CC-8D44-4CF2-A05F-1D852E303BB9}" destId="{FDF1867D-B042-47BD-AD5F-80E270FCB8D1}" srcOrd="1" destOrd="0" presId="urn:microsoft.com/office/officeart/2005/8/layout/arrow6"/>
    <dgm:cxn modelId="{11698221-690A-41E0-ABCC-E78D1C0373EE}" type="presParOf" srcId="{B2D6A5CC-8D44-4CF2-A05F-1D852E303BB9}" destId="{C0415885-DEB5-44BE-A92F-751149B38AFF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3EF4C8D-E2B6-40BC-A5E5-E155C42450E6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B74CB7-1F71-4680-9D59-F02F2CEF37E3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400" b="1" dirty="0" err="1" smtClean="0">
              <a:solidFill>
                <a:srgbClr val="782A48"/>
              </a:solidFill>
            </a:rPr>
            <a:t>Ограмотяване</a:t>
          </a:r>
          <a:r>
            <a:rPr lang="ru-RU" sz="2400" b="1" dirty="0" smtClean="0">
              <a:solidFill>
                <a:srgbClr val="782A48"/>
              </a:solidFill>
            </a:rPr>
            <a:t> на </a:t>
          </a:r>
          <a:r>
            <a:rPr lang="ru-RU" sz="2400" b="1" dirty="0" err="1" smtClean="0">
              <a:solidFill>
                <a:srgbClr val="782A48"/>
              </a:solidFill>
            </a:rPr>
            <a:t>възрастни</a:t>
          </a:r>
          <a:endParaRPr lang="ru-RU" sz="2400" b="1" dirty="0" smtClean="0">
            <a:solidFill>
              <a:srgbClr val="782A48"/>
            </a:solidFill>
          </a:endParaRPr>
        </a:p>
        <a:p>
          <a:pPr rtl="0"/>
          <a:r>
            <a:rPr lang="ru-RU" sz="2400" b="1" dirty="0" smtClean="0"/>
            <a:t> </a:t>
          </a:r>
          <a:r>
            <a:rPr lang="ru-RU" sz="2400" b="1" dirty="0" smtClean="0">
              <a:solidFill>
                <a:srgbClr val="C00000"/>
              </a:solidFill>
            </a:rPr>
            <a:t> 2 000 000 лева</a:t>
          </a:r>
          <a:endParaRPr lang="en-US" sz="2400" b="1" dirty="0">
            <a:solidFill>
              <a:srgbClr val="C00000"/>
            </a:solidFill>
          </a:endParaRPr>
        </a:p>
      </dgm:t>
    </dgm:pt>
    <dgm:pt modelId="{01525545-B088-4C55-82DE-79DBDA922E7D}" type="parTrans" cxnId="{3722DF90-54CC-4AFD-BF7E-A9FF7D29C77C}">
      <dgm:prSet/>
      <dgm:spPr/>
      <dgm:t>
        <a:bodyPr/>
        <a:lstStyle/>
        <a:p>
          <a:endParaRPr lang="en-US"/>
        </a:p>
      </dgm:t>
    </dgm:pt>
    <dgm:pt modelId="{76222A30-3FBD-4E04-9CED-9AF595D66513}" type="sibTrans" cxnId="{3722DF90-54CC-4AFD-BF7E-A9FF7D29C77C}">
      <dgm:prSet/>
      <dgm:spPr/>
      <dgm:t>
        <a:bodyPr/>
        <a:lstStyle/>
        <a:p>
          <a:endParaRPr lang="en-US"/>
        </a:p>
      </dgm:t>
    </dgm:pt>
    <dgm:pt modelId="{0211F361-4C1D-44FF-A428-13683CE6C66E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Допълнително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обучение по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български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език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за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децата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и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учениците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, за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които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българският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език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не е </a:t>
          </a:r>
          <a:r>
            <a:rPr lang="ru-RU" b="1" dirty="0" err="1" smtClean="0">
              <a:solidFill>
                <a:schemeClr val="accent1">
                  <a:lumMod val="50000"/>
                </a:schemeClr>
              </a:solidFill>
            </a:rPr>
            <a:t>майчин</a:t>
          </a:r>
          <a:r>
            <a:rPr lang="ru-RU" b="1" dirty="0" smtClean="0">
              <a:solidFill>
                <a:schemeClr val="accent1">
                  <a:lumMod val="50000"/>
                </a:schemeClr>
              </a:solidFill>
            </a:rPr>
            <a:t> </a:t>
          </a:r>
        </a:p>
        <a:p>
          <a:pPr rtl="0"/>
          <a:r>
            <a:rPr lang="ru-RU" dirty="0" smtClean="0">
              <a:solidFill>
                <a:srgbClr val="C00000"/>
              </a:solidFill>
            </a:rPr>
            <a:t> </a:t>
          </a:r>
          <a:r>
            <a:rPr lang="ru-RU" b="1" dirty="0" smtClean="0">
              <a:solidFill>
                <a:srgbClr val="C00000"/>
              </a:solidFill>
            </a:rPr>
            <a:t>8 000 000 лева</a:t>
          </a:r>
          <a:endParaRPr lang="en-US" b="1" dirty="0">
            <a:solidFill>
              <a:srgbClr val="C00000"/>
            </a:solidFill>
          </a:endParaRPr>
        </a:p>
      </dgm:t>
    </dgm:pt>
    <dgm:pt modelId="{B7D06A0B-E81F-4144-8446-9A99E70DD243}" type="parTrans" cxnId="{B09F149B-4A59-43D6-A255-87CAED250F91}">
      <dgm:prSet/>
      <dgm:spPr/>
      <dgm:t>
        <a:bodyPr/>
        <a:lstStyle/>
        <a:p>
          <a:endParaRPr lang="en-US"/>
        </a:p>
      </dgm:t>
    </dgm:pt>
    <dgm:pt modelId="{1EC8FAD3-9FE4-47D4-B249-979DF535B42C}" type="sibTrans" cxnId="{B09F149B-4A59-43D6-A255-87CAED250F91}">
      <dgm:prSet/>
      <dgm:spPr/>
      <dgm:t>
        <a:bodyPr/>
        <a:lstStyle/>
        <a:p>
          <a:endParaRPr lang="en-US"/>
        </a:p>
      </dgm:t>
    </dgm:pt>
    <dgm:pt modelId="{9C3C07CA-F818-4418-958A-8BDC3E90DA09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dirty="0" err="1" smtClean="0">
              <a:solidFill>
                <a:schemeClr val="accent4">
                  <a:lumMod val="50000"/>
                </a:schemeClr>
              </a:solidFill>
            </a:rPr>
            <a:t>Подкрепа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 за </a:t>
          </a:r>
          <a:r>
            <a:rPr lang="ru-RU" b="1" dirty="0" err="1" smtClean="0">
              <a:solidFill>
                <a:schemeClr val="accent4">
                  <a:lumMod val="50000"/>
                </a:schemeClr>
              </a:solidFill>
            </a:rPr>
            <a:t>достъп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 до </a:t>
          </a:r>
          <a:r>
            <a:rPr lang="ru-RU" b="1" dirty="0" err="1" smtClean="0">
              <a:solidFill>
                <a:schemeClr val="accent4">
                  <a:lumMod val="50000"/>
                </a:schemeClr>
              </a:solidFill>
            </a:rPr>
            <a:t>качествено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 образование в </a:t>
          </a:r>
          <a:r>
            <a:rPr lang="ru-RU" b="1" dirty="0" err="1" smtClean="0">
              <a:solidFill>
                <a:schemeClr val="accent4">
                  <a:lumMod val="50000"/>
                </a:schemeClr>
              </a:solidFill>
            </a:rPr>
            <a:t>малките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b="1" dirty="0" err="1" smtClean="0">
              <a:solidFill>
                <a:schemeClr val="accent4">
                  <a:lumMod val="50000"/>
                </a:schemeClr>
              </a:solidFill>
            </a:rPr>
            <a:t>населени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 места и в трудно </a:t>
          </a:r>
          <a:r>
            <a:rPr lang="ru-RU" b="1" dirty="0" err="1" smtClean="0">
              <a:solidFill>
                <a:schemeClr val="accent4">
                  <a:lumMod val="50000"/>
                </a:schemeClr>
              </a:solidFill>
            </a:rPr>
            <a:t>достъпните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b="1" dirty="0" err="1" smtClean="0">
              <a:solidFill>
                <a:schemeClr val="accent4">
                  <a:lumMod val="50000"/>
                </a:schemeClr>
              </a:solidFill>
            </a:rPr>
            <a:t>райони</a:t>
          </a:r>
          <a:r>
            <a:rPr lang="ru-RU" b="1" dirty="0" smtClean="0">
              <a:solidFill>
                <a:schemeClr val="accent4">
                  <a:lumMod val="50000"/>
                </a:schemeClr>
              </a:solidFill>
            </a:rPr>
            <a:t>  </a:t>
          </a:r>
          <a:r>
            <a:rPr lang="ru-RU" b="1" dirty="0" smtClean="0">
              <a:solidFill>
                <a:srgbClr val="C00000"/>
              </a:solidFill>
            </a:rPr>
            <a:t>10 000 000 лева</a:t>
          </a:r>
          <a:endParaRPr lang="en-US" b="1" dirty="0">
            <a:solidFill>
              <a:srgbClr val="C00000"/>
            </a:solidFill>
          </a:endParaRPr>
        </a:p>
      </dgm:t>
    </dgm:pt>
    <dgm:pt modelId="{236CA761-19FA-4659-AD09-F068B9B29CE5}" type="parTrans" cxnId="{26ADBEEC-A29A-4BE7-91B6-371291847509}">
      <dgm:prSet/>
      <dgm:spPr/>
      <dgm:t>
        <a:bodyPr/>
        <a:lstStyle/>
        <a:p>
          <a:endParaRPr lang="en-US"/>
        </a:p>
      </dgm:t>
    </dgm:pt>
    <dgm:pt modelId="{49BFA957-599C-4624-96AB-F857BFB2B6A0}" type="sibTrans" cxnId="{26ADBEEC-A29A-4BE7-91B6-371291847509}">
      <dgm:prSet/>
      <dgm:spPr/>
      <dgm:t>
        <a:bodyPr/>
        <a:lstStyle/>
        <a:p>
          <a:endParaRPr lang="en-US"/>
        </a:p>
      </dgm:t>
    </dgm:pt>
    <dgm:pt modelId="{AB5C1E79-ABFD-45D8-98E1-C8C02ECFA488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dirty="0" err="1" smtClean="0">
              <a:solidFill>
                <a:srgbClr val="00B050"/>
              </a:solidFill>
            </a:rPr>
            <a:t>Преодоляване</a:t>
          </a:r>
          <a:r>
            <a:rPr lang="ru-RU" b="1" dirty="0" smtClean="0">
              <a:solidFill>
                <a:srgbClr val="00B050"/>
              </a:solidFill>
            </a:rPr>
            <a:t> на </a:t>
          </a:r>
          <a:r>
            <a:rPr lang="ru-RU" b="1" dirty="0" err="1" smtClean="0">
              <a:solidFill>
                <a:srgbClr val="00B050"/>
              </a:solidFill>
            </a:rPr>
            <a:t>негативни</a:t>
          </a:r>
          <a:r>
            <a:rPr lang="ru-RU" b="1" dirty="0" smtClean="0">
              <a:solidFill>
                <a:srgbClr val="00B050"/>
              </a:solidFill>
            </a:rPr>
            <a:t> </a:t>
          </a:r>
          <a:r>
            <a:rPr lang="ru-RU" b="1" dirty="0" err="1" smtClean="0">
              <a:solidFill>
                <a:srgbClr val="00B050"/>
              </a:solidFill>
            </a:rPr>
            <a:t>обществени</a:t>
          </a:r>
          <a:r>
            <a:rPr lang="ru-RU" b="1" dirty="0" smtClean="0">
              <a:solidFill>
                <a:srgbClr val="00B050"/>
              </a:solidFill>
            </a:rPr>
            <a:t> </a:t>
          </a:r>
          <a:r>
            <a:rPr lang="ru-RU" b="1" dirty="0" err="1" smtClean="0">
              <a:solidFill>
                <a:srgbClr val="00B050"/>
              </a:solidFill>
            </a:rPr>
            <a:t>нагласи</a:t>
          </a:r>
          <a:r>
            <a:rPr lang="ru-RU" b="1" dirty="0" smtClean="0">
              <a:solidFill>
                <a:srgbClr val="00B050"/>
              </a:solidFill>
            </a:rPr>
            <a:t>, </a:t>
          </a:r>
          <a:r>
            <a:rPr lang="ru-RU" b="1" dirty="0" err="1" smtClean="0">
              <a:solidFill>
                <a:srgbClr val="00B050"/>
              </a:solidFill>
            </a:rPr>
            <a:t>основани</a:t>
          </a:r>
          <a:r>
            <a:rPr lang="ru-RU" b="1" dirty="0" smtClean="0">
              <a:solidFill>
                <a:srgbClr val="00B050"/>
              </a:solidFill>
            </a:rPr>
            <a:t> на </a:t>
          </a:r>
          <a:r>
            <a:rPr lang="ru-RU" b="1" dirty="0" err="1" smtClean="0">
              <a:solidFill>
                <a:srgbClr val="00B050"/>
              </a:solidFill>
            </a:rPr>
            <a:t>етнически</a:t>
          </a:r>
          <a:r>
            <a:rPr lang="ru-RU" b="1" dirty="0" smtClean="0">
              <a:solidFill>
                <a:srgbClr val="00B050"/>
              </a:solidFill>
            </a:rPr>
            <a:t> </a:t>
          </a:r>
          <a:r>
            <a:rPr lang="ru-RU" b="1" dirty="0" err="1" smtClean="0">
              <a:solidFill>
                <a:srgbClr val="00B050"/>
              </a:solidFill>
            </a:rPr>
            <a:t>произход</a:t>
          </a:r>
          <a:r>
            <a:rPr lang="ru-RU" b="1" dirty="0" smtClean="0">
              <a:solidFill>
                <a:srgbClr val="00B050"/>
              </a:solidFill>
            </a:rPr>
            <a:t> и </a:t>
          </a:r>
          <a:r>
            <a:rPr lang="ru-RU" b="1" dirty="0" err="1" smtClean="0">
              <a:solidFill>
                <a:srgbClr val="00B050"/>
              </a:solidFill>
            </a:rPr>
            <a:t>културна</a:t>
          </a:r>
          <a:r>
            <a:rPr lang="ru-RU" b="1" dirty="0" smtClean="0">
              <a:solidFill>
                <a:srgbClr val="00B050"/>
              </a:solidFill>
            </a:rPr>
            <a:t> </a:t>
          </a:r>
          <a:r>
            <a:rPr lang="ru-RU" b="1" dirty="0" err="1" smtClean="0">
              <a:solidFill>
                <a:srgbClr val="00B050"/>
              </a:solidFill>
            </a:rPr>
            <a:t>идентичност</a:t>
          </a:r>
          <a:endParaRPr lang="ru-RU" b="1" dirty="0" smtClean="0">
            <a:solidFill>
              <a:srgbClr val="00B050"/>
            </a:solidFill>
          </a:endParaRPr>
        </a:p>
        <a:p>
          <a:pPr rtl="0"/>
          <a:r>
            <a:rPr lang="ru-RU" b="1" dirty="0" smtClean="0">
              <a:solidFill>
                <a:srgbClr val="00B050"/>
              </a:solidFill>
            </a:rPr>
            <a:t> </a:t>
          </a:r>
          <a:r>
            <a:rPr lang="ru-RU" b="1" dirty="0" smtClean="0">
              <a:solidFill>
                <a:srgbClr val="C00000"/>
              </a:solidFill>
            </a:rPr>
            <a:t>5 000 000 лева</a:t>
          </a:r>
          <a:endParaRPr lang="en-US" b="1" dirty="0">
            <a:solidFill>
              <a:srgbClr val="C00000"/>
            </a:solidFill>
          </a:endParaRPr>
        </a:p>
      </dgm:t>
    </dgm:pt>
    <dgm:pt modelId="{07FD03FC-14B9-4B56-B000-B5CB130E35DF}" type="parTrans" cxnId="{58D0A8E4-BCC0-4E4A-A42B-26B5313442FD}">
      <dgm:prSet/>
      <dgm:spPr/>
      <dgm:t>
        <a:bodyPr/>
        <a:lstStyle/>
        <a:p>
          <a:endParaRPr lang="en-US"/>
        </a:p>
      </dgm:t>
    </dgm:pt>
    <dgm:pt modelId="{893ECE5E-13A8-4987-9A40-CB65DB2F21D7}" type="sibTrans" cxnId="{58D0A8E4-BCC0-4E4A-A42B-26B5313442FD}">
      <dgm:prSet/>
      <dgm:spPr/>
      <dgm:t>
        <a:bodyPr/>
        <a:lstStyle/>
        <a:p>
          <a:endParaRPr lang="en-US"/>
        </a:p>
      </dgm:t>
    </dgm:pt>
    <dgm:pt modelId="{A64B8BC7-6040-4733-B8E3-A47AE1970EAD}" type="pres">
      <dgm:prSet presAssocID="{F3EF4C8D-E2B6-40BC-A5E5-E155C42450E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012AC0-06F3-4C43-8D65-46A0A9DCCC3F}" type="pres">
      <dgm:prSet presAssocID="{EEB74CB7-1F71-4680-9D59-F02F2CEF37E3}" presName="node" presStyleLbl="node1" presStyleIdx="0" presStyleCnt="4" custScaleX="112469" custLinFactNeighborX="-6685" custLinFactNeighborY="-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6B8E6-7009-4DCC-8067-383DF560C74E}" type="pres">
      <dgm:prSet presAssocID="{76222A30-3FBD-4E04-9CED-9AF595D66513}" presName="sibTrans" presStyleCnt="0"/>
      <dgm:spPr/>
    </dgm:pt>
    <dgm:pt modelId="{072E242C-6A79-43D8-9420-8D415B63A464}" type="pres">
      <dgm:prSet presAssocID="{0211F361-4C1D-44FF-A428-13683CE6C66E}" presName="node" presStyleLbl="node1" presStyleIdx="1" presStyleCnt="4" custScaleX="122532" custLinFactNeighborX="5200" custLinFactNeighborY="-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BD2C7-ED47-422A-B5E9-EC0AD996E125}" type="pres">
      <dgm:prSet presAssocID="{1EC8FAD3-9FE4-47D4-B249-979DF535B42C}" presName="sibTrans" presStyleCnt="0"/>
      <dgm:spPr/>
    </dgm:pt>
    <dgm:pt modelId="{BDF6B425-2F8F-48E9-BD89-970C182364DE}" type="pres">
      <dgm:prSet presAssocID="{9C3C07CA-F818-4418-958A-8BDC3E90DA09}" presName="node" presStyleLbl="node1" presStyleIdx="2" presStyleCnt="4" custScaleX="111857" custLinFactNeighborX="-10647" custLinFactNeighborY="-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DDC06-D82B-40D7-AE9D-684A6EA7C2F1}" type="pres">
      <dgm:prSet presAssocID="{49BFA957-599C-4624-96AB-F857BFB2B6A0}" presName="sibTrans" presStyleCnt="0"/>
      <dgm:spPr/>
    </dgm:pt>
    <dgm:pt modelId="{17FAC22A-E58D-46FC-98A2-351F302D3048}" type="pres">
      <dgm:prSet presAssocID="{AB5C1E79-ABFD-45D8-98E1-C8C02ECFA488}" presName="node" presStyleLbl="node1" presStyleIdx="3" presStyleCnt="4" custScaleX="118489" custLinFactNeighborX="8158" custLinFactNeighborY="1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F1AB19F-C360-4FD5-A511-8B79BFFE49A6}" type="presOf" srcId="{0211F361-4C1D-44FF-A428-13683CE6C66E}" destId="{072E242C-6A79-43D8-9420-8D415B63A464}" srcOrd="0" destOrd="0" presId="urn:microsoft.com/office/officeart/2005/8/layout/default"/>
    <dgm:cxn modelId="{D33F86BC-EBFE-4D06-A0F8-A7F10847F354}" type="presOf" srcId="{9C3C07CA-F818-4418-958A-8BDC3E90DA09}" destId="{BDF6B425-2F8F-48E9-BD89-970C182364DE}" srcOrd="0" destOrd="0" presId="urn:microsoft.com/office/officeart/2005/8/layout/default"/>
    <dgm:cxn modelId="{20B8BD23-33C7-48ED-9D46-35B28050EEEB}" type="presOf" srcId="{F3EF4C8D-E2B6-40BC-A5E5-E155C42450E6}" destId="{A64B8BC7-6040-4733-B8E3-A47AE1970EAD}" srcOrd="0" destOrd="0" presId="urn:microsoft.com/office/officeart/2005/8/layout/default"/>
    <dgm:cxn modelId="{B09F149B-4A59-43D6-A255-87CAED250F91}" srcId="{F3EF4C8D-E2B6-40BC-A5E5-E155C42450E6}" destId="{0211F361-4C1D-44FF-A428-13683CE6C66E}" srcOrd="1" destOrd="0" parTransId="{B7D06A0B-E81F-4144-8446-9A99E70DD243}" sibTransId="{1EC8FAD3-9FE4-47D4-B249-979DF535B42C}"/>
    <dgm:cxn modelId="{945931F2-B5B9-4C8C-8E47-49DB20D375DB}" type="presOf" srcId="{AB5C1E79-ABFD-45D8-98E1-C8C02ECFA488}" destId="{17FAC22A-E58D-46FC-98A2-351F302D3048}" srcOrd="0" destOrd="0" presId="urn:microsoft.com/office/officeart/2005/8/layout/default"/>
    <dgm:cxn modelId="{26ADBEEC-A29A-4BE7-91B6-371291847509}" srcId="{F3EF4C8D-E2B6-40BC-A5E5-E155C42450E6}" destId="{9C3C07CA-F818-4418-958A-8BDC3E90DA09}" srcOrd="2" destOrd="0" parTransId="{236CA761-19FA-4659-AD09-F068B9B29CE5}" sibTransId="{49BFA957-599C-4624-96AB-F857BFB2B6A0}"/>
    <dgm:cxn modelId="{3722DF90-54CC-4AFD-BF7E-A9FF7D29C77C}" srcId="{F3EF4C8D-E2B6-40BC-A5E5-E155C42450E6}" destId="{EEB74CB7-1F71-4680-9D59-F02F2CEF37E3}" srcOrd="0" destOrd="0" parTransId="{01525545-B088-4C55-82DE-79DBDA922E7D}" sibTransId="{76222A30-3FBD-4E04-9CED-9AF595D66513}"/>
    <dgm:cxn modelId="{58D0A8E4-BCC0-4E4A-A42B-26B5313442FD}" srcId="{F3EF4C8D-E2B6-40BC-A5E5-E155C42450E6}" destId="{AB5C1E79-ABFD-45D8-98E1-C8C02ECFA488}" srcOrd="3" destOrd="0" parTransId="{07FD03FC-14B9-4B56-B000-B5CB130E35DF}" sibTransId="{893ECE5E-13A8-4987-9A40-CB65DB2F21D7}"/>
    <dgm:cxn modelId="{C7BB2E2A-6344-4F5C-9A2B-EB4753521250}" type="presOf" srcId="{EEB74CB7-1F71-4680-9D59-F02F2CEF37E3}" destId="{59012AC0-06F3-4C43-8D65-46A0A9DCCC3F}" srcOrd="0" destOrd="0" presId="urn:microsoft.com/office/officeart/2005/8/layout/default"/>
    <dgm:cxn modelId="{DEF92DB4-83AF-486B-8CD1-15C5A07F2DD5}" type="presParOf" srcId="{A64B8BC7-6040-4733-B8E3-A47AE1970EAD}" destId="{59012AC0-06F3-4C43-8D65-46A0A9DCCC3F}" srcOrd="0" destOrd="0" presId="urn:microsoft.com/office/officeart/2005/8/layout/default"/>
    <dgm:cxn modelId="{D0F54367-7174-4F58-9EC1-5D7150106BFB}" type="presParOf" srcId="{A64B8BC7-6040-4733-B8E3-A47AE1970EAD}" destId="{1526B8E6-7009-4DCC-8067-383DF560C74E}" srcOrd="1" destOrd="0" presId="urn:microsoft.com/office/officeart/2005/8/layout/default"/>
    <dgm:cxn modelId="{254FFB1D-AC5E-4B95-8678-3B92ED567172}" type="presParOf" srcId="{A64B8BC7-6040-4733-B8E3-A47AE1970EAD}" destId="{072E242C-6A79-43D8-9420-8D415B63A464}" srcOrd="2" destOrd="0" presId="urn:microsoft.com/office/officeart/2005/8/layout/default"/>
    <dgm:cxn modelId="{108896F8-5A14-4976-9930-D0F41D8CAFC1}" type="presParOf" srcId="{A64B8BC7-6040-4733-B8E3-A47AE1970EAD}" destId="{611BD2C7-ED47-422A-B5E9-EC0AD996E125}" srcOrd="3" destOrd="0" presId="urn:microsoft.com/office/officeart/2005/8/layout/default"/>
    <dgm:cxn modelId="{6D69FD16-01A5-42DE-8BEC-57C3FB300E68}" type="presParOf" srcId="{A64B8BC7-6040-4733-B8E3-A47AE1970EAD}" destId="{BDF6B425-2F8F-48E9-BD89-970C182364DE}" srcOrd="4" destOrd="0" presId="urn:microsoft.com/office/officeart/2005/8/layout/default"/>
    <dgm:cxn modelId="{79A1060B-7278-4910-BD6D-F1A2A607183E}" type="presParOf" srcId="{A64B8BC7-6040-4733-B8E3-A47AE1970EAD}" destId="{284DDC06-D82B-40D7-AE9D-684A6EA7C2F1}" srcOrd="5" destOrd="0" presId="urn:microsoft.com/office/officeart/2005/8/layout/default"/>
    <dgm:cxn modelId="{92B44522-9332-4328-BF22-7F83A6410D47}" type="presParOf" srcId="{A64B8BC7-6040-4733-B8E3-A47AE1970EAD}" destId="{17FAC22A-E58D-46FC-98A2-351F302D304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3EF4C8D-E2B6-40BC-A5E5-E155C42450E6}" type="doc">
      <dgm:prSet loTypeId="urn:microsoft.com/office/officeart/2005/8/layout/default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B74CB7-1F71-4680-9D59-F02F2CEF37E3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sz="2400" b="1" dirty="0" err="1" smtClean="0">
              <a:solidFill>
                <a:srgbClr val="782A48"/>
              </a:solidFill>
            </a:rPr>
            <a:t>Ограмотяване</a:t>
          </a:r>
          <a:r>
            <a:rPr lang="ru-RU" sz="2400" b="1" dirty="0" smtClean="0">
              <a:solidFill>
                <a:srgbClr val="782A48"/>
              </a:solidFill>
            </a:rPr>
            <a:t> на </a:t>
          </a:r>
          <a:r>
            <a:rPr lang="ru-RU" sz="2400" b="1" dirty="0" err="1" smtClean="0">
              <a:solidFill>
                <a:srgbClr val="782A48"/>
              </a:solidFill>
            </a:rPr>
            <a:t>възрастни</a:t>
          </a:r>
          <a:endParaRPr lang="ru-RU" sz="2400" b="1" dirty="0" smtClean="0">
            <a:solidFill>
              <a:srgbClr val="782A48"/>
            </a:solidFill>
          </a:endParaRPr>
        </a:p>
        <a:p>
          <a:pPr rtl="0"/>
          <a:r>
            <a:rPr lang="ru-RU" sz="2400" b="1" dirty="0" smtClean="0"/>
            <a:t> </a:t>
          </a:r>
          <a:r>
            <a:rPr lang="ru-RU" sz="2400" b="1" dirty="0" smtClean="0">
              <a:solidFill>
                <a:srgbClr val="C00000"/>
              </a:solidFill>
            </a:rPr>
            <a:t> 2 000 000 лева</a:t>
          </a:r>
          <a:endParaRPr lang="en-US" sz="2400" b="1" dirty="0">
            <a:solidFill>
              <a:srgbClr val="C00000"/>
            </a:solidFill>
          </a:endParaRPr>
        </a:p>
      </dgm:t>
    </dgm:pt>
    <dgm:pt modelId="{01525545-B088-4C55-82DE-79DBDA922E7D}" type="parTrans" cxnId="{3722DF90-54CC-4AFD-BF7E-A9FF7D29C77C}">
      <dgm:prSet/>
      <dgm:spPr/>
      <dgm:t>
        <a:bodyPr/>
        <a:lstStyle/>
        <a:p>
          <a:endParaRPr lang="en-US"/>
        </a:p>
      </dgm:t>
    </dgm:pt>
    <dgm:pt modelId="{76222A30-3FBD-4E04-9CED-9AF595D66513}" type="sibTrans" cxnId="{3722DF90-54CC-4AFD-BF7E-A9FF7D29C77C}">
      <dgm:prSet/>
      <dgm:spPr/>
      <dgm:t>
        <a:bodyPr/>
        <a:lstStyle/>
        <a:p>
          <a:endParaRPr lang="en-US"/>
        </a:p>
      </dgm:t>
    </dgm:pt>
    <dgm:pt modelId="{0211F361-4C1D-44FF-A428-13683CE6C66E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smtClean="0">
              <a:solidFill>
                <a:schemeClr val="accent1">
                  <a:lumMod val="50000"/>
                </a:schemeClr>
              </a:solidFill>
            </a:rPr>
            <a:t>Допълнително обучение по български език за децата и учениците, за които българският език не е майчин </a:t>
          </a:r>
        </a:p>
        <a:p>
          <a:pPr rtl="0"/>
          <a:r>
            <a:rPr lang="ru-RU" smtClean="0">
              <a:solidFill>
                <a:srgbClr val="C00000"/>
              </a:solidFill>
            </a:rPr>
            <a:t> </a:t>
          </a:r>
          <a:r>
            <a:rPr lang="ru-RU" b="1" smtClean="0">
              <a:solidFill>
                <a:srgbClr val="C00000"/>
              </a:solidFill>
            </a:rPr>
            <a:t>10 000 000 лева</a:t>
          </a:r>
          <a:endParaRPr lang="en-US" b="1" dirty="0">
            <a:solidFill>
              <a:srgbClr val="C00000"/>
            </a:solidFill>
          </a:endParaRPr>
        </a:p>
      </dgm:t>
    </dgm:pt>
    <dgm:pt modelId="{B7D06A0B-E81F-4144-8446-9A99E70DD243}" type="parTrans" cxnId="{B09F149B-4A59-43D6-A255-87CAED250F91}">
      <dgm:prSet/>
      <dgm:spPr/>
      <dgm:t>
        <a:bodyPr/>
        <a:lstStyle/>
        <a:p>
          <a:endParaRPr lang="en-US"/>
        </a:p>
      </dgm:t>
    </dgm:pt>
    <dgm:pt modelId="{1EC8FAD3-9FE4-47D4-B249-979DF535B42C}" type="sibTrans" cxnId="{B09F149B-4A59-43D6-A255-87CAED250F91}">
      <dgm:prSet/>
      <dgm:spPr/>
      <dgm:t>
        <a:bodyPr/>
        <a:lstStyle/>
        <a:p>
          <a:endParaRPr lang="en-US"/>
        </a:p>
      </dgm:t>
    </dgm:pt>
    <dgm:pt modelId="{9C3C07CA-F818-4418-958A-8BDC3E90DA09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smtClean="0">
              <a:solidFill>
                <a:schemeClr val="accent4">
                  <a:lumMod val="50000"/>
                </a:schemeClr>
              </a:solidFill>
            </a:rPr>
            <a:t>Подкрепа за достъп до качествено образование в малките населени места и в трудно достъпните райони  </a:t>
          </a:r>
          <a:r>
            <a:rPr lang="ru-RU" b="1" smtClean="0">
              <a:solidFill>
                <a:srgbClr val="C00000"/>
              </a:solidFill>
            </a:rPr>
            <a:t>25 000 000 лева</a:t>
          </a:r>
          <a:endParaRPr lang="en-US" b="1" dirty="0">
            <a:solidFill>
              <a:srgbClr val="C00000"/>
            </a:solidFill>
          </a:endParaRPr>
        </a:p>
      </dgm:t>
    </dgm:pt>
    <dgm:pt modelId="{236CA761-19FA-4659-AD09-F068B9B29CE5}" type="parTrans" cxnId="{26ADBEEC-A29A-4BE7-91B6-371291847509}">
      <dgm:prSet/>
      <dgm:spPr/>
      <dgm:t>
        <a:bodyPr/>
        <a:lstStyle/>
        <a:p>
          <a:endParaRPr lang="en-US"/>
        </a:p>
      </dgm:t>
    </dgm:pt>
    <dgm:pt modelId="{49BFA957-599C-4624-96AB-F857BFB2B6A0}" type="sibTrans" cxnId="{26ADBEEC-A29A-4BE7-91B6-371291847509}">
      <dgm:prSet/>
      <dgm:spPr/>
      <dgm:t>
        <a:bodyPr/>
        <a:lstStyle/>
        <a:p>
          <a:endParaRPr lang="en-US"/>
        </a:p>
      </dgm:t>
    </dgm:pt>
    <dgm:pt modelId="{AB5C1E79-ABFD-45D8-98E1-C8C02ECFA488}">
      <dgm:prSet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pPr rtl="0"/>
          <a:r>
            <a:rPr lang="ru-RU" b="1" smtClean="0">
              <a:solidFill>
                <a:srgbClr val="00B050"/>
              </a:solidFill>
            </a:rPr>
            <a:t>Преодоляване на негативни обществени нагласи, основани на етнически произход и културна идентичност</a:t>
          </a:r>
        </a:p>
        <a:p>
          <a:pPr rtl="0"/>
          <a:r>
            <a:rPr lang="ru-RU" b="1" smtClean="0">
              <a:solidFill>
                <a:srgbClr val="C00000"/>
              </a:solidFill>
            </a:rPr>
            <a:t> 6 000 000 лева</a:t>
          </a:r>
          <a:endParaRPr lang="en-US" b="1" dirty="0">
            <a:solidFill>
              <a:srgbClr val="C00000"/>
            </a:solidFill>
          </a:endParaRPr>
        </a:p>
      </dgm:t>
    </dgm:pt>
    <dgm:pt modelId="{07FD03FC-14B9-4B56-B000-B5CB130E35DF}" type="parTrans" cxnId="{58D0A8E4-BCC0-4E4A-A42B-26B5313442FD}">
      <dgm:prSet/>
      <dgm:spPr/>
      <dgm:t>
        <a:bodyPr/>
        <a:lstStyle/>
        <a:p>
          <a:endParaRPr lang="en-US"/>
        </a:p>
      </dgm:t>
    </dgm:pt>
    <dgm:pt modelId="{893ECE5E-13A8-4987-9A40-CB65DB2F21D7}" type="sibTrans" cxnId="{58D0A8E4-BCC0-4E4A-A42B-26B5313442FD}">
      <dgm:prSet/>
      <dgm:spPr/>
      <dgm:t>
        <a:bodyPr/>
        <a:lstStyle/>
        <a:p>
          <a:endParaRPr lang="en-US"/>
        </a:p>
      </dgm:t>
    </dgm:pt>
    <dgm:pt modelId="{A64B8BC7-6040-4733-B8E3-A47AE1970EAD}" type="pres">
      <dgm:prSet presAssocID="{F3EF4C8D-E2B6-40BC-A5E5-E155C42450E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9012AC0-06F3-4C43-8D65-46A0A9DCCC3F}" type="pres">
      <dgm:prSet presAssocID="{EEB74CB7-1F71-4680-9D59-F02F2CEF37E3}" presName="node" presStyleLbl="node1" presStyleIdx="0" presStyleCnt="4" custScaleX="112469" custLinFactNeighborX="-6685" custLinFactNeighborY="-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26B8E6-7009-4DCC-8067-383DF560C74E}" type="pres">
      <dgm:prSet presAssocID="{76222A30-3FBD-4E04-9CED-9AF595D66513}" presName="sibTrans" presStyleCnt="0"/>
      <dgm:spPr/>
    </dgm:pt>
    <dgm:pt modelId="{072E242C-6A79-43D8-9420-8D415B63A464}" type="pres">
      <dgm:prSet presAssocID="{0211F361-4C1D-44FF-A428-13683CE6C66E}" presName="node" presStyleLbl="node1" presStyleIdx="1" presStyleCnt="4" custScaleX="122532" custLinFactNeighborX="5200" custLinFactNeighborY="-4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1BD2C7-ED47-422A-B5E9-EC0AD996E125}" type="pres">
      <dgm:prSet presAssocID="{1EC8FAD3-9FE4-47D4-B249-979DF535B42C}" presName="sibTrans" presStyleCnt="0"/>
      <dgm:spPr/>
    </dgm:pt>
    <dgm:pt modelId="{BDF6B425-2F8F-48E9-BD89-970C182364DE}" type="pres">
      <dgm:prSet presAssocID="{9C3C07CA-F818-4418-958A-8BDC3E90DA09}" presName="node" presStyleLbl="node1" presStyleIdx="2" presStyleCnt="4" custScaleX="111857" custLinFactNeighborX="-10647" custLinFactNeighborY="-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DDC06-D82B-40D7-AE9D-684A6EA7C2F1}" type="pres">
      <dgm:prSet presAssocID="{49BFA957-599C-4624-96AB-F857BFB2B6A0}" presName="sibTrans" presStyleCnt="0"/>
      <dgm:spPr/>
    </dgm:pt>
    <dgm:pt modelId="{17FAC22A-E58D-46FC-98A2-351F302D3048}" type="pres">
      <dgm:prSet presAssocID="{AB5C1E79-ABFD-45D8-98E1-C8C02ECFA488}" presName="node" presStyleLbl="node1" presStyleIdx="3" presStyleCnt="4" custScaleX="118489" custLinFactNeighborX="8158" custLinFactNeighborY="17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2F23E4A-358D-4B05-9802-DE27132A7F7C}" type="presOf" srcId="{F3EF4C8D-E2B6-40BC-A5E5-E155C42450E6}" destId="{A64B8BC7-6040-4733-B8E3-A47AE1970EAD}" srcOrd="0" destOrd="0" presId="urn:microsoft.com/office/officeart/2005/8/layout/default"/>
    <dgm:cxn modelId="{F00C117B-1018-47C9-9D58-12C23317898A}" type="presOf" srcId="{9C3C07CA-F818-4418-958A-8BDC3E90DA09}" destId="{BDF6B425-2F8F-48E9-BD89-970C182364DE}" srcOrd="0" destOrd="0" presId="urn:microsoft.com/office/officeart/2005/8/layout/default"/>
    <dgm:cxn modelId="{B09F149B-4A59-43D6-A255-87CAED250F91}" srcId="{F3EF4C8D-E2B6-40BC-A5E5-E155C42450E6}" destId="{0211F361-4C1D-44FF-A428-13683CE6C66E}" srcOrd="1" destOrd="0" parTransId="{B7D06A0B-E81F-4144-8446-9A99E70DD243}" sibTransId="{1EC8FAD3-9FE4-47D4-B249-979DF535B42C}"/>
    <dgm:cxn modelId="{935D0D60-C794-4C98-BB46-8A483566C1DA}" type="presOf" srcId="{AB5C1E79-ABFD-45D8-98E1-C8C02ECFA488}" destId="{17FAC22A-E58D-46FC-98A2-351F302D3048}" srcOrd="0" destOrd="0" presId="urn:microsoft.com/office/officeart/2005/8/layout/default"/>
    <dgm:cxn modelId="{26ADBEEC-A29A-4BE7-91B6-371291847509}" srcId="{F3EF4C8D-E2B6-40BC-A5E5-E155C42450E6}" destId="{9C3C07CA-F818-4418-958A-8BDC3E90DA09}" srcOrd="2" destOrd="0" parTransId="{236CA761-19FA-4659-AD09-F068B9B29CE5}" sibTransId="{49BFA957-599C-4624-96AB-F857BFB2B6A0}"/>
    <dgm:cxn modelId="{71CC1CC4-D2B6-49DB-8F6F-F6A2D2CE5070}" type="presOf" srcId="{EEB74CB7-1F71-4680-9D59-F02F2CEF37E3}" destId="{59012AC0-06F3-4C43-8D65-46A0A9DCCC3F}" srcOrd="0" destOrd="0" presId="urn:microsoft.com/office/officeart/2005/8/layout/default"/>
    <dgm:cxn modelId="{3722DF90-54CC-4AFD-BF7E-A9FF7D29C77C}" srcId="{F3EF4C8D-E2B6-40BC-A5E5-E155C42450E6}" destId="{EEB74CB7-1F71-4680-9D59-F02F2CEF37E3}" srcOrd="0" destOrd="0" parTransId="{01525545-B088-4C55-82DE-79DBDA922E7D}" sibTransId="{76222A30-3FBD-4E04-9CED-9AF595D66513}"/>
    <dgm:cxn modelId="{58D0A8E4-BCC0-4E4A-A42B-26B5313442FD}" srcId="{F3EF4C8D-E2B6-40BC-A5E5-E155C42450E6}" destId="{AB5C1E79-ABFD-45D8-98E1-C8C02ECFA488}" srcOrd="3" destOrd="0" parTransId="{07FD03FC-14B9-4B56-B000-B5CB130E35DF}" sibTransId="{893ECE5E-13A8-4987-9A40-CB65DB2F21D7}"/>
    <dgm:cxn modelId="{40EAD3F6-9D1E-4B1A-8FFB-6B99C73C0401}" type="presOf" srcId="{0211F361-4C1D-44FF-A428-13683CE6C66E}" destId="{072E242C-6A79-43D8-9420-8D415B63A464}" srcOrd="0" destOrd="0" presId="urn:microsoft.com/office/officeart/2005/8/layout/default"/>
    <dgm:cxn modelId="{1D578AD1-B6B6-488D-BDE8-64FE9C502817}" type="presParOf" srcId="{A64B8BC7-6040-4733-B8E3-A47AE1970EAD}" destId="{59012AC0-06F3-4C43-8D65-46A0A9DCCC3F}" srcOrd="0" destOrd="0" presId="urn:microsoft.com/office/officeart/2005/8/layout/default"/>
    <dgm:cxn modelId="{3F272FCE-FE77-43A4-964D-1A4609A515F4}" type="presParOf" srcId="{A64B8BC7-6040-4733-B8E3-A47AE1970EAD}" destId="{1526B8E6-7009-4DCC-8067-383DF560C74E}" srcOrd="1" destOrd="0" presId="urn:microsoft.com/office/officeart/2005/8/layout/default"/>
    <dgm:cxn modelId="{4307FE12-8185-4E2E-881C-F44688FA3116}" type="presParOf" srcId="{A64B8BC7-6040-4733-B8E3-A47AE1970EAD}" destId="{072E242C-6A79-43D8-9420-8D415B63A464}" srcOrd="2" destOrd="0" presId="urn:microsoft.com/office/officeart/2005/8/layout/default"/>
    <dgm:cxn modelId="{5BE5AA30-E681-472B-A829-40DC5335E68E}" type="presParOf" srcId="{A64B8BC7-6040-4733-B8E3-A47AE1970EAD}" destId="{611BD2C7-ED47-422A-B5E9-EC0AD996E125}" srcOrd="3" destOrd="0" presId="urn:microsoft.com/office/officeart/2005/8/layout/default"/>
    <dgm:cxn modelId="{02A66559-D9A7-4C3B-8869-B5901F327784}" type="presParOf" srcId="{A64B8BC7-6040-4733-B8E3-A47AE1970EAD}" destId="{BDF6B425-2F8F-48E9-BD89-970C182364DE}" srcOrd="4" destOrd="0" presId="urn:microsoft.com/office/officeart/2005/8/layout/default"/>
    <dgm:cxn modelId="{A985EF55-0CB2-4878-8E0C-A73BBAA9353B}" type="presParOf" srcId="{A64B8BC7-6040-4733-B8E3-A47AE1970EAD}" destId="{284DDC06-D82B-40D7-AE9D-684A6EA7C2F1}" srcOrd="5" destOrd="0" presId="urn:microsoft.com/office/officeart/2005/8/layout/default"/>
    <dgm:cxn modelId="{D62C2653-C09F-4EB9-B23D-DE049F6FCEAE}" type="presParOf" srcId="{A64B8BC7-6040-4733-B8E3-A47AE1970EAD}" destId="{17FAC22A-E58D-46FC-98A2-351F302D304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DA4AE1-9F4B-4CEB-8DA1-54914D8DE6DC}">
      <dsp:nvSpPr>
        <dsp:cNvPr id="0" name=""/>
        <dsp:cNvSpPr/>
      </dsp:nvSpPr>
      <dsp:spPr>
        <a:xfrm rot="5400000">
          <a:off x="6993117" y="-2199733"/>
          <a:ext cx="1269355" cy="5770435"/>
        </a:xfrm>
        <a:prstGeom prst="round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63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Тематична</a:t>
          </a:r>
          <a:r>
            <a:rPr lang="bg-BG" sz="20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цел</a:t>
          </a:r>
          <a:r>
            <a:rPr lang="bg-BG" altLang="bg-BG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1:</a:t>
          </a:r>
          <a:r>
            <a:rPr lang="en-US" altLang="bg-BG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bg-BG" sz="2000" b="1" kern="1200" noProof="0" dirty="0" smtClean="0">
              <a:effectLst/>
            </a:rPr>
            <a:t>Засилване на научноизследователската дейност, технологичното развитие и иновациите</a:t>
          </a:r>
          <a:endParaRPr lang="en-US" sz="2000" b="1" kern="1200" dirty="0">
            <a:effectLst/>
          </a:endParaRPr>
        </a:p>
      </dsp:txBody>
      <dsp:txXfrm rot="-5400000">
        <a:off x="4804542" y="112772"/>
        <a:ext cx="5646505" cy="1145425"/>
      </dsp:txXfrm>
    </dsp:sp>
    <dsp:sp modelId="{92359DEC-BFC3-4DE9-BE82-2023D2EA27D8}">
      <dsp:nvSpPr>
        <dsp:cNvPr id="0" name=""/>
        <dsp:cNvSpPr/>
      </dsp:nvSpPr>
      <dsp:spPr>
        <a:xfrm>
          <a:off x="1010" y="1929"/>
          <a:ext cx="4741566" cy="1367109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Приоритетна ос 1: </a:t>
          </a:r>
          <a:endParaRPr lang="en-US" altLang="bg-BG" sz="24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Научни изследвания и технологично развитие 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ЕФРР –  56</a:t>
          </a:r>
          <a:r>
            <a:rPr lang="en-US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</a:t>
          </a:r>
          <a:r>
            <a:rPr lang="en-US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</a:t>
          </a: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млн. лв.</a:t>
          </a:r>
          <a:endParaRPr lang="en-US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747" y="68666"/>
        <a:ext cx="4608092" cy="1233635"/>
      </dsp:txXfrm>
    </dsp:sp>
    <dsp:sp modelId="{955EEF0E-530F-473B-B1D6-2CAA58789217}">
      <dsp:nvSpPr>
        <dsp:cNvPr id="0" name=""/>
        <dsp:cNvSpPr/>
      </dsp:nvSpPr>
      <dsp:spPr>
        <a:xfrm rot="5400000">
          <a:off x="6991717" y="-747745"/>
          <a:ext cx="1328786" cy="5717857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6350" cap="flat" cmpd="sng" algn="ctr">
          <a:solidFill>
            <a:schemeClr val="accent4">
              <a:tint val="40000"/>
              <a:alpha val="90000"/>
              <a:hueOff val="5756959"/>
              <a:satOff val="-30630"/>
              <a:lumOff val="-174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Тематична</a:t>
          </a:r>
          <a:r>
            <a:rPr lang="bg-BG" sz="20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цел</a:t>
          </a:r>
          <a:r>
            <a:rPr kumimoji="0" lang="ru-RU" altLang="bg-BG" sz="2000" b="1" i="0" u="none" strike="noStrike" kern="1200" cap="none" spc="0" normalizeH="0" baseline="0" noProof="0" dirty="0" smtClean="0">
              <a:ln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</a:rPr>
            <a:t> 10: </a:t>
          </a:r>
          <a:r>
            <a:rPr kumimoji="0" lang="bg-BG" altLang="bg-BG" sz="2000" b="1" i="0" u="none" strike="noStrike" kern="1200" cap="none" spc="0" normalizeH="0" baseline="0" noProof="0" dirty="0" smtClean="0">
              <a:ln/>
              <a:effectLst/>
              <a:uLnTx/>
              <a:uFillTx/>
              <a:latin typeface="+mn-lt"/>
            </a:rPr>
            <a:t>Инвестиции в образованието, обучението, включително професионално обучение за придобиване на умения и ученето през целия </a:t>
          </a:r>
          <a:r>
            <a:rPr kumimoji="0" lang="ru-RU" altLang="bg-BG" sz="2000" b="1" i="0" u="none" strike="noStrike" kern="1200" cap="none" spc="0" normalizeH="0" baseline="0" noProof="0" dirty="0" smtClean="0">
              <a:ln/>
              <a:effectLst/>
              <a:uLnTx/>
              <a:uFillTx/>
              <a:latin typeface="+mn-lt"/>
            </a:rPr>
            <a:t>живот</a:t>
          </a:r>
          <a:endParaRPr lang="en-US" sz="2000" b="1" kern="1200" dirty="0">
            <a:effectLst/>
          </a:endParaRPr>
        </a:p>
      </dsp:txBody>
      <dsp:txXfrm rot="-5400000">
        <a:off x="4862048" y="1511656"/>
        <a:ext cx="5588125" cy="1199054"/>
      </dsp:txXfrm>
    </dsp:sp>
    <dsp:sp modelId="{E24C7E92-75BE-461D-9506-E4E974E5383C}">
      <dsp:nvSpPr>
        <dsp:cNvPr id="0" name=""/>
        <dsp:cNvSpPr/>
      </dsp:nvSpPr>
      <dsp:spPr>
        <a:xfrm>
          <a:off x="1010" y="1437394"/>
          <a:ext cx="4795720" cy="1367109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Приоритетна ос 2: </a:t>
          </a:r>
          <a:endParaRPr lang="en-US" altLang="bg-BG" sz="24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altLang="bg-BG" sz="2400" b="1" kern="1200" noProof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Образование и учене през целия живот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ЕСФ – 505</a:t>
          </a: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млн. лв.</a:t>
          </a:r>
          <a:endParaRPr lang="en-US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747" y="1504131"/>
        <a:ext cx="4662246" cy="1233635"/>
      </dsp:txXfrm>
    </dsp:sp>
    <dsp:sp modelId="{E524334B-C489-40EB-A38A-50C1E8AE9CBD}">
      <dsp:nvSpPr>
        <dsp:cNvPr id="0" name=""/>
        <dsp:cNvSpPr/>
      </dsp:nvSpPr>
      <dsp:spPr>
        <a:xfrm rot="5400000">
          <a:off x="6970339" y="690913"/>
          <a:ext cx="1349162" cy="5731002"/>
        </a:xfrm>
        <a:prstGeom prst="roundRect">
          <a:avLst/>
        </a:prstGeom>
        <a:solidFill>
          <a:srgbClr val="F7BBC8">
            <a:alpha val="90000"/>
          </a:srgbClr>
        </a:solidFill>
        <a:ln w="6350" cap="flat" cmpd="sng" algn="ctr">
          <a:solidFill>
            <a:schemeClr val="accent4">
              <a:tint val="40000"/>
              <a:alpha val="90000"/>
              <a:hueOff val="11513918"/>
              <a:satOff val="-61261"/>
              <a:lumOff val="-349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Тематична</a:t>
          </a:r>
          <a:r>
            <a:rPr lang="bg-BG" sz="20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цел</a:t>
          </a:r>
          <a:r>
            <a:rPr lang="bg-BG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9:</a:t>
          </a:r>
          <a:r>
            <a:rPr lang="ru-RU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bg-BG" sz="2000" b="1" kern="1200" noProof="0" dirty="0" smtClean="0"/>
            <a:t>Насърчаване</a:t>
          </a:r>
          <a:r>
            <a:rPr lang="ru-RU" sz="2000" b="1" kern="1200" dirty="0" smtClean="0"/>
            <a:t> на </a:t>
          </a:r>
          <a:r>
            <a:rPr lang="bg-BG" sz="2000" b="1" kern="1200" noProof="0" dirty="0" smtClean="0"/>
            <a:t>социалното приобщаване, борба с бедността </a:t>
          </a:r>
          <a:r>
            <a:rPr lang="ru-RU" sz="2000" b="1" kern="1200" dirty="0" smtClean="0"/>
            <a:t>и всяка форма на дискриминация</a:t>
          </a:r>
          <a:endParaRPr lang="en-US" sz="2000" b="1" kern="1200" dirty="0"/>
        </a:p>
      </dsp:txBody>
      <dsp:txXfrm rot="-5400000">
        <a:off x="4845280" y="2947694"/>
        <a:ext cx="5599280" cy="1217440"/>
      </dsp:txXfrm>
    </dsp:sp>
    <dsp:sp modelId="{C113774C-BB64-46B1-874F-D31AB444A0C2}">
      <dsp:nvSpPr>
        <dsp:cNvPr id="0" name=""/>
        <dsp:cNvSpPr/>
      </dsp:nvSpPr>
      <dsp:spPr>
        <a:xfrm>
          <a:off x="552" y="2907693"/>
          <a:ext cx="4778409" cy="1367109"/>
        </a:xfrm>
        <a:prstGeom prst="roundRect">
          <a:avLst/>
        </a:prstGeom>
        <a:solidFill>
          <a:srgbClr val="F7BBC8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Приоритетна ос 3: </a:t>
          </a:r>
          <a:endParaRPr lang="en-US" altLang="bg-BG" sz="24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Образователна среда за активно социално приобщаване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ЕСФ – 2</a:t>
          </a:r>
          <a:r>
            <a:rPr lang="en-US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52</a:t>
          </a:r>
          <a:r>
            <a:rPr lang="bg-BG" alt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rPr>
            <a:t> млн. лв.</a:t>
          </a:r>
          <a:endParaRPr lang="en-US" sz="2400" b="1" kern="1200" dirty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7289" y="2974430"/>
        <a:ext cx="4644935" cy="1233635"/>
      </dsp:txXfrm>
    </dsp:sp>
    <dsp:sp modelId="{208F37EA-B791-48AC-A928-60CA0C9D6B97}">
      <dsp:nvSpPr>
        <dsp:cNvPr id="0" name=""/>
        <dsp:cNvSpPr/>
      </dsp:nvSpPr>
      <dsp:spPr>
        <a:xfrm>
          <a:off x="10260" y="4310254"/>
          <a:ext cx="10505339" cy="427208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bg-BG" altLang="bg-BG" sz="2400" b="1" i="0" u="none" strike="noStrike" kern="1200" cap="none" spc="0" normalizeH="0" baseline="0" noProof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Arial" charset="0"/>
            </a:rPr>
            <a:t>Приоритетна ос 4: Техническа помощ </a:t>
          </a:r>
          <a:r>
            <a:rPr kumimoji="0" lang="en-US" altLang="bg-BG" sz="2400" b="1" i="0" u="none" strike="noStrike" kern="1200" cap="none" spc="0" normalizeH="0" baseline="0" noProof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Arial" charset="0"/>
            </a:rPr>
            <a:t> </a:t>
          </a:r>
          <a:r>
            <a:rPr lang="bg-BG" sz="24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ЕСФ – </a:t>
          </a:r>
          <a:r>
            <a:rPr kumimoji="0" lang="bg-BG" altLang="bg-BG" sz="2400" b="1" i="0" u="none" strike="noStrike" kern="1200" cap="none" spc="0" normalizeH="0" baseline="0" noProof="0" dirty="0" smtClean="0">
              <a:ln/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cs typeface="Arial" charset="0"/>
            </a:rPr>
            <a:t>55 млн. лв.</a:t>
          </a:r>
          <a:endParaRPr lang="en-US" altLang="bg-BG" sz="2400" b="1" kern="120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115" y="4331109"/>
        <a:ext cx="10463629" cy="3854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A1C557-B3F1-40C2-9619-A502D8AA411A}">
      <dsp:nvSpPr>
        <dsp:cNvPr id="0" name=""/>
        <dsp:cNvSpPr/>
      </dsp:nvSpPr>
      <dsp:spPr>
        <a:xfrm>
          <a:off x="1689" y="255131"/>
          <a:ext cx="4912252" cy="1746575"/>
        </a:xfrm>
        <a:prstGeom prst="roundRect">
          <a:avLst>
            <a:gd name="adj" fmla="val 10000"/>
          </a:avLst>
        </a:prstGeom>
        <a:solidFill>
          <a:schemeClr val="accent4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i="0" u="none" kern="120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ИНВЕСТИЦИОНЕН</a:t>
          </a:r>
          <a:r>
            <a:rPr lang="bg-BG" sz="2000" b="1" i="0" u="none" kern="1200" baseline="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ПРИОРИТЕТ </a:t>
          </a:r>
          <a:r>
            <a:rPr lang="en-US" sz="2000" b="1" i="0" u="none" kern="1200" baseline="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9i</a:t>
          </a:r>
          <a:r>
            <a:rPr lang="bg-BG" sz="2000" b="1" i="0" u="none" kern="1200" baseline="0" dirty="0" smtClean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  <a:r>
            <a:rPr lang="bg-BG" sz="2000" b="1" kern="1200" dirty="0" smtClean="0">
              <a:solidFill>
                <a:schemeClr val="accent4">
                  <a:lumMod val="50000"/>
                </a:schemeClr>
              </a:solidFill>
            </a:rPr>
            <a:t>Активно приобщаване, включително с оглед насърчаване на равните възможности и активното участие и по-добрата пригодност за заетост</a:t>
          </a:r>
          <a:endParaRPr lang="en-US" sz="2000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52844" y="306286"/>
        <a:ext cx="4809942" cy="1644265"/>
      </dsp:txXfrm>
    </dsp:sp>
    <dsp:sp modelId="{BA8BB320-93AD-4761-B334-4F94395C6F1C}">
      <dsp:nvSpPr>
        <dsp:cNvPr id="0" name=""/>
        <dsp:cNvSpPr/>
      </dsp:nvSpPr>
      <dsp:spPr>
        <a:xfrm rot="5400000">
          <a:off x="2350360" y="2109163"/>
          <a:ext cx="214911" cy="21491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10447A-1C52-4CEA-8845-EB3BE0EF5F9C}">
      <dsp:nvSpPr>
        <dsp:cNvPr id="0" name=""/>
        <dsp:cNvSpPr/>
      </dsp:nvSpPr>
      <dsp:spPr>
        <a:xfrm>
          <a:off x="1689" y="2431529"/>
          <a:ext cx="4912252" cy="1664676"/>
        </a:xfrm>
        <a:prstGeom prst="roundRect">
          <a:avLst>
            <a:gd name="adj" fmla="val 10000"/>
          </a:avLst>
        </a:prstGeom>
        <a:solidFill>
          <a:schemeClr val="accent4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СПЕЦИФИЧНА ЦЕЛ:</a:t>
          </a:r>
          <a:r>
            <a:rPr lang="en-US" sz="2100" b="1" kern="1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100" b="1" kern="1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Увеличаване на броя на образователните институции, осигурили подкрепяща среда за включващо образование</a:t>
          </a:r>
          <a:endParaRPr lang="en-US" sz="2100" kern="1200" dirty="0">
            <a:solidFill>
              <a:schemeClr val="accent3">
                <a:lumMod val="50000"/>
              </a:schemeClr>
            </a:solidFill>
          </a:endParaRPr>
        </a:p>
      </dsp:txBody>
      <dsp:txXfrm>
        <a:off x="50446" y="2480286"/>
        <a:ext cx="4814738" cy="1567162"/>
      </dsp:txXfrm>
    </dsp:sp>
    <dsp:sp modelId="{0C443B9C-1585-4303-AAC9-335E2C0136D0}">
      <dsp:nvSpPr>
        <dsp:cNvPr id="0" name=""/>
        <dsp:cNvSpPr/>
      </dsp:nvSpPr>
      <dsp:spPr>
        <a:xfrm>
          <a:off x="5601657" y="255131"/>
          <a:ext cx="4912252" cy="1680899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ИНВЕСТИЦИОНЕН ПРИОРИТЕТ 9</a:t>
          </a:r>
          <a:r>
            <a:rPr lang="en-US" sz="2000" b="1" kern="12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ii</a:t>
          </a:r>
          <a:r>
            <a:rPr lang="ru-RU" sz="2000" b="1" kern="1200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: </a:t>
          </a:r>
          <a:r>
            <a:rPr lang="ru-RU" sz="2000" b="1" kern="1200" dirty="0" smtClean="0">
              <a:solidFill>
                <a:schemeClr val="accent2">
                  <a:lumMod val="50000"/>
                </a:schemeClr>
              </a:solidFill>
            </a:rPr>
            <a:t>Социално-икономическа интеграция на маргинализирани общности като ромите</a:t>
          </a:r>
          <a:endParaRPr lang="en-US" sz="2000" b="1" kern="1200" dirty="0" smtClean="0">
            <a:solidFill>
              <a:schemeClr val="accent2">
                <a:lumMod val="50000"/>
              </a:schemeClr>
            </a:solidFill>
          </a:endParaRPr>
        </a:p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5650889" y="304363"/>
        <a:ext cx="4813788" cy="1582435"/>
      </dsp:txXfrm>
    </dsp:sp>
    <dsp:sp modelId="{650804D4-23D6-475A-B85E-07BFC1D0FA87}">
      <dsp:nvSpPr>
        <dsp:cNvPr id="0" name=""/>
        <dsp:cNvSpPr/>
      </dsp:nvSpPr>
      <dsp:spPr>
        <a:xfrm rot="5400000">
          <a:off x="7950328" y="2043486"/>
          <a:ext cx="214911" cy="214911"/>
        </a:xfrm>
        <a:prstGeom prst="rightArrow">
          <a:avLst>
            <a:gd name="adj1" fmla="val 667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87CAF60-572A-4E5D-AADF-E6EB2976AEEA}">
      <dsp:nvSpPr>
        <dsp:cNvPr id="0" name=""/>
        <dsp:cNvSpPr/>
      </dsp:nvSpPr>
      <dsp:spPr>
        <a:xfrm>
          <a:off x="5601657" y="2365853"/>
          <a:ext cx="4912252" cy="1640459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  <a:alpha val="9000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СПЕЦИФИЧНА ЦЕЛ:</a:t>
          </a:r>
          <a:r>
            <a:rPr lang="bg-BG" sz="2100" b="1" kern="1200" dirty="0" smtClean="0">
              <a:solidFill>
                <a:schemeClr val="accent3">
                  <a:lumMod val="50000"/>
                </a:schemeClr>
              </a:solidFill>
            </a:rPr>
            <a:t> Повишаване </a:t>
          </a:r>
          <a:r>
            <a:rPr lang="bg-BG" sz="2100" b="1" kern="1200" dirty="0" smtClean="0">
              <a:solidFill>
                <a:schemeClr val="accent3">
                  <a:lumMod val="50000"/>
                </a:schemeClr>
              </a:solidFill>
            </a:rPr>
            <a:t>броя на успешно интегрираните чрез образователната система деца и ученици от маргинализирани общности, включително роми</a:t>
          </a:r>
          <a:endParaRPr lang="bg-BG" sz="2100" b="1" kern="1200" noProof="0" dirty="0">
            <a:solidFill>
              <a:schemeClr val="accent3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49704" y="2413900"/>
        <a:ext cx="4816158" cy="15443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F69EA7-381E-4BD3-A35E-17B0628BF627}">
      <dsp:nvSpPr>
        <dsp:cNvPr id="0" name=""/>
        <dsp:cNvSpPr/>
      </dsp:nvSpPr>
      <dsp:spPr>
        <a:xfrm>
          <a:off x="2851100" y="26127"/>
          <a:ext cx="4630287" cy="265706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>
              <a:solidFill>
                <a:schemeClr val="accent4">
                  <a:lumMod val="50000"/>
                </a:schemeClr>
              </a:solidFill>
            </a:rPr>
            <a:t>Повишаване</a:t>
          </a:r>
          <a:r>
            <a:rPr lang="ru-RU" sz="2200" b="1" kern="1200" dirty="0" smtClean="0">
              <a:solidFill>
                <a:schemeClr val="accent4">
                  <a:lumMod val="50000"/>
                </a:schemeClr>
              </a:solidFill>
            </a:rPr>
            <a:t> на </a:t>
          </a:r>
          <a:r>
            <a:rPr lang="ru-RU" sz="2200" b="1" kern="1200" dirty="0" err="1" smtClean="0">
              <a:solidFill>
                <a:schemeClr val="accent4">
                  <a:lumMod val="50000"/>
                </a:schemeClr>
              </a:solidFill>
            </a:rPr>
            <a:t>качеството</a:t>
          </a:r>
          <a:r>
            <a:rPr lang="ru-RU" sz="2200" b="1" kern="1200" dirty="0" smtClean="0">
              <a:solidFill>
                <a:schemeClr val="accent4">
                  <a:lumMod val="50000"/>
                </a:schemeClr>
              </a:solidFill>
            </a:rPr>
            <a:t> на </a:t>
          </a:r>
          <a:r>
            <a:rPr lang="ru-RU" sz="2200" b="1" kern="1200" dirty="0" err="1" smtClean="0">
              <a:solidFill>
                <a:schemeClr val="accent4">
                  <a:lumMod val="50000"/>
                </a:schemeClr>
              </a:solidFill>
            </a:rPr>
            <a:t>училищното</a:t>
          </a:r>
          <a:r>
            <a:rPr lang="ru-RU" sz="2200" b="1" kern="1200" dirty="0" smtClean="0">
              <a:solidFill>
                <a:schemeClr val="accent4">
                  <a:lumMod val="50000"/>
                </a:schemeClr>
              </a:solidFill>
            </a:rPr>
            <a:t> образование в </a:t>
          </a:r>
          <a:r>
            <a:rPr lang="ru-RU" sz="2200" b="1" kern="1200" dirty="0" err="1" smtClean="0">
              <a:solidFill>
                <a:schemeClr val="accent4">
                  <a:lumMod val="50000"/>
                </a:schemeClr>
              </a:solidFill>
            </a:rPr>
            <a:t>малките</a:t>
          </a:r>
          <a:r>
            <a:rPr lang="ru-RU" sz="22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200" b="1" kern="1200" dirty="0" err="1" smtClean="0">
              <a:solidFill>
                <a:schemeClr val="accent4">
                  <a:lumMod val="50000"/>
                </a:schemeClr>
              </a:solidFill>
            </a:rPr>
            <a:t>населени</a:t>
          </a:r>
          <a:r>
            <a:rPr lang="ru-RU" sz="2200" b="1" kern="1200" dirty="0" smtClean="0">
              <a:solidFill>
                <a:schemeClr val="accent4">
                  <a:lumMod val="50000"/>
                </a:schemeClr>
              </a:solidFill>
            </a:rPr>
            <a:t> места</a:t>
          </a:r>
          <a:endParaRPr lang="en-US" sz="22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468472" y="491114"/>
        <a:ext cx="3395543" cy="1195680"/>
      </dsp:txXfrm>
    </dsp:sp>
    <dsp:sp modelId="{06E06889-ECAC-4B62-8E4A-21CCD5EC8893}">
      <dsp:nvSpPr>
        <dsp:cNvPr id="0" name=""/>
        <dsp:cNvSpPr/>
      </dsp:nvSpPr>
      <dsp:spPr>
        <a:xfrm>
          <a:off x="4599194" y="1861311"/>
          <a:ext cx="5668350" cy="2657068"/>
        </a:xfrm>
        <a:prstGeom prst="ellipse">
          <a:avLst/>
        </a:prstGeom>
        <a:solidFill>
          <a:schemeClr val="accent5">
            <a:alpha val="50000"/>
            <a:hueOff val="-3676672"/>
            <a:satOff val="-5114"/>
            <a:lumOff val="-1961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err="1" smtClean="0">
              <a:solidFill>
                <a:schemeClr val="accent6">
                  <a:lumMod val="50000"/>
                </a:schemeClr>
              </a:solidFill>
            </a:rPr>
            <a:t>Подобряване</a:t>
          </a:r>
          <a:r>
            <a:rPr lang="ru-RU" sz="2200" b="1" kern="1200" dirty="0" smtClean="0">
              <a:solidFill>
                <a:schemeClr val="accent6">
                  <a:lumMod val="50000"/>
                </a:schemeClr>
              </a:solidFill>
            </a:rPr>
            <a:t> на </a:t>
          </a:r>
          <a:r>
            <a:rPr lang="ru-RU" sz="2200" b="1" kern="1200" dirty="0" err="1" smtClean="0">
              <a:solidFill>
                <a:schemeClr val="accent6">
                  <a:lumMod val="50000"/>
                </a:schemeClr>
              </a:solidFill>
            </a:rPr>
            <a:t>достъпа</a:t>
          </a:r>
          <a:r>
            <a:rPr lang="ru-RU" sz="2200" b="1" kern="1200" dirty="0" smtClean="0">
              <a:solidFill>
                <a:schemeClr val="accent6">
                  <a:lumMod val="50000"/>
                </a:schemeClr>
              </a:solidFill>
            </a:rPr>
            <a:t> до </a:t>
          </a:r>
          <a:r>
            <a:rPr lang="ru-RU" sz="2200" b="1" kern="1200" dirty="0" err="1" smtClean="0">
              <a:solidFill>
                <a:schemeClr val="accent6">
                  <a:lumMod val="50000"/>
                </a:schemeClr>
              </a:solidFill>
            </a:rPr>
            <a:t>училищно</a:t>
          </a:r>
          <a:r>
            <a:rPr lang="ru-RU" sz="2200" b="1" kern="1200" dirty="0" smtClean="0">
              <a:solidFill>
                <a:schemeClr val="accent6">
                  <a:lumMod val="50000"/>
                </a:schemeClr>
              </a:solidFill>
            </a:rPr>
            <a:t> образование в </a:t>
          </a:r>
          <a:r>
            <a:rPr lang="ru-RU" sz="2200" b="1" kern="1200" dirty="0" err="1" smtClean="0">
              <a:solidFill>
                <a:schemeClr val="accent6">
                  <a:lumMod val="50000"/>
                </a:schemeClr>
              </a:solidFill>
            </a:rPr>
            <a:t>малките</a:t>
          </a:r>
          <a:r>
            <a:rPr lang="ru-RU" sz="2200" b="1" kern="1200" dirty="0" smtClean="0">
              <a:solidFill>
                <a:schemeClr val="accent6">
                  <a:lumMod val="50000"/>
                </a:schemeClr>
              </a:solidFill>
            </a:rPr>
            <a:t> </a:t>
          </a:r>
          <a:r>
            <a:rPr lang="ru-RU" sz="2200" b="1" kern="1200" dirty="0" err="1" smtClean="0">
              <a:solidFill>
                <a:schemeClr val="accent6">
                  <a:lumMod val="50000"/>
                </a:schemeClr>
              </a:solidFill>
            </a:rPr>
            <a:t>населени</a:t>
          </a:r>
          <a:r>
            <a:rPr lang="ru-RU" sz="2200" b="1" kern="1200" dirty="0" smtClean="0">
              <a:solidFill>
                <a:schemeClr val="accent6">
                  <a:lumMod val="50000"/>
                </a:schemeClr>
              </a:solidFill>
            </a:rPr>
            <a:t> места</a:t>
          </a:r>
          <a:endParaRPr lang="en-US" sz="2200" b="1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6332765" y="2547721"/>
        <a:ext cx="3401010" cy="1461387"/>
      </dsp:txXfrm>
    </dsp:sp>
    <dsp:sp modelId="{E66FA08D-03F8-4BB4-8972-5AE5129FE30B}">
      <dsp:nvSpPr>
        <dsp:cNvPr id="0" name=""/>
        <dsp:cNvSpPr/>
      </dsp:nvSpPr>
      <dsp:spPr>
        <a:xfrm>
          <a:off x="0" y="1771688"/>
          <a:ext cx="5073831" cy="2657068"/>
        </a:xfrm>
        <a:prstGeom prst="ellipse">
          <a:avLst/>
        </a:prstGeom>
        <a:solidFill>
          <a:schemeClr val="accent5">
            <a:alpha val="50000"/>
            <a:hueOff val="-7353344"/>
            <a:satOff val="-10228"/>
            <a:lumOff val="-392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rgbClr val="C00000"/>
              </a:solidFill>
            </a:rPr>
            <a:t>Намаляване </a:t>
          </a:r>
          <a:r>
            <a:rPr lang="ru-RU" sz="2100" b="1" kern="1200" dirty="0" smtClean="0">
              <a:solidFill>
                <a:srgbClr val="C00000"/>
              </a:solidFill>
            </a:rPr>
            <a:t>броя на необхванатите от образователната система, на отпадащите и на преждевременно напусналите училище</a:t>
          </a:r>
          <a:endParaRPr lang="en-US" sz="2100" b="1" kern="1200" dirty="0">
            <a:solidFill>
              <a:srgbClr val="C00000"/>
            </a:solidFill>
          </a:endParaRPr>
        </a:p>
      </dsp:txBody>
      <dsp:txXfrm>
        <a:off x="477785" y="2458098"/>
        <a:ext cx="3044298" cy="14613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0F649-869D-47F5-9DB2-E74921E61B45}">
      <dsp:nvSpPr>
        <dsp:cNvPr id="0" name=""/>
        <dsp:cNvSpPr/>
      </dsp:nvSpPr>
      <dsp:spPr>
        <a:xfrm>
          <a:off x="0" y="192879"/>
          <a:ext cx="10515600" cy="4206240"/>
        </a:xfrm>
        <a:prstGeom prst="leftRightRibbon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DF1867D-B042-47BD-AD5F-80E270FCB8D1}">
      <dsp:nvSpPr>
        <dsp:cNvPr id="0" name=""/>
        <dsp:cNvSpPr/>
      </dsp:nvSpPr>
      <dsp:spPr>
        <a:xfrm>
          <a:off x="1261872" y="920264"/>
          <a:ext cx="3470148" cy="2061057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74676" rIns="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 dirty="0" smtClean="0">
              <a:solidFill>
                <a:srgbClr val="FFFF00"/>
              </a:solidFill>
            </a:rPr>
            <a:t>Максималният принос на ЕСФ към отделните стратегии за местно развитие от ОПНОИР ще бъде в размер на левовата равностойност на </a:t>
          </a:r>
          <a:r>
            <a:rPr lang="bg-BG" sz="2100" b="1" kern="1200" dirty="0" smtClean="0">
              <a:solidFill>
                <a:srgbClr val="FF0000"/>
              </a:solidFill>
            </a:rPr>
            <a:t>500 000 евро</a:t>
          </a:r>
          <a:r>
            <a:rPr lang="bg-BG" sz="2100" b="1" kern="1200" dirty="0" smtClean="0">
              <a:solidFill>
                <a:srgbClr val="FFFF00"/>
              </a:solidFill>
            </a:rPr>
            <a:t>.</a:t>
          </a:r>
          <a:endParaRPr lang="en-US" sz="2100" b="1" kern="1200" dirty="0">
            <a:solidFill>
              <a:srgbClr val="FFFF00"/>
            </a:solidFill>
          </a:endParaRPr>
        </a:p>
      </dsp:txBody>
      <dsp:txXfrm>
        <a:off x="1261872" y="920264"/>
        <a:ext cx="3470148" cy="2061057"/>
      </dsp:txXfrm>
    </dsp:sp>
    <dsp:sp modelId="{C0415885-DEB5-44BE-A92F-751149B38AFF}">
      <dsp:nvSpPr>
        <dsp:cNvPr id="0" name=""/>
        <dsp:cNvSpPr/>
      </dsp:nvSpPr>
      <dsp:spPr>
        <a:xfrm>
          <a:off x="5257800" y="1593263"/>
          <a:ext cx="4101084" cy="2061057"/>
        </a:xfrm>
        <a:prstGeom prst="rect">
          <a:avLst/>
        </a:prstGeom>
        <a:noFill/>
        <a:ln>
          <a:noFill/>
        </a:ln>
        <a:effectLst/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>
              <a:solidFill>
                <a:srgbClr val="FFFF00"/>
              </a:solidFill>
            </a:rPr>
            <a:t>Максималният размер на един проект, финансиран по ОПНОИР във връзка с подхода за използването на инструментите на ръководеното от общностите местно развитие ще бъде равен на левовата равностойност на </a:t>
          </a:r>
          <a:r>
            <a:rPr lang="bg-BG" sz="2000" b="1" kern="1200" dirty="0" smtClean="0">
              <a:solidFill>
                <a:srgbClr val="FF0000"/>
              </a:solidFill>
            </a:rPr>
            <a:t>200 000 евро</a:t>
          </a:r>
          <a:r>
            <a:rPr lang="bg-BG" sz="2000" b="1" kern="1200" dirty="0" smtClean="0">
              <a:solidFill>
                <a:srgbClr val="FFFF00"/>
              </a:solidFill>
            </a:rPr>
            <a:t>.</a:t>
          </a:r>
          <a:endParaRPr lang="en-US" sz="2000" b="1" kern="1200" dirty="0">
            <a:solidFill>
              <a:srgbClr val="FFFF00"/>
            </a:solidFill>
          </a:endParaRPr>
        </a:p>
      </dsp:txBody>
      <dsp:txXfrm>
        <a:off x="5257800" y="1593263"/>
        <a:ext cx="4101084" cy="20610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12AC0-06F3-4C43-8D65-46A0A9DCCC3F}">
      <dsp:nvSpPr>
        <dsp:cNvPr id="0" name=""/>
        <dsp:cNvSpPr/>
      </dsp:nvSpPr>
      <dsp:spPr>
        <a:xfrm>
          <a:off x="714112" y="0"/>
          <a:ext cx="3955737" cy="211030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782A48"/>
              </a:solidFill>
            </a:rPr>
            <a:t>Ограмотяване</a:t>
          </a:r>
          <a:r>
            <a:rPr lang="ru-RU" sz="2400" b="1" kern="1200" dirty="0" smtClean="0">
              <a:solidFill>
                <a:srgbClr val="782A48"/>
              </a:solidFill>
            </a:rPr>
            <a:t> на </a:t>
          </a:r>
          <a:r>
            <a:rPr lang="ru-RU" sz="2400" b="1" kern="1200" dirty="0" err="1" smtClean="0">
              <a:solidFill>
                <a:srgbClr val="782A48"/>
              </a:solidFill>
            </a:rPr>
            <a:t>възрастни</a:t>
          </a:r>
          <a:endParaRPr lang="ru-RU" sz="2400" b="1" kern="1200" dirty="0" smtClean="0">
            <a:solidFill>
              <a:srgbClr val="782A48"/>
            </a:solidFill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 </a:t>
          </a:r>
          <a:r>
            <a:rPr lang="ru-RU" sz="2400" b="1" kern="1200" dirty="0" smtClean="0">
              <a:solidFill>
                <a:srgbClr val="C00000"/>
              </a:solidFill>
            </a:rPr>
            <a:t> 2 000 000 лева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714112" y="0"/>
        <a:ext cx="3955737" cy="2110308"/>
      </dsp:txXfrm>
    </dsp:sp>
    <dsp:sp modelId="{072E242C-6A79-43D8-9420-8D415B63A464}">
      <dsp:nvSpPr>
        <dsp:cNvPr id="0" name=""/>
        <dsp:cNvSpPr/>
      </dsp:nvSpPr>
      <dsp:spPr>
        <a:xfrm>
          <a:off x="5439585" y="0"/>
          <a:ext cx="4309671" cy="211030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Допълнително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обучение по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български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език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за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децата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и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учениците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, за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които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българският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език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не е </a:t>
          </a:r>
          <a:r>
            <a:rPr lang="ru-RU" sz="2300" b="1" kern="1200" dirty="0" err="1" smtClean="0">
              <a:solidFill>
                <a:schemeClr val="accent1">
                  <a:lumMod val="50000"/>
                </a:schemeClr>
              </a:solidFill>
            </a:rPr>
            <a:t>майчин</a:t>
          </a:r>
          <a:r>
            <a:rPr lang="ru-RU" sz="2300" b="1" kern="1200" dirty="0" smtClean="0">
              <a:solidFill>
                <a:schemeClr val="accent1">
                  <a:lumMod val="50000"/>
                </a:schemeClr>
              </a:solidFill>
            </a:rPr>
            <a:t> </a:t>
          </a:r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rgbClr val="C00000"/>
              </a:solidFill>
            </a:rPr>
            <a:t> </a:t>
          </a:r>
          <a:r>
            <a:rPr lang="ru-RU" sz="2300" b="1" kern="1200" dirty="0" smtClean="0">
              <a:solidFill>
                <a:srgbClr val="C00000"/>
              </a:solidFill>
            </a:rPr>
            <a:t>8 000 000 лева</a:t>
          </a:r>
          <a:endParaRPr lang="en-US" sz="2300" b="1" kern="1200" dirty="0">
            <a:solidFill>
              <a:srgbClr val="C00000"/>
            </a:solidFill>
          </a:endParaRPr>
        </a:p>
      </dsp:txBody>
      <dsp:txXfrm>
        <a:off x="5439585" y="0"/>
        <a:ext cx="4309671" cy="2110308"/>
      </dsp:txXfrm>
    </dsp:sp>
    <dsp:sp modelId="{BDF6B425-2F8F-48E9-BD89-970C182364DE}">
      <dsp:nvSpPr>
        <dsp:cNvPr id="0" name=""/>
        <dsp:cNvSpPr/>
      </dsp:nvSpPr>
      <dsp:spPr>
        <a:xfrm>
          <a:off x="656624" y="2455576"/>
          <a:ext cx="3934212" cy="211030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</a:rPr>
            <a:t>Подкрепа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</a:rPr>
            <a:t> за </a:t>
          </a: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</a:rPr>
            <a:t>достъп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</a:rPr>
            <a:t> до </a:t>
          </a: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</a:rPr>
            <a:t>качествено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</a:rPr>
            <a:t> образование в </a:t>
          </a: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</a:rPr>
            <a:t>малките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</a:rPr>
            <a:t>населени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</a:rPr>
            <a:t> места и в трудно </a:t>
          </a: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</a:rPr>
            <a:t>достъпните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</a:rPr>
            <a:t> </a:t>
          </a:r>
          <a:r>
            <a:rPr lang="ru-RU" sz="2300" b="1" kern="1200" dirty="0" err="1" smtClean="0">
              <a:solidFill>
                <a:schemeClr val="accent4">
                  <a:lumMod val="50000"/>
                </a:schemeClr>
              </a:solidFill>
            </a:rPr>
            <a:t>райони</a:t>
          </a:r>
          <a:r>
            <a:rPr lang="ru-RU" sz="2300" b="1" kern="1200" dirty="0" smtClean="0">
              <a:solidFill>
                <a:schemeClr val="accent4">
                  <a:lumMod val="50000"/>
                </a:schemeClr>
              </a:solidFill>
            </a:rPr>
            <a:t>  </a:t>
          </a:r>
          <a:r>
            <a:rPr lang="ru-RU" sz="2300" b="1" kern="1200" dirty="0" smtClean="0">
              <a:solidFill>
                <a:srgbClr val="C00000"/>
              </a:solidFill>
            </a:rPr>
            <a:t>10 000 000 лева</a:t>
          </a:r>
          <a:endParaRPr lang="en-US" sz="2300" b="1" kern="1200" dirty="0">
            <a:solidFill>
              <a:srgbClr val="C00000"/>
            </a:solidFill>
          </a:endParaRPr>
        </a:p>
      </dsp:txBody>
      <dsp:txXfrm>
        <a:off x="656624" y="2455576"/>
        <a:ext cx="3934212" cy="2110308"/>
      </dsp:txXfrm>
    </dsp:sp>
    <dsp:sp modelId="{17FAC22A-E58D-46FC-98A2-351F302D3048}">
      <dsp:nvSpPr>
        <dsp:cNvPr id="0" name=""/>
        <dsp:cNvSpPr/>
      </dsp:nvSpPr>
      <dsp:spPr>
        <a:xfrm>
          <a:off x="5603960" y="2464277"/>
          <a:ext cx="4167472" cy="211030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err="1" smtClean="0">
              <a:solidFill>
                <a:srgbClr val="00B050"/>
              </a:solidFill>
            </a:rPr>
            <a:t>Преодоляване</a:t>
          </a:r>
          <a:r>
            <a:rPr lang="ru-RU" sz="2300" b="1" kern="1200" dirty="0" smtClean="0">
              <a:solidFill>
                <a:srgbClr val="00B050"/>
              </a:solidFill>
            </a:rPr>
            <a:t> на </a:t>
          </a:r>
          <a:r>
            <a:rPr lang="ru-RU" sz="2300" b="1" kern="1200" dirty="0" err="1" smtClean="0">
              <a:solidFill>
                <a:srgbClr val="00B050"/>
              </a:solidFill>
            </a:rPr>
            <a:t>негативни</a:t>
          </a:r>
          <a:r>
            <a:rPr lang="ru-RU" sz="2300" b="1" kern="1200" dirty="0" smtClean="0">
              <a:solidFill>
                <a:srgbClr val="00B050"/>
              </a:solidFill>
            </a:rPr>
            <a:t> </a:t>
          </a:r>
          <a:r>
            <a:rPr lang="ru-RU" sz="2300" b="1" kern="1200" dirty="0" err="1" smtClean="0">
              <a:solidFill>
                <a:srgbClr val="00B050"/>
              </a:solidFill>
            </a:rPr>
            <a:t>обществени</a:t>
          </a:r>
          <a:r>
            <a:rPr lang="ru-RU" sz="2300" b="1" kern="1200" dirty="0" smtClean="0">
              <a:solidFill>
                <a:srgbClr val="00B050"/>
              </a:solidFill>
            </a:rPr>
            <a:t> </a:t>
          </a:r>
          <a:r>
            <a:rPr lang="ru-RU" sz="2300" b="1" kern="1200" dirty="0" err="1" smtClean="0">
              <a:solidFill>
                <a:srgbClr val="00B050"/>
              </a:solidFill>
            </a:rPr>
            <a:t>нагласи</a:t>
          </a:r>
          <a:r>
            <a:rPr lang="ru-RU" sz="2300" b="1" kern="1200" dirty="0" smtClean="0">
              <a:solidFill>
                <a:srgbClr val="00B050"/>
              </a:solidFill>
            </a:rPr>
            <a:t>, </a:t>
          </a:r>
          <a:r>
            <a:rPr lang="ru-RU" sz="2300" b="1" kern="1200" dirty="0" err="1" smtClean="0">
              <a:solidFill>
                <a:srgbClr val="00B050"/>
              </a:solidFill>
            </a:rPr>
            <a:t>основани</a:t>
          </a:r>
          <a:r>
            <a:rPr lang="ru-RU" sz="2300" b="1" kern="1200" dirty="0" smtClean="0">
              <a:solidFill>
                <a:srgbClr val="00B050"/>
              </a:solidFill>
            </a:rPr>
            <a:t> на </a:t>
          </a:r>
          <a:r>
            <a:rPr lang="ru-RU" sz="2300" b="1" kern="1200" dirty="0" err="1" smtClean="0">
              <a:solidFill>
                <a:srgbClr val="00B050"/>
              </a:solidFill>
            </a:rPr>
            <a:t>етнически</a:t>
          </a:r>
          <a:r>
            <a:rPr lang="ru-RU" sz="2300" b="1" kern="1200" dirty="0" smtClean="0">
              <a:solidFill>
                <a:srgbClr val="00B050"/>
              </a:solidFill>
            </a:rPr>
            <a:t> </a:t>
          </a:r>
          <a:r>
            <a:rPr lang="ru-RU" sz="2300" b="1" kern="1200" dirty="0" err="1" smtClean="0">
              <a:solidFill>
                <a:srgbClr val="00B050"/>
              </a:solidFill>
            </a:rPr>
            <a:t>произход</a:t>
          </a:r>
          <a:r>
            <a:rPr lang="ru-RU" sz="2300" b="1" kern="1200" dirty="0" smtClean="0">
              <a:solidFill>
                <a:srgbClr val="00B050"/>
              </a:solidFill>
            </a:rPr>
            <a:t> и </a:t>
          </a:r>
          <a:r>
            <a:rPr lang="ru-RU" sz="2300" b="1" kern="1200" dirty="0" err="1" smtClean="0">
              <a:solidFill>
                <a:srgbClr val="00B050"/>
              </a:solidFill>
            </a:rPr>
            <a:t>културна</a:t>
          </a:r>
          <a:r>
            <a:rPr lang="ru-RU" sz="2300" b="1" kern="1200" dirty="0" smtClean="0">
              <a:solidFill>
                <a:srgbClr val="00B050"/>
              </a:solidFill>
            </a:rPr>
            <a:t> </a:t>
          </a:r>
          <a:r>
            <a:rPr lang="ru-RU" sz="2300" b="1" kern="1200" dirty="0" err="1" smtClean="0">
              <a:solidFill>
                <a:srgbClr val="00B050"/>
              </a:solidFill>
            </a:rPr>
            <a:t>идентичност</a:t>
          </a:r>
          <a:endParaRPr lang="ru-RU" sz="2300" b="1" kern="1200" dirty="0" smtClean="0">
            <a:solidFill>
              <a:srgbClr val="00B050"/>
            </a:solidFill>
          </a:endParaRPr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dirty="0" smtClean="0">
              <a:solidFill>
                <a:srgbClr val="00B050"/>
              </a:solidFill>
            </a:rPr>
            <a:t> </a:t>
          </a:r>
          <a:r>
            <a:rPr lang="ru-RU" sz="2300" b="1" kern="1200" dirty="0" smtClean="0">
              <a:solidFill>
                <a:srgbClr val="C00000"/>
              </a:solidFill>
            </a:rPr>
            <a:t>5 000 000 лева</a:t>
          </a:r>
          <a:endParaRPr lang="en-US" sz="2300" b="1" kern="1200" dirty="0">
            <a:solidFill>
              <a:srgbClr val="C00000"/>
            </a:solidFill>
          </a:endParaRPr>
        </a:p>
      </dsp:txBody>
      <dsp:txXfrm>
        <a:off x="5603960" y="2464277"/>
        <a:ext cx="4167472" cy="21103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12AC0-06F3-4C43-8D65-46A0A9DCCC3F}">
      <dsp:nvSpPr>
        <dsp:cNvPr id="0" name=""/>
        <dsp:cNvSpPr/>
      </dsp:nvSpPr>
      <dsp:spPr>
        <a:xfrm>
          <a:off x="714112" y="0"/>
          <a:ext cx="3955737" cy="211030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>
              <a:solidFill>
                <a:srgbClr val="782A48"/>
              </a:solidFill>
            </a:rPr>
            <a:t>Ограмотяване</a:t>
          </a:r>
          <a:r>
            <a:rPr lang="ru-RU" sz="2400" b="1" kern="1200" dirty="0" smtClean="0">
              <a:solidFill>
                <a:srgbClr val="782A48"/>
              </a:solidFill>
            </a:rPr>
            <a:t> на </a:t>
          </a:r>
          <a:r>
            <a:rPr lang="ru-RU" sz="2400" b="1" kern="1200" dirty="0" err="1" smtClean="0">
              <a:solidFill>
                <a:srgbClr val="782A48"/>
              </a:solidFill>
            </a:rPr>
            <a:t>възрастни</a:t>
          </a:r>
          <a:endParaRPr lang="ru-RU" sz="2400" b="1" kern="1200" dirty="0" smtClean="0">
            <a:solidFill>
              <a:srgbClr val="782A48"/>
            </a:solidFill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 </a:t>
          </a:r>
          <a:r>
            <a:rPr lang="ru-RU" sz="2400" b="1" kern="1200" dirty="0" smtClean="0">
              <a:solidFill>
                <a:srgbClr val="C00000"/>
              </a:solidFill>
            </a:rPr>
            <a:t> 2 000 000 лева</a:t>
          </a:r>
          <a:endParaRPr lang="en-US" sz="2400" b="1" kern="1200" dirty="0">
            <a:solidFill>
              <a:srgbClr val="C00000"/>
            </a:solidFill>
          </a:endParaRPr>
        </a:p>
      </dsp:txBody>
      <dsp:txXfrm>
        <a:off x="714112" y="0"/>
        <a:ext cx="3955737" cy="2110308"/>
      </dsp:txXfrm>
    </dsp:sp>
    <dsp:sp modelId="{072E242C-6A79-43D8-9420-8D415B63A464}">
      <dsp:nvSpPr>
        <dsp:cNvPr id="0" name=""/>
        <dsp:cNvSpPr/>
      </dsp:nvSpPr>
      <dsp:spPr>
        <a:xfrm>
          <a:off x="5439585" y="0"/>
          <a:ext cx="4309671" cy="2110308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>
              <a:solidFill>
                <a:schemeClr val="accent1">
                  <a:lumMod val="50000"/>
                </a:schemeClr>
              </a:solidFill>
            </a:rPr>
            <a:t>Допълнително обучение по български език за децата и учениците, за които българският език не е майчин </a:t>
          </a:r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smtClean="0">
              <a:solidFill>
                <a:srgbClr val="C00000"/>
              </a:solidFill>
            </a:rPr>
            <a:t> </a:t>
          </a:r>
          <a:r>
            <a:rPr lang="ru-RU" sz="2300" b="1" kern="1200" smtClean="0">
              <a:solidFill>
                <a:srgbClr val="C00000"/>
              </a:solidFill>
            </a:rPr>
            <a:t>10 000 000 лева</a:t>
          </a:r>
          <a:endParaRPr lang="en-US" sz="2300" b="1" kern="1200" dirty="0">
            <a:solidFill>
              <a:srgbClr val="C00000"/>
            </a:solidFill>
          </a:endParaRPr>
        </a:p>
      </dsp:txBody>
      <dsp:txXfrm>
        <a:off x="5439585" y="0"/>
        <a:ext cx="4309671" cy="2110308"/>
      </dsp:txXfrm>
    </dsp:sp>
    <dsp:sp modelId="{BDF6B425-2F8F-48E9-BD89-970C182364DE}">
      <dsp:nvSpPr>
        <dsp:cNvPr id="0" name=""/>
        <dsp:cNvSpPr/>
      </dsp:nvSpPr>
      <dsp:spPr>
        <a:xfrm>
          <a:off x="656624" y="2455576"/>
          <a:ext cx="3934212" cy="2110308"/>
        </a:xfrm>
        <a:prstGeom prst="rect">
          <a:avLst/>
        </a:prstGeom>
        <a:solidFill>
          <a:schemeClr val="accent4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>
              <a:solidFill>
                <a:schemeClr val="accent4">
                  <a:lumMod val="50000"/>
                </a:schemeClr>
              </a:solidFill>
            </a:rPr>
            <a:t>Подкрепа за достъп до качествено образование в малките населени места и в трудно достъпните райони  </a:t>
          </a:r>
          <a:r>
            <a:rPr lang="ru-RU" sz="2300" b="1" kern="1200" smtClean="0">
              <a:solidFill>
                <a:srgbClr val="C00000"/>
              </a:solidFill>
            </a:rPr>
            <a:t>25 000 000 лева</a:t>
          </a:r>
          <a:endParaRPr lang="en-US" sz="2300" b="1" kern="1200" dirty="0">
            <a:solidFill>
              <a:srgbClr val="C00000"/>
            </a:solidFill>
          </a:endParaRPr>
        </a:p>
      </dsp:txBody>
      <dsp:txXfrm>
        <a:off x="656624" y="2455576"/>
        <a:ext cx="3934212" cy="2110308"/>
      </dsp:txXfrm>
    </dsp:sp>
    <dsp:sp modelId="{17FAC22A-E58D-46FC-98A2-351F302D3048}">
      <dsp:nvSpPr>
        <dsp:cNvPr id="0" name=""/>
        <dsp:cNvSpPr/>
      </dsp:nvSpPr>
      <dsp:spPr>
        <a:xfrm>
          <a:off x="5603960" y="2464277"/>
          <a:ext cx="4167472" cy="2110308"/>
        </a:xfrm>
        <a:prstGeom prst="rect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>
              <a:solidFill>
                <a:srgbClr val="00B050"/>
              </a:solidFill>
            </a:rPr>
            <a:t>Преодоляване на негативни обществени нагласи, основани на етнически произход и културна идентичност</a:t>
          </a:r>
        </a:p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1" kern="1200" smtClean="0">
              <a:solidFill>
                <a:srgbClr val="C00000"/>
              </a:solidFill>
            </a:rPr>
            <a:t> 6 000 000 лева</a:t>
          </a:r>
          <a:endParaRPr lang="en-US" sz="2300" b="1" kern="1200" dirty="0">
            <a:solidFill>
              <a:srgbClr val="C00000"/>
            </a:solidFill>
          </a:endParaRPr>
        </a:p>
      </dsp:txBody>
      <dsp:txXfrm>
        <a:off x="5603960" y="2464277"/>
        <a:ext cx="4167472" cy="2110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F397D-0289-4FA3-AD77-EF4F0BF5E0FA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A4521-6F18-4433-A286-E4A982215D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068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F4820-94DD-461E-B2E3-38600A3C4967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5DFA25-5AC4-449A-B193-274CA14A61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538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bg-BG" altLang="bg-B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56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656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383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785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Picture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/>
          <a:stretch>
            <a:fillRect/>
          </a:stretch>
        </p:blipFill>
        <p:spPr bwMode="auto">
          <a:xfrm>
            <a:off x="0" y="1268414"/>
            <a:ext cx="12192000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9898661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Picture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/>
          <a:stretch>
            <a:fillRect/>
          </a:stretch>
        </p:blipFill>
        <p:spPr bwMode="auto">
          <a:xfrm>
            <a:off x="0" y="1268414"/>
            <a:ext cx="12192000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0680551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59812274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1059832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19470773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0782348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95840403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76720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1592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030798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834135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56237920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032019019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79034708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bg-BG" noProof="0" smtClean="0"/>
          </a:p>
        </p:txBody>
      </p:sp>
    </p:spTree>
    <p:extLst>
      <p:ext uri="{BB962C8B-B14F-4D97-AF65-F5344CB8AC3E}">
        <p14:creationId xmlns:p14="http://schemas.microsoft.com/office/powerpoint/2010/main" val="18044434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 descr="Picture4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495"/>
          <a:stretch>
            <a:fillRect/>
          </a:stretch>
        </p:blipFill>
        <p:spPr bwMode="auto">
          <a:xfrm>
            <a:off x="0" y="1268414"/>
            <a:ext cx="12192000" cy="55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367035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843254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420019"/>
      </p:ext>
    </p:extLst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5764406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8862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65610772"/>
      </p:ext>
    </p:extLst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4363116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9355070"/>
      </p:ext>
    </p:extLst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26117747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0531446"/>
      </p:ext>
    </p:extLst>
  </p:cSld>
  <p:clrMapOvr>
    <a:masterClrMapping/>
  </p:clrMapOvr>
  <p:transition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4789447"/>
      </p:ext>
    </p:extLst>
  </p:cSld>
  <p:clrMapOvr>
    <a:masterClrMapping/>
  </p:clrMapOvr>
  <p:transition>
    <p:fad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99933396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36526234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bg-BG" noProof="0" smtClean="0"/>
          </a:p>
        </p:txBody>
      </p:sp>
    </p:spTree>
    <p:extLst>
      <p:ext uri="{BB962C8B-B14F-4D97-AF65-F5344CB8AC3E}">
        <p14:creationId xmlns:p14="http://schemas.microsoft.com/office/powerpoint/2010/main" val="3995387740"/>
      </p:ext>
    </p:extLst>
  </p:cSld>
  <p:clrMapOvr>
    <a:masterClrMapping/>
  </p:clrMapOvr>
  <p:transition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3B8DB-5232-45DC-9798-45C97341393D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3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9142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E7F27-D211-40EA-BBA1-E8F6FF693AA8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2170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9948DA-8899-4ADE-B0BC-3069AB2D0BCD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932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23575-3A6C-4148-ACCF-3F63F17C4ED5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1171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0B254-96DA-4529-BEA2-91B7F2FD4E69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05666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5C1BE-D868-4645-B5B1-8C5798844190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6996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38677D-E9E0-43D3-BDB4-6C824CB408F5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05356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FAC06-AE8D-4214-B71E-0C1E273DE719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03830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5340D-7C2C-42E1-9590-7ABD3A46735A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617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0D7E2-FE7C-4A78-AEDA-36963669831E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5987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EFE70-B23A-435F-8969-5C6D6131B148}" type="slidenum">
              <a:rPr lang="es-ES" altLang="bg-BG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8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18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47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68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3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931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A0DD0-C3B2-458F-BA85-4CC4040FC781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BD24C-EE4C-4679-882A-EFC358096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779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292588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800">
          <a:solidFill>
            <a:schemeClr val="bg1"/>
          </a:solidFill>
          <a:latin typeface="+mn-lt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5pPr>
      <a:lvl6pPr marL="23987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6pPr>
      <a:lvl7pPr marL="28559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7pPr>
      <a:lvl8pPr marL="33131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8pPr>
      <a:lvl9pPr marL="37703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87586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ransition>
    <p:fade/>
  </p:transition>
  <p:txStyles>
    <p:titleStyle>
      <a:lvl1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+mj-lt"/>
          <a:ea typeface="+mj-ea"/>
          <a:cs typeface="+mj-cs"/>
        </a:defRPr>
      </a:lvl1pPr>
      <a:lvl2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2pPr>
      <a:lvl3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3pPr>
      <a:lvl4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4pPr>
      <a:lvl5pPr algn="l" defTabSz="9128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5pPr>
      <a:lvl6pPr marL="4572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6pPr>
      <a:lvl7pPr marL="9144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7pPr>
      <a:lvl8pPr marL="13716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8pPr>
      <a:lvl9pPr marL="1828800" algn="l" defTabSz="912813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  <a:cs typeface="Arial" charset="0"/>
        </a:defRPr>
      </a:lvl9pPr>
    </p:titleStyle>
    <p:bodyStyle>
      <a:lvl1pPr marL="396875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6"/>
        </a:buBlip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914400" indent="-3968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800">
          <a:solidFill>
            <a:schemeClr val="bg1"/>
          </a:solidFill>
          <a:latin typeface="+mn-lt"/>
        </a:defRPr>
      </a:lvl2pPr>
      <a:lvl3pPr marL="1258888" indent="-344488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3pPr>
      <a:lvl4pPr marL="1604963" indent="-346075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4pPr>
      <a:lvl5pPr marL="1941513" indent="-336550" algn="l" defTabSz="912813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5pPr>
      <a:lvl6pPr marL="23987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6pPr>
      <a:lvl7pPr marL="28559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7pPr>
      <a:lvl8pPr marL="33131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8pPr>
      <a:lvl9pPr marL="3770313" indent="-336550" algn="l" defTabSz="912813" rtl="0" fontAlgn="base">
        <a:lnSpc>
          <a:spcPct val="90000"/>
        </a:lnSpc>
        <a:spcBef>
          <a:spcPct val="20000"/>
        </a:spcBef>
        <a:spcAft>
          <a:spcPct val="0"/>
        </a:spcAft>
        <a:buBlip>
          <a:blip r:embed="rId17"/>
        </a:buBlip>
        <a:defRPr sz="2400">
          <a:solidFill>
            <a:schemeClr val="bg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bg-BG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bg-BG" smtClean="0"/>
              <a:t>Haga clic para modificar el estilo de texto del patrón</a:t>
            </a:r>
          </a:p>
          <a:p>
            <a:pPr lvl="1"/>
            <a:r>
              <a:rPr lang="es-ES" altLang="bg-BG" smtClean="0"/>
              <a:t>Segundo nivel</a:t>
            </a:r>
          </a:p>
          <a:p>
            <a:pPr lvl="2"/>
            <a:r>
              <a:rPr lang="es-ES" altLang="bg-BG" smtClean="0"/>
              <a:t>Tercer nivel</a:t>
            </a:r>
          </a:p>
          <a:p>
            <a:pPr lvl="3"/>
            <a:r>
              <a:rPr lang="es-ES" altLang="bg-BG" smtClean="0"/>
              <a:t>Cuarto nivel</a:t>
            </a:r>
          </a:p>
          <a:p>
            <a:pPr lvl="4"/>
            <a:r>
              <a:rPr lang="es-ES" altLang="bg-BG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 altLang="bg-BG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278A57-CF66-485E-AEFB-862E91D56FAE}" type="slidenum">
              <a:rPr lang="es-ES" altLang="bg-BG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 altLang="bg-BG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2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9.xml"/><Relationship Id="rId5" Type="http://schemas.openxmlformats.org/officeDocument/2006/relationships/image" Target="../media/image10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81760" y="1397228"/>
            <a:ext cx="8243887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12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bg-BG" sz="800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2400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</a:t>
            </a:r>
            <a:r>
              <a:rPr lang="en-US" sz="24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ОПЕРАТИВНА </a:t>
            </a:r>
            <a:r>
              <a:rPr lang="bg-BG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ПРОГРАМА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</a:t>
            </a:r>
            <a:r>
              <a:rPr lang="bg-BG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„НАУКА </a:t>
            </a:r>
            <a:r>
              <a:rPr lang="bg-BG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 ОБРАЗОВАНИЕ </a:t>
            </a:r>
          </a:p>
          <a:p>
            <a:pPr lvl="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ЗА ИНТЕЛИГЕНТЕН </a:t>
            </a:r>
            <a:r>
              <a:rPr lang="bg-BG" sz="32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РАСТЕЖ“</a:t>
            </a:r>
            <a:endParaRPr lang="bg-BG" sz="32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2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bg-BG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               </a:t>
            </a:r>
            <a:r>
              <a:rPr lang="bg-BG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2014-2020</a:t>
            </a:r>
            <a:r>
              <a:rPr lang="en-US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sz="32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г.</a:t>
            </a:r>
            <a:r>
              <a:rPr lang="bg-BG" sz="3200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                    </a:t>
            </a:r>
            <a:endParaRPr lang="bg-BG" sz="32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3075" name="Picture 166" descr="C:\Users\a.radeva\Desktop\GDSFMOP\LOGA\OP_nauka_logo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6" y="4763"/>
            <a:ext cx="2447925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167" descr="C:\Users\a.radeva\Desktop\GDSFMOP\LOGA\LOGO_MO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0325" y="25401"/>
            <a:ext cx="2870200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261257" y="4960756"/>
            <a:ext cx="8386354" cy="1311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bg-BG" sz="36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Прилагане </a:t>
            </a:r>
            <a:r>
              <a:rPr lang="bg-BG" sz="36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на подхода </a:t>
            </a:r>
            <a:r>
              <a:rPr lang="bg-BG" sz="36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за </a:t>
            </a:r>
            <a:endParaRPr lang="bg-BG" sz="3600" b="1" dirty="0" smtClean="0">
              <a:solidFill>
                <a:srgbClr val="99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  <a:p>
            <a:pPr>
              <a:buNone/>
              <a:defRPr/>
            </a:pPr>
            <a:r>
              <a:rPr lang="bg-BG" sz="36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Водено от </a:t>
            </a:r>
            <a:r>
              <a:rPr lang="bg-BG" sz="36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общностите </a:t>
            </a:r>
            <a:r>
              <a:rPr lang="bg-BG" sz="3600" b="1" dirty="0" smtClean="0">
                <a:solidFill>
                  <a:srgbClr val="99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charset="0"/>
              </a:rPr>
              <a:t>местно развитие</a:t>
            </a:r>
            <a:endParaRPr lang="bg-BG" sz="3600" b="1" dirty="0">
              <a:solidFill>
                <a:srgbClr val="99FF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1" y="25400"/>
            <a:ext cx="2327275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617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altLang="bg-BG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Национален </a:t>
            </a:r>
            <a:r>
              <a:rPr lang="bg-BG" altLang="bg-BG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контекст</a:t>
            </a:r>
            <a:r>
              <a:rPr lang="en-US" altLang="bg-BG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bg-BG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2014-2020</a:t>
            </a:r>
            <a:r>
              <a:rPr lang="bg-BG" altLang="bg-BG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</a:t>
            </a:r>
            <a:r>
              <a:rPr lang="bg-BG" altLang="bg-BG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b="1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385463"/>
              </p:ext>
            </p:extLst>
          </p:nvPr>
        </p:nvGraphicFramePr>
        <p:xfrm>
          <a:off x="838200" y="1690689"/>
          <a:ext cx="10515600" cy="4791216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415139"/>
                <a:gridCol w="3894221"/>
                <a:gridCol w="4206240"/>
              </a:tblGrid>
              <a:tr h="439074"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ЦЕЛ</a:t>
                      </a: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1441" marR="91441" marT="45681" marB="45681" horzOverflow="overflow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СЪСТОЯНИЕ 2012</a:t>
                      </a:r>
                      <a:r>
                        <a:rPr kumimoji="0" lang="en-US" altLang="bg-BG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 </a:t>
                      </a: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1441" marR="91441" marT="45681" marB="45681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bg-BG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БЪЛГАРИЯ 2020</a:t>
                      </a: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1439" marR="91439" marT="45693" marB="4569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</a:tr>
              <a:tr h="1048211"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Научно-изследователска и развойна дейност</a:t>
                      </a: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1441" marR="91441" marT="45681" marB="45681" horzOverflow="overflow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0,6 % от БВП на България</a:t>
                      </a:r>
                      <a:r>
                        <a:rPr kumimoji="0" lang="en-US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bg-BG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в НИРД </a:t>
                      </a: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681" marB="45681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1,5 % от БВП на</a:t>
                      </a:r>
                      <a:r>
                        <a:rPr kumimoji="0" lang="en-US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kumimoji="0" lang="bg-BG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България в НИРД</a:t>
                      </a: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39" marR="91439" marT="45693" marB="4569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</a:tr>
              <a:tr h="443719">
                <a:tc rowSpan="2"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altLang="bg-BG" sz="24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2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</a:rPr>
                        <a:t>Образование</a:t>
                      </a:r>
                      <a:endParaRPr kumimoji="0" lang="bg-BG" altLang="bg-BG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</a:endParaRPr>
                    </a:p>
                  </a:txBody>
                  <a:tcPr marL="91441" marR="91441" marT="45681" marB="45681" horzOverflow="overflow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altLang="bg-BG" sz="2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Актуално състояние на преждевременно напусналите училище - 12,5 % </a:t>
                      </a:r>
                      <a:endParaRPr kumimoji="0" lang="bg-BG" altLang="bg-BG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681" marB="45681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  <a:tc>
                  <a:txBody>
                    <a:bodyPr/>
                    <a:lstStyle>
                      <a:lvl1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8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1pPr>
                      <a:lvl2pPr marL="517525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4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2pPr>
                      <a:lvl3pPr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3pPr>
                      <a:lvl4pPr marL="1258888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4pPr>
                      <a:lvl5pPr marL="1604963" defTabSz="912813" ea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5pPr>
                      <a:lvl6pPr marL="20621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6pPr>
                      <a:lvl7pPr marL="25193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7pPr>
                      <a:lvl8pPr marL="29765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8pPr>
                      <a:lvl9pPr marL="3433763" defTabSz="912813" eaLnBrk="0" fontAlgn="base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bg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bg-BG" sz="2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Намаляване дела на преждевременно напусналите училище - под 11 % </a:t>
                      </a:r>
                      <a:endParaRPr kumimoji="0" lang="bg-BG" altLang="bg-BG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39" marR="91439" marT="45693" marB="4569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</a:tr>
              <a:tr h="7684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bg-BG" sz="2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26.9 % от 30-34-годишните с висше образование </a:t>
                      </a:r>
                      <a:endParaRPr kumimoji="0" lang="bg-BG" altLang="bg-BG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L="91441" marR="91441" marT="45681" marB="45681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bg-BG" altLang="bg-BG" sz="2400" b="1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</a:rPr>
                        <a:t>36 % от 30-34-годишните с висше образование</a:t>
                      </a:r>
                      <a:endParaRPr kumimoji="0" lang="bg-BG" altLang="bg-BG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2813" rtl="0" eaLnBrk="0" fontAlgn="base" latinLnBrk="0" hangingPunct="0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bg-BG" altLang="bg-BG" sz="2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1439" marR="91439" marT="45693" marB="45693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rgbClr val="F6FAD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2754" y="438806"/>
            <a:ext cx="2597121" cy="87956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70059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5617" y="321018"/>
            <a:ext cx="10515600" cy="1132114"/>
          </a:xfrm>
        </p:spPr>
        <p:txBody>
          <a:bodyPr/>
          <a:lstStyle/>
          <a:p>
            <a:r>
              <a:rPr lang="bg-BG" altLang="bg-BG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 НОИР – приоритетни оси: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533707"/>
              </p:ext>
            </p:extLst>
          </p:nvPr>
        </p:nvGraphicFramePr>
        <p:xfrm>
          <a:off x="838200" y="1558834"/>
          <a:ext cx="10515600" cy="4737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498582" y="338434"/>
            <a:ext cx="2597121" cy="810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088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435" y="347131"/>
            <a:ext cx="10920547" cy="74816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bg-BG" alt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Приоритетна ос 3:  </a:t>
            </a:r>
            <a:r>
              <a:rPr lang="en-US" alt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alt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Образователна среда за активно социално приобщаване</a:t>
            </a:r>
            <a:endParaRPr lang="bg-BG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004" y="284458"/>
            <a:ext cx="2597121" cy="810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39166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521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6783" cy="1245961"/>
          </a:xfrm>
        </p:spPr>
        <p:txBody>
          <a:bodyPr>
            <a:normAutofit fontScale="90000"/>
          </a:bodyPr>
          <a:lstStyle/>
          <a:p>
            <a:pPr lvl="0"/>
            <a:r>
              <a:rPr lang="bg-BG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сновни направления </a:t>
            </a: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дейностите по</a:t>
            </a:r>
            <a:b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 НОИР при прилагането на подхода </a:t>
            </a:r>
            <a:b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ВОМР</a:t>
            </a:r>
            <a:endParaRPr lang="en-US" sz="3600" dirty="0">
              <a:solidFill>
                <a:srgbClr val="00206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970579"/>
              </p:ext>
            </p:extLst>
          </p:nvPr>
        </p:nvGraphicFramePr>
        <p:xfrm>
          <a:off x="1049382" y="1584960"/>
          <a:ext cx="10515600" cy="457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85130" y="458630"/>
            <a:ext cx="2597121" cy="810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789302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6783" cy="1036955"/>
          </a:xfrm>
        </p:spPr>
        <p:txBody>
          <a:bodyPr>
            <a:normAutofit fontScale="90000"/>
          </a:bodyPr>
          <a:lstStyle/>
          <a:p>
            <a:pPr lvl="0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Финансиране</a:t>
            </a:r>
            <a:r>
              <a:rPr lang="bg-BG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8856420"/>
              </p:ext>
            </p:extLst>
          </p:nvPr>
        </p:nvGraphicFramePr>
        <p:xfrm>
          <a:off x="1049382" y="1584960"/>
          <a:ext cx="10515600" cy="457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85130" y="458630"/>
            <a:ext cx="2597121" cy="810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2427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6783" cy="1036955"/>
          </a:xfrm>
        </p:spPr>
        <p:txBody>
          <a:bodyPr>
            <a:normAutofit fontScale="90000"/>
          </a:bodyPr>
          <a:lstStyle/>
          <a:p>
            <a:pPr lvl="0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Първа покана: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50000"/>
                  </a:schemeClr>
                </a:solidFill>
              </a:rPr>
            </a:b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904461"/>
              </p:ext>
            </p:extLst>
          </p:nvPr>
        </p:nvGraphicFramePr>
        <p:xfrm>
          <a:off x="1049382" y="1584960"/>
          <a:ext cx="10515600" cy="457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85130" y="458630"/>
            <a:ext cx="2597121" cy="810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660341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726783" cy="1036955"/>
          </a:xfrm>
        </p:spPr>
        <p:txBody>
          <a:bodyPr>
            <a:normAutofit fontScale="90000"/>
          </a:bodyPr>
          <a:lstStyle/>
          <a:p>
            <a:pPr lvl="0"/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bg-BG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Втора</a:t>
            </a:r>
            <a:r>
              <a:rPr lang="bg-BG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bg-BG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покана: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5">
                    <a:lumMod val="50000"/>
                  </a:schemeClr>
                </a:solidFill>
              </a:rPr>
            </a:b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0314259"/>
              </p:ext>
            </p:extLst>
          </p:nvPr>
        </p:nvGraphicFramePr>
        <p:xfrm>
          <a:off x="1049382" y="1584960"/>
          <a:ext cx="10515600" cy="45745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85130" y="458630"/>
            <a:ext cx="2597121" cy="810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9511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2"/>
          <p:cNvSpPr>
            <a:spLocks/>
          </p:cNvSpPr>
          <p:nvPr/>
        </p:nvSpPr>
        <p:spPr bwMode="auto">
          <a:xfrm>
            <a:off x="2142310" y="2133600"/>
            <a:ext cx="8499564" cy="38779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0" tIns="0" rIns="0" bIns="0">
            <a:spAutoFit/>
          </a:bodyPr>
          <a:lstStyle/>
          <a:p>
            <a:pPr algn="r" eaLnBrk="1" hangingPunct="1">
              <a:lnSpc>
                <a:spcPct val="90000"/>
              </a:lnSpc>
              <a:defRPr/>
            </a:pPr>
            <a:endParaRPr lang="bg-BG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charset="0"/>
            </a:endParaRP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6065839" y="59797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bg-BG" altLang="bg-BG"/>
          </a:p>
        </p:txBody>
      </p:sp>
      <p:pic>
        <p:nvPicPr>
          <p:cNvPr id="4100" name="Picture 6" descr="logo m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525" y="246064"/>
            <a:ext cx="3240088" cy="77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http://sf.mon.bg/img/logo_eu_r_dva_fond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755" y="201614"/>
            <a:ext cx="2547937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42310" y="3273740"/>
            <a:ext cx="740228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2813">
              <a:lnSpc>
                <a:spcPct val="90000"/>
              </a:lnSpc>
              <a:defRPr/>
            </a:pPr>
            <a:r>
              <a:rPr lang="bg-BG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БЛАГОДАРЯ ЗА ВНИМАНИЕТО!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53051" y="5822071"/>
            <a:ext cx="451974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web: </a:t>
            </a:r>
            <a:r>
              <a:rPr lang="en-US" sz="3200" b="1" u="sng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http://sf.mon.bg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0581" y="246064"/>
            <a:ext cx="2597121" cy="81083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360384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0000003">
  <a:themeElements>
    <a:clrScheme name="Ppt0000003 1">
      <a:dk1>
        <a:srgbClr val="050595"/>
      </a:dk1>
      <a:lt1>
        <a:srgbClr val="FFFFFF"/>
      </a:lt1>
      <a:dk2>
        <a:srgbClr val="000000"/>
      </a:dk2>
      <a:lt2>
        <a:srgbClr val="FFFF99"/>
      </a:lt2>
      <a:accent1>
        <a:srgbClr val="FFC000"/>
      </a:accent1>
      <a:accent2>
        <a:srgbClr val="3497AE"/>
      </a:accent2>
      <a:accent3>
        <a:srgbClr val="AAAAAA"/>
      </a:accent3>
      <a:accent4>
        <a:srgbClr val="DADADA"/>
      </a:accent4>
      <a:accent5>
        <a:srgbClr val="FFDCAA"/>
      </a:accent5>
      <a:accent6>
        <a:srgbClr val="2E889D"/>
      </a:accent6>
      <a:hlink>
        <a:srgbClr val="F3EB4F"/>
      </a:hlink>
      <a:folHlink>
        <a:srgbClr val="7DDDFF"/>
      </a:folHlink>
    </a:clrScheme>
    <a:fontScheme name="Ppt0000003">
      <a:majorFont>
        <a:latin typeface="Calibri"/>
        <a:ea typeface=""/>
        <a:cs typeface="Arial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0000003 1">
        <a:dk1>
          <a:srgbClr val="050595"/>
        </a:dk1>
        <a:lt1>
          <a:srgbClr val="FFFFFF"/>
        </a:lt1>
        <a:dk2>
          <a:srgbClr val="000000"/>
        </a:dk2>
        <a:lt2>
          <a:srgbClr val="FFFF99"/>
        </a:lt2>
        <a:accent1>
          <a:srgbClr val="FFC000"/>
        </a:accent1>
        <a:accent2>
          <a:srgbClr val="3497AE"/>
        </a:accent2>
        <a:accent3>
          <a:srgbClr val="AAAAAA"/>
        </a:accent3>
        <a:accent4>
          <a:srgbClr val="DADADA"/>
        </a:accent4>
        <a:accent5>
          <a:srgbClr val="FFDCAA"/>
        </a:accent5>
        <a:accent6>
          <a:srgbClr val="2E889D"/>
        </a:accent6>
        <a:hlink>
          <a:srgbClr val="F3EB4F"/>
        </a:hlink>
        <a:folHlink>
          <a:srgbClr val="7DDD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Ppt0000003">
  <a:themeElements>
    <a:clrScheme name="Ppt0000003 1">
      <a:dk1>
        <a:srgbClr val="050595"/>
      </a:dk1>
      <a:lt1>
        <a:srgbClr val="FFFFFF"/>
      </a:lt1>
      <a:dk2>
        <a:srgbClr val="000000"/>
      </a:dk2>
      <a:lt2>
        <a:srgbClr val="FFFF99"/>
      </a:lt2>
      <a:accent1>
        <a:srgbClr val="FFC000"/>
      </a:accent1>
      <a:accent2>
        <a:srgbClr val="3497AE"/>
      </a:accent2>
      <a:accent3>
        <a:srgbClr val="AAAAAA"/>
      </a:accent3>
      <a:accent4>
        <a:srgbClr val="DADADA"/>
      </a:accent4>
      <a:accent5>
        <a:srgbClr val="FFDCAA"/>
      </a:accent5>
      <a:accent6>
        <a:srgbClr val="2E889D"/>
      </a:accent6>
      <a:hlink>
        <a:srgbClr val="F3EB4F"/>
      </a:hlink>
      <a:folHlink>
        <a:srgbClr val="7DDDFF"/>
      </a:folHlink>
    </a:clrScheme>
    <a:fontScheme name="Ppt0000003">
      <a:majorFont>
        <a:latin typeface="Calibri"/>
        <a:ea typeface=""/>
        <a:cs typeface="Arial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0000003 1">
        <a:dk1>
          <a:srgbClr val="050595"/>
        </a:dk1>
        <a:lt1>
          <a:srgbClr val="FFFFFF"/>
        </a:lt1>
        <a:dk2>
          <a:srgbClr val="000000"/>
        </a:dk2>
        <a:lt2>
          <a:srgbClr val="FFFF99"/>
        </a:lt2>
        <a:accent1>
          <a:srgbClr val="FFC000"/>
        </a:accent1>
        <a:accent2>
          <a:srgbClr val="3497AE"/>
        </a:accent2>
        <a:accent3>
          <a:srgbClr val="AAAAAA"/>
        </a:accent3>
        <a:accent4>
          <a:srgbClr val="DADADA"/>
        </a:accent4>
        <a:accent5>
          <a:srgbClr val="FFDCAA"/>
        </a:accent5>
        <a:accent6>
          <a:srgbClr val="2E889D"/>
        </a:accent6>
        <a:hlink>
          <a:srgbClr val="F3EB4F"/>
        </a:hlink>
        <a:folHlink>
          <a:srgbClr val="7DDD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</TotalTime>
  <Words>528</Words>
  <Application>Microsoft Office PowerPoint</Application>
  <PresentationFormat>Widescreen</PresentationFormat>
  <Paragraphs>65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Ppt0000003</vt:lpstr>
      <vt:lpstr>1_Ppt0000003</vt:lpstr>
      <vt:lpstr>Diseño predeterminado</vt:lpstr>
      <vt:lpstr>PowerPoint Presentation</vt:lpstr>
      <vt:lpstr>Национален контекст 2014-2020 г.</vt:lpstr>
      <vt:lpstr>ОП НОИР – приоритетни оси:</vt:lpstr>
      <vt:lpstr>Приоритетна ос 3:   Образователна среда за активно социално приобщаване</vt:lpstr>
      <vt:lpstr>Основни направления на дейностите по ОП НОИР при прилагането на подхода  ВОМР</vt:lpstr>
      <vt:lpstr> Финансиране: </vt:lpstr>
      <vt:lpstr> Първа покана: </vt:lpstr>
      <vt:lpstr> Втора покана: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Asen P Petrov</dc:creator>
  <cp:lastModifiedBy>Nikolay Nikolov</cp:lastModifiedBy>
  <cp:revision>118</cp:revision>
  <dcterms:created xsi:type="dcterms:W3CDTF">2014-10-23T07:41:39Z</dcterms:created>
  <dcterms:modified xsi:type="dcterms:W3CDTF">2015-02-26T12:45:42Z</dcterms:modified>
</cp:coreProperties>
</file>