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972" r:id="rId1"/>
  </p:sldMasterIdLst>
  <p:notesMasterIdLst>
    <p:notesMasterId r:id="rId32"/>
  </p:notesMasterIdLst>
  <p:handoutMasterIdLst>
    <p:handoutMasterId r:id="rId33"/>
  </p:handoutMasterIdLst>
  <p:sldIdLst>
    <p:sldId id="256" r:id="rId2"/>
    <p:sldId id="266" r:id="rId3"/>
    <p:sldId id="316" r:id="rId4"/>
    <p:sldId id="280" r:id="rId5"/>
    <p:sldId id="293" r:id="rId6"/>
    <p:sldId id="327" r:id="rId7"/>
    <p:sldId id="276" r:id="rId8"/>
    <p:sldId id="274" r:id="rId9"/>
    <p:sldId id="331" r:id="rId10"/>
    <p:sldId id="325" r:id="rId11"/>
    <p:sldId id="307" r:id="rId12"/>
    <p:sldId id="334" r:id="rId13"/>
    <p:sldId id="317" r:id="rId14"/>
    <p:sldId id="286" r:id="rId15"/>
    <p:sldId id="345" r:id="rId16"/>
    <p:sldId id="339" r:id="rId17"/>
    <p:sldId id="329" r:id="rId18"/>
    <p:sldId id="287" r:id="rId19"/>
    <p:sldId id="309" r:id="rId20"/>
    <p:sldId id="306" r:id="rId21"/>
    <p:sldId id="347" r:id="rId22"/>
    <p:sldId id="318" r:id="rId23"/>
    <p:sldId id="319" r:id="rId24"/>
    <p:sldId id="341" r:id="rId25"/>
    <p:sldId id="346" r:id="rId26"/>
    <p:sldId id="342" r:id="rId27"/>
    <p:sldId id="343" r:id="rId28"/>
    <p:sldId id="344" r:id="rId29"/>
    <p:sldId id="323" r:id="rId30"/>
    <p:sldId id="270" r:id="rId31"/>
  </p:sldIdLst>
  <p:sldSz cx="9144000" cy="6858000" type="screen4x3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3" autoAdjust="0"/>
    <p:restoredTop sz="94671" autoAdjust="0"/>
  </p:normalViewPr>
  <p:slideViewPr>
    <p:cSldViewPr>
      <p:cViewPr>
        <p:scale>
          <a:sx n="92" d="100"/>
          <a:sy n="92" d="100"/>
        </p:scale>
        <p:origin x="-1266" y="3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5222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bg-BG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54A20B2-851B-4D3D-9414-C97E07B53009}" type="datetimeFigureOut">
              <a:rPr lang="bg-BG" smtClean="0"/>
              <a:t>26.2.2015 г.</a:t>
            </a:fld>
            <a:endParaRPr lang="bg-BG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bg-BG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88A30F-9CFC-4F7D-8A6E-8323585CF7F5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338425999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bg-BG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ED1DBA8-D795-47A6-B219-7B5A19A1A36F}" type="datetimeFigureOut">
              <a:rPr lang="bg-BG" smtClean="0"/>
              <a:t>26.2.2015 г.</a:t>
            </a:fld>
            <a:endParaRPr lang="bg-BG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bg-BG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14875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bg-B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4919C4D-60E5-4FAF-AB6E-470AF8557CEB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380661865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919C4D-60E5-4FAF-AB6E-470AF8557CEB}" type="slidenum">
              <a:rPr lang="bg-BG" smtClean="0"/>
              <a:t>1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6862756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endParaRPr lang="bg-BG">
              <a:solidFill>
                <a:srgbClr val="000000"/>
              </a:solidFill>
            </a:endParaRPr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bg-BG">
              <a:solidFill>
                <a:srgbClr val="000000"/>
              </a:solidFill>
            </a:endParaRPr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8598D704-EEC3-4C7C-933C-9478576A9307}" type="slidenum">
              <a:rPr lang="bg-BG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bg-BG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bg-BG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bg-BG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4F85CC65-274B-48FF-A676-79A00B171839}" type="slidenum">
              <a:rPr lang="bg-BG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bg-BG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bg-BG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bg-BG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5CCEA11A-6B93-4BDB-A127-4670D014A7AE}" type="slidenum">
              <a:rPr lang="bg-BG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bg-BG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bg-BG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bg-BG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5CD1A774-2575-4D98-AA76-1C6D5EAA728E}" type="slidenum">
              <a:rPr lang="bg-BG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bg-BG">
              <a:solidFill>
                <a:srgbClr val="000000"/>
              </a:solidFill>
            </a:endParaRP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bg-BG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bg-BG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AE23CF6A-FFC0-4BD7-9E8C-A90B2E59CB82}" type="slidenum">
              <a:rPr lang="bg-BG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bg-BG">
              <a:solidFill>
                <a:srgbClr val="000000"/>
              </a:solidFill>
            </a:endParaRPr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bg-BG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bg-BG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9FE42B14-9B9B-4427-A7E6-F8AAEC682687}" type="slidenum">
              <a:rPr lang="bg-BG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bg-BG">
              <a:solidFill>
                <a:srgbClr val="000000"/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bg-BG">
              <a:solidFill>
                <a:srgbClr val="00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bg-BG">
              <a:solidFill>
                <a:srgbClr val="0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92B2BE42-24D0-46FC-9432-E6280FF23A3B}" type="slidenum">
              <a:rPr lang="bg-BG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bg-BG">
              <a:solidFill>
                <a:srgbClr val="000000"/>
              </a:solidFill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bg-BG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bg-BG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BB6B0D57-5318-4D76-B917-F142AC413F96}" type="slidenum">
              <a:rPr lang="bg-BG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bg-BG">
              <a:solidFill>
                <a:srgbClr val="000000"/>
              </a:solidFill>
            </a:endParaRP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bg-BG">
              <a:solidFill>
                <a:srgbClr val="00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bg-BG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96E22F84-BD7C-4B03-9B16-4534830411C1}" type="slidenum">
              <a:rPr lang="bg-BG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bg-BG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pPr>
              <a:defRPr/>
            </a:pPr>
            <a:endParaRPr lang="bg-BG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bg-BG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1F3CBD36-8A45-419B-A2C5-197D426E76B9}" type="slidenum">
              <a:rPr lang="bg-BG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bg-BG">
              <a:solidFill>
                <a:srgbClr val="000000"/>
              </a:solidFill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bg-BG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bg-BG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CD9E8A92-AA85-4C4A-97F6-6D7A1FFDBD74}" type="slidenum">
              <a:rPr lang="bg-BG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bg-BG">
              <a:solidFill>
                <a:srgbClr val="00000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bg-BG">
              <a:solidFill>
                <a:srgbClr val="000000"/>
              </a:solidFill>
            </a:endParaRPr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bg-BG">
              <a:solidFill>
                <a:srgbClr val="000000"/>
              </a:solidFill>
            </a:endParaRP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E72A1D47-4E5E-4A42-8376-FE560FA17345}" type="slidenum">
              <a:rPr lang="bg-BG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bg-BG">
              <a:solidFill>
                <a:srgbClr val="0000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73" r:id="rId1"/>
    <p:sldLayoutId id="2147483974" r:id="rId2"/>
    <p:sldLayoutId id="2147483975" r:id="rId3"/>
    <p:sldLayoutId id="2147483976" r:id="rId4"/>
    <p:sldLayoutId id="2147483977" r:id="rId5"/>
    <p:sldLayoutId id="2147483978" r:id="rId6"/>
    <p:sldLayoutId id="2147483979" r:id="rId7"/>
    <p:sldLayoutId id="2147483980" r:id="rId8"/>
    <p:sldLayoutId id="2147483981" r:id="rId9"/>
    <p:sldLayoutId id="2147483982" r:id="rId10"/>
    <p:sldLayoutId id="2147483983" r:id="rId11"/>
  </p:sldLayoutIdLst>
  <p:transition>
    <p:fade/>
  </p:transition>
  <p:timing>
    <p:tnLst>
      <p:par>
        <p:cTn id="1" dur="indefinite" restart="never" nodeType="tmRoot"/>
      </p:par>
    </p:tnLst>
  </p:timing>
  <p:hf hdr="0" ftr="0" dt="0"/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bg-BG" dirty="0" smtClean="0">
                <a:latin typeface="Arial" panose="020B0604020202020204" pitchFamily="34" charset="0"/>
                <a:cs typeface="Arial" panose="020B0604020202020204" pitchFamily="34" charset="0"/>
              </a:rPr>
              <a:t>Водено от общностите местно развитие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99592" y="3886200"/>
            <a:ext cx="7128792" cy="2279104"/>
          </a:xfrm>
        </p:spPr>
        <p:txBody>
          <a:bodyPr>
            <a:normAutofit fontScale="92500" lnSpcReduction="20000"/>
          </a:bodyPr>
          <a:lstStyle/>
          <a:p>
            <a:r>
              <a:rPr lang="bg-BG" dirty="0" smtClean="0">
                <a:latin typeface="Arial" panose="020B0604020202020204" pitchFamily="34" charset="0"/>
                <a:cs typeface="Arial" panose="020B0604020202020204" pitchFamily="34" charset="0"/>
              </a:rPr>
              <a:t>Гр. София</a:t>
            </a:r>
          </a:p>
          <a:p>
            <a:r>
              <a:rPr lang="bg-BG" dirty="0" smtClean="0">
                <a:latin typeface="Arial" panose="020B0604020202020204" pitchFamily="34" charset="0"/>
                <a:cs typeface="Arial" panose="020B0604020202020204" pitchFamily="34" charset="0"/>
              </a:rPr>
              <a:t>27.02.2015 г.</a:t>
            </a:r>
          </a:p>
          <a:p>
            <a:endParaRPr lang="bg-BG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bg-BG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bg-BG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bg-BG" dirty="0" smtClean="0">
                <a:latin typeface="Arial" panose="020B0604020202020204" pitchFamily="34" charset="0"/>
                <a:cs typeface="Arial" panose="020B0604020202020204" pitchFamily="34" charset="0"/>
              </a:rPr>
              <a:t>Министерство на земеделието и храните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598D704-EEC3-4C7C-933C-9478576A9307}" type="slidenum">
              <a:rPr lang="bg-BG" smtClean="0">
                <a:solidFill>
                  <a:srgbClr val="000000"/>
                </a:solidFill>
              </a:rPr>
              <a:pPr>
                <a:defRPr/>
              </a:pPr>
              <a:t>1</a:t>
            </a:fld>
            <a:endParaRPr lang="bg-BG">
              <a:solidFill>
                <a:srgbClr val="000000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1" y="476673"/>
            <a:ext cx="3816423" cy="12849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466803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6E22F84-BD7C-4B03-9B16-4534830411C1}" type="slidenum">
              <a:rPr lang="bg-BG" smtClean="0">
                <a:solidFill>
                  <a:srgbClr val="000000"/>
                </a:solidFill>
              </a:rPr>
              <a:pPr>
                <a:defRPr/>
              </a:pPr>
              <a:t>10</a:t>
            </a:fld>
            <a:endParaRPr lang="bg-BG">
              <a:solidFill>
                <a:srgbClr val="000000"/>
              </a:solidFill>
            </a:endParaRPr>
          </a:p>
        </p:txBody>
      </p:sp>
      <p:sp>
        <p:nvSpPr>
          <p:cNvPr id="20482" name="Rectangle 74"/>
          <p:cNvSpPr>
            <a:spLocks noGrp="1" noChangeArrowheads="1"/>
          </p:cNvSpPr>
          <p:nvPr>
            <p:ph type="title" idx="4294967295"/>
          </p:nvPr>
        </p:nvSpPr>
        <p:spPr>
          <a:xfrm>
            <a:off x="660302" y="270658"/>
            <a:ext cx="7690048" cy="940139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bg-BG" altLang="en-US" sz="32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bg-BG" altLang="en-US" sz="3200" dirty="0" smtClean="0">
                <a:latin typeface="Arial" pitchFamily="34" charset="0"/>
                <a:cs typeface="Arial" pitchFamily="34" charset="0"/>
              </a:rPr>
            </a:br>
            <a:r>
              <a:rPr lang="bg-BG" altLang="en-US" sz="3100" dirty="0" smtClean="0">
                <a:effectLst/>
                <a:latin typeface="Arial" pitchFamily="34" charset="0"/>
                <a:cs typeface="Arial" pitchFamily="34" charset="0"/>
              </a:rPr>
              <a:t>Времеви график</a:t>
            </a:r>
            <a:endParaRPr lang="en-US" altLang="en-US" sz="3100" dirty="0" smtClean="0"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485" name="Rectangle 66"/>
          <p:cNvSpPr>
            <a:spLocks noChangeArrowheads="1"/>
          </p:cNvSpPr>
          <p:nvPr/>
        </p:nvSpPr>
        <p:spPr bwMode="auto">
          <a:xfrm>
            <a:off x="1" y="913280"/>
            <a:ext cx="184731" cy="2975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endParaRPr lang="en-US" altLang="en-US" sz="2000" baseline="30000" smtClean="0">
              <a:solidFill>
                <a:srgbClr val="000000"/>
              </a:solidFill>
            </a:endParaRPr>
          </a:p>
        </p:txBody>
      </p:sp>
      <p:sp>
        <p:nvSpPr>
          <p:cNvPr id="20486" name="Rectangle 68"/>
          <p:cNvSpPr>
            <a:spLocks noChangeArrowheads="1"/>
          </p:cNvSpPr>
          <p:nvPr/>
        </p:nvSpPr>
        <p:spPr bwMode="auto">
          <a:xfrm>
            <a:off x="1" y="913280"/>
            <a:ext cx="184731" cy="2975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endParaRPr lang="en-US" altLang="en-US" sz="2000" baseline="30000" smtClean="0">
              <a:solidFill>
                <a:srgbClr val="000000"/>
              </a:solidFill>
            </a:endParaRPr>
          </a:p>
        </p:txBody>
      </p:sp>
      <p:sp>
        <p:nvSpPr>
          <p:cNvPr id="20487" name="Rectangle 70"/>
          <p:cNvSpPr>
            <a:spLocks noChangeArrowheads="1"/>
          </p:cNvSpPr>
          <p:nvPr/>
        </p:nvSpPr>
        <p:spPr bwMode="auto">
          <a:xfrm>
            <a:off x="1" y="798982"/>
            <a:ext cx="184731" cy="2975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endParaRPr lang="en-US" altLang="en-US" sz="2000" baseline="30000" smtClean="0">
              <a:solidFill>
                <a:srgbClr val="000000"/>
              </a:solidFill>
            </a:endParaRPr>
          </a:p>
        </p:txBody>
      </p:sp>
      <p:sp>
        <p:nvSpPr>
          <p:cNvPr id="20488" name="Rectangle 72"/>
          <p:cNvSpPr>
            <a:spLocks noChangeArrowheads="1"/>
          </p:cNvSpPr>
          <p:nvPr/>
        </p:nvSpPr>
        <p:spPr bwMode="auto">
          <a:xfrm>
            <a:off x="1" y="798982"/>
            <a:ext cx="184731" cy="2975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endParaRPr lang="en-US" altLang="en-US" sz="2000" baseline="30000" smtClean="0">
              <a:solidFill>
                <a:srgbClr val="000000"/>
              </a:solidFill>
            </a:endParaRPr>
          </a:p>
        </p:txBody>
      </p:sp>
      <p:sp>
        <p:nvSpPr>
          <p:cNvPr id="20490" name="Rectangle 11"/>
          <p:cNvSpPr>
            <a:spLocks noChangeArrowheads="1"/>
          </p:cNvSpPr>
          <p:nvPr/>
        </p:nvSpPr>
        <p:spPr bwMode="auto">
          <a:xfrm>
            <a:off x="351694" y="1857375"/>
            <a:ext cx="8572500" cy="941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endParaRPr lang="en-US" altLang="en-US" sz="5400" baseline="30000" smtClean="0">
              <a:solidFill>
                <a:srgbClr val="000000"/>
              </a:solidFill>
            </a:endParaRPr>
          </a:p>
          <a:p>
            <a:pPr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Font typeface="Wingdings" pitchFamily="2" charset="2"/>
              <a:buNone/>
            </a:pPr>
            <a:endParaRPr lang="bg-BG" altLang="en-US" sz="3600" baseline="30000" smtClean="0">
              <a:solidFill>
                <a:srgbClr val="000000"/>
              </a:solidFill>
            </a:endParaRPr>
          </a:p>
        </p:txBody>
      </p:sp>
      <p:sp>
        <p:nvSpPr>
          <p:cNvPr id="20491" name="Slide Number Placeholder 11"/>
          <p:cNvSpPr txBox="1">
            <a:spLocks noGrp="1"/>
          </p:cNvSpPr>
          <p:nvPr/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9pPr>
          </a:lstStyle>
          <a:p>
            <a:pPr algn="r"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endParaRPr lang="bg-BG" altLang="en-US" sz="1400" dirty="0" smtClean="0">
              <a:solidFill>
                <a:srgbClr val="000000"/>
              </a:solidFill>
            </a:endParaRPr>
          </a:p>
        </p:txBody>
      </p:sp>
      <p:sp>
        <p:nvSpPr>
          <p:cNvPr id="20494" name="Rectangle 15"/>
          <p:cNvSpPr>
            <a:spLocks noChangeArrowheads="1"/>
          </p:cNvSpPr>
          <p:nvPr/>
        </p:nvSpPr>
        <p:spPr bwMode="auto">
          <a:xfrm>
            <a:off x="317990" y="2780976"/>
            <a:ext cx="8374673" cy="2975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tabLst>
                <a:tab pos="457200" algn="l"/>
              </a:tabLst>
              <a:defRPr sz="3200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tabLst>
                <a:tab pos="457200" algn="l"/>
              </a:tabLst>
              <a:defRPr sz="2800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tabLst>
                <a:tab pos="457200" algn="l"/>
              </a:tabLst>
              <a:defRPr sz="2400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tabLst>
                <a:tab pos="457200" algn="l"/>
              </a:tabLst>
              <a:defRPr sz="2000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tabLst>
                <a:tab pos="457200" algn="l"/>
              </a:tabLst>
              <a:defRPr sz="2000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457200" algn="l"/>
              </a:tabLst>
              <a:defRPr sz="2000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457200" algn="l"/>
              </a:tabLst>
              <a:defRPr sz="2000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457200" algn="l"/>
              </a:tabLst>
              <a:defRPr sz="2000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457200" algn="l"/>
              </a:tabLst>
              <a:defRPr sz="2000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bg-BG" altLang="en-US" sz="2000" baseline="30000" smtClean="0">
                <a:solidFill>
                  <a:srgbClr val="000000"/>
                </a:solidFill>
              </a:rPr>
              <a:t> </a:t>
            </a:r>
          </a:p>
        </p:txBody>
      </p:sp>
      <p:sp>
        <p:nvSpPr>
          <p:cNvPr id="4111" name="Rectangle 16"/>
          <p:cNvSpPr>
            <a:spLocks noChangeArrowheads="1"/>
          </p:cNvSpPr>
          <p:nvPr/>
        </p:nvSpPr>
        <p:spPr bwMode="auto">
          <a:xfrm>
            <a:off x="383932" y="1795463"/>
            <a:ext cx="8442081" cy="35394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endParaRPr lang="en-US" altLang="en-US" sz="2800" b="1" baseline="30000" dirty="0" smtClean="0">
              <a:solidFill>
                <a:srgbClr val="000000"/>
              </a:solidFill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endParaRPr lang="bg-BG" altLang="en-US" sz="2800" baseline="30000" dirty="0" smtClean="0">
              <a:solidFill>
                <a:srgbClr val="000000"/>
              </a:solidFill>
            </a:endParaRPr>
          </a:p>
          <a:p>
            <a:pPr algn="just"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endParaRPr lang="en-US" altLang="en-US" sz="2800" baseline="30000" dirty="0" smtClean="0">
              <a:solidFill>
                <a:srgbClr val="000000"/>
              </a:solidFill>
            </a:endParaRPr>
          </a:p>
          <a:p>
            <a:pPr algn="just"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bg-BG" altLang="en-US" sz="2800" baseline="30000" dirty="0" smtClean="0">
                <a:solidFill>
                  <a:srgbClr val="000000"/>
                </a:solidFill>
              </a:rPr>
              <a:t>    ПМ</a:t>
            </a:r>
            <a:r>
              <a:rPr lang="en-GB" altLang="en-US" sz="2800" baseline="30000" dirty="0" smtClean="0">
                <a:solidFill>
                  <a:srgbClr val="000000"/>
                </a:solidFill>
              </a:rPr>
              <a:t> 19.2</a:t>
            </a:r>
          </a:p>
          <a:p>
            <a:pPr algn="just"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endParaRPr lang="en-US" altLang="en-US" sz="2800" baseline="30000" dirty="0" smtClean="0">
              <a:solidFill>
                <a:srgbClr val="000000"/>
              </a:solidFill>
            </a:endParaRPr>
          </a:p>
          <a:p>
            <a:pPr algn="just"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bg-BG" altLang="en-US" sz="2800" baseline="30000" dirty="0" smtClean="0">
                <a:solidFill>
                  <a:srgbClr val="000000"/>
                </a:solidFill>
              </a:rPr>
              <a:t>    ПМ</a:t>
            </a:r>
            <a:r>
              <a:rPr lang="en-US" altLang="en-US" sz="2800" baseline="30000" dirty="0" smtClean="0">
                <a:solidFill>
                  <a:srgbClr val="000000"/>
                </a:solidFill>
              </a:rPr>
              <a:t> 19.4</a:t>
            </a:r>
            <a:endParaRPr lang="en-GB" altLang="en-US" sz="2800" baseline="30000" dirty="0" smtClean="0">
              <a:solidFill>
                <a:srgbClr val="000000"/>
              </a:solidFill>
            </a:endParaRPr>
          </a:p>
          <a:p>
            <a:pPr algn="just"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endParaRPr lang="en-GB" altLang="en-US" sz="2800" baseline="30000" dirty="0" smtClean="0">
              <a:solidFill>
                <a:srgbClr val="000000"/>
              </a:solidFill>
            </a:endParaRPr>
          </a:p>
          <a:p>
            <a:pPr algn="just"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bg-BG" altLang="en-US" sz="2800" baseline="30000" dirty="0" smtClean="0">
                <a:solidFill>
                  <a:srgbClr val="000000"/>
                </a:solidFill>
              </a:rPr>
              <a:t>    ПМ</a:t>
            </a:r>
            <a:r>
              <a:rPr lang="en-GB" altLang="en-US" sz="2800" baseline="30000" dirty="0" smtClean="0">
                <a:solidFill>
                  <a:srgbClr val="000000"/>
                </a:solidFill>
              </a:rPr>
              <a:t> 19.3</a:t>
            </a:r>
          </a:p>
          <a:p>
            <a:pPr algn="just"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GB" altLang="en-US" sz="2800" baseline="30000" dirty="0" smtClean="0">
                <a:solidFill>
                  <a:srgbClr val="000000"/>
                </a:solidFill>
              </a:rPr>
              <a:t>    </a:t>
            </a:r>
            <a:r>
              <a:rPr lang="bg-BG" altLang="en-US" sz="2800" baseline="30000" dirty="0" smtClean="0">
                <a:solidFill>
                  <a:srgbClr val="000000"/>
                </a:solidFill>
              </a:rPr>
              <a:t>ПМ</a:t>
            </a:r>
            <a:r>
              <a:rPr lang="en-GB" altLang="en-US" sz="2800" baseline="30000" dirty="0" smtClean="0">
                <a:solidFill>
                  <a:srgbClr val="000000"/>
                </a:solidFill>
              </a:rPr>
              <a:t> 19.1  </a:t>
            </a:r>
            <a:endParaRPr lang="en-US" altLang="en-US" sz="2800" baseline="30000" dirty="0" smtClean="0">
              <a:solidFill>
                <a:srgbClr val="000000"/>
              </a:solidFill>
            </a:endParaRPr>
          </a:p>
          <a:p>
            <a:pPr algn="just"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endParaRPr lang="en-US" altLang="en-US" sz="2800" baseline="30000" dirty="0" smtClean="0">
              <a:solidFill>
                <a:srgbClr val="000000"/>
              </a:solidFill>
            </a:endParaRPr>
          </a:p>
          <a:p>
            <a:pPr algn="just"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en-US" sz="2800" baseline="30000" dirty="0" smtClean="0">
                <a:solidFill>
                  <a:srgbClr val="000000"/>
                </a:solidFill>
              </a:rPr>
              <a:t>                 2015  </a:t>
            </a:r>
            <a:r>
              <a:rPr lang="bg-BG" altLang="en-US" sz="2800" baseline="30000" dirty="0" smtClean="0">
                <a:solidFill>
                  <a:srgbClr val="000000"/>
                </a:solidFill>
              </a:rPr>
              <a:t> </a:t>
            </a:r>
            <a:r>
              <a:rPr lang="en-US" altLang="en-US" sz="2800" baseline="30000" dirty="0" smtClean="0">
                <a:solidFill>
                  <a:srgbClr val="000000"/>
                </a:solidFill>
              </a:rPr>
              <a:t>       2016 </a:t>
            </a:r>
            <a:r>
              <a:rPr lang="bg-BG" altLang="en-US" sz="2800" baseline="30000" dirty="0" smtClean="0">
                <a:solidFill>
                  <a:srgbClr val="000000"/>
                </a:solidFill>
              </a:rPr>
              <a:t> </a:t>
            </a:r>
            <a:r>
              <a:rPr lang="en-US" altLang="en-US" sz="2800" baseline="30000" dirty="0" smtClean="0">
                <a:solidFill>
                  <a:srgbClr val="000000"/>
                </a:solidFill>
              </a:rPr>
              <a:t>        2017    </a:t>
            </a:r>
            <a:r>
              <a:rPr lang="bg-BG" altLang="en-US" sz="2800" baseline="30000" dirty="0" smtClean="0">
                <a:solidFill>
                  <a:srgbClr val="000000"/>
                </a:solidFill>
              </a:rPr>
              <a:t> </a:t>
            </a:r>
            <a:r>
              <a:rPr lang="en-US" altLang="en-US" sz="2800" baseline="30000" dirty="0" smtClean="0">
                <a:solidFill>
                  <a:srgbClr val="000000"/>
                </a:solidFill>
              </a:rPr>
              <a:t>     2018</a:t>
            </a:r>
            <a:r>
              <a:rPr lang="bg-BG" altLang="en-US" sz="2800" baseline="30000" dirty="0" smtClean="0">
                <a:solidFill>
                  <a:srgbClr val="000000"/>
                </a:solidFill>
              </a:rPr>
              <a:t> </a:t>
            </a:r>
            <a:r>
              <a:rPr lang="en-US" altLang="en-US" sz="2800" baseline="30000" dirty="0" smtClean="0">
                <a:solidFill>
                  <a:srgbClr val="000000"/>
                </a:solidFill>
              </a:rPr>
              <a:t>        2019 </a:t>
            </a:r>
            <a:r>
              <a:rPr lang="bg-BG" altLang="en-US" sz="2800" baseline="30000" dirty="0" smtClean="0">
                <a:solidFill>
                  <a:srgbClr val="000000"/>
                </a:solidFill>
              </a:rPr>
              <a:t> </a:t>
            </a:r>
            <a:r>
              <a:rPr lang="en-US" altLang="en-US" sz="2800" baseline="30000" dirty="0" smtClean="0">
                <a:solidFill>
                  <a:srgbClr val="000000"/>
                </a:solidFill>
              </a:rPr>
              <a:t>        2020 </a:t>
            </a:r>
          </a:p>
          <a:p>
            <a:pPr algn="just"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endParaRPr lang="bg-BG" altLang="en-US" sz="2800" baseline="30000" dirty="0" smtClean="0">
              <a:solidFill>
                <a:srgbClr val="000000"/>
              </a:solidFill>
            </a:endParaRPr>
          </a:p>
        </p:txBody>
      </p:sp>
      <p:cxnSp>
        <p:nvCxnSpPr>
          <p:cNvPr id="20496" name="Straight Arrow Connector 2"/>
          <p:cNvCxnSpPr>
            <a:cxnSpLocks noChangeShapeType="1"/>
          </p:cNvCxnSpPr>
          <p:nvPr/>
        </p:nvCxnSpPr>
        <p:spPr bwMode="auto">
          <a:xfrm>
            <a:off x="1414097" y="4602163"/>
            <a:ext cx="7178919" cy="0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</p:spPr>
      </p:cxnSp>
      <p:sp>
        <p:nvSpPr>
          <p:cNvPr id="4" name="Right Arrow 3"/>
          <p:cNvSpPr>
            <a:spLocks noChangeArrowheads="1"/>
          </p:cNvSpPr>
          <p:nvPr/>
        </p:nvSpPr>
        <p:spPr bwMode="auto">
          <a:xfrm>
            <a:off x="5346875" y="4073575"/>
            <a:ext cx="3246141" cy="363537"/>
          </a:xfrm>
          <a:prstGeom prst="rightArrow">
            <a:avLst>
              <a:gd name="adj1" fmla="val 50000"/>
              <a:gd name="adj2" fmla="val 49967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 sz="2800" baseline="30000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1pPr>
            <a:lvl2pPr marL="742950" indent="-285750" eaLnBrk="0" hangingPunct="0">
              <a:defRPr sz="2800" baseline="30000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2pPr>
            <a:lvl3pPr marL="1143000" indent="-228600" eaLnBrk="0" hangingPunct="0">
              <a:defRPr sz="2800" baseline="30000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3pPr>
            <a:lvl4pPr marL="1600200" indent="-228600" eaLnBrk="0" hangingPunct="0">
              <a:defRPr sz="2800" baseline="30000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4pPr>
            <a:lvl5pPr marL="2057400" indent="-228600" eaLnBrk="0" hangingPunct="0">
              <a:defRPr sz="2800" baseline="30000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 baseline="30000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 baseline="30000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 baseline="30000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 baseline="30000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en-US" altLang="bg-BG" sz="2000" smtClean="0">
              <a:solidFill>
                <a:srgbClr val="000000"/>
              </a:solidFill>
            </a:endParaRPr>
          </a:p>
        </p:txBody>
      </p:sp>
      <p:sp>
        <p:nvSpPr>
          <p:cNvPr id="5" name="Right Arrow 4"/>
          <p:cNvSpPr>
            <a:spLocks noChangeArrowheads="1"/>
          </p:cNvSpPr>
          <p:nvPr/>
        </p:nvSpPr>
        <p:spPr bwMode="auto">
          <a:xfrm>
            <a:off x="3347864" y="3644903"/>
            <a:ext cx="5245153" cy="396875"/>
          </a:xfrm>
          <a:prstGeom prst="rightArrow">
            <a:avLst>
              <a:gd name="adj1" fmla="val 50000"/>
              <a:gd name="adj2" fmla="val 50071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 sz="2800" baseline="30000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1pPr>
            <a:lvl2pPr marL="742950" indent="-285750" eaLnBrk="0" hangingPunct="0">
              <a:defRPr sz="2800" baseline="30000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2pPr>
            <a:lvl3pPr marL="1143000" indent="-228600" eaLnBrk="0" hangingPunct="0">
              <a:defRPr sz="2800" baseline="30000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3pPr>
            <a:lvl4pPr marL="1600200" indent="-228600" eaLnBrk="0" hangingPunct="0">
              <a:defRPr sz="2800" baseline="30000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4pPr>
            <a:lvl5pPr marL="2057400" indent="-228600" eaLnBrk="0" hangingPunct="0">
              <a:defRPr sz="2800" baseline="30000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 baseline="30000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 baseline="30000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 baseline="30000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 baseline="30000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en-US" altLang="bg-BG" sz="2000" smtClean="0">
              <a:solidFill>
                <a:srgbClr val="000000"/>
              </a:solidFill>
            </a:endParaRPr>
          </a:p>
        </p:txBody>
      </p:sp>
      <p:sp>
        <p:nvSpPr>
          <p:cNvPr id="6" name="Right Arrow 5"/>
          <p:cNvSpPr>
            <a:spLocks noChangeArrowheads="1"/>
          </p:cNvSpPr>
          <p:nvPr/>
        </p:nvSpPr>
        <p:spPr bwMode="auto">
          <a:xfrm>
            <a:off x="2915816" y="3074991"/>
            <a:ext cx="5677201" cy="422275"/>
          </a:xfrm>
          <a:prstGeom prst="rightArrow">
            <a:avLst>
              <a:gd name="adj1" fmla="val 50000"/>
              <a:gd name="adj2" fmla="val 50105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 sz="2800" baseline="30000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1pPr>
            <a:lvl2pPr marL="742950" indent="-285750" eaLnBrk="0" hangingPunct="0">
              <a:defRPr sz="2800" baseline="30000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2pPr>
            <a:lvl3pPr marL="1143000" indent="-228600" eaLnBrk="0" hangingPunct="0">
              <a:defRPr sz="2800" baseline="30000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3pPr>
            <a:lvl4pPr marL="1600200" indent="-228600" eaLnBrk="0" hangingPunct="0">
              <a:defRPr sz="2800" baseline="30000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4pPr>
            <a:lvl5pPr marL="2057400" indent="-228600" eaLnBrk="0" hangingPunct="0">
              <a:defRPr sz="2800" baseline="30000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 baseline="30000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 baseline="30000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 baseline="30000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 baseline="30000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en-US" altLang="bg-BG" sz="2000" smtClean="0">
              <a:solidFill>
                <a:srgbClr val="000000"/>
              </a:solidFill>
            </a:endParaRPr>
          </a:p>
        </p:txBody>
      </p:sp>
      <p:sp>
        <p:nvSpPr>
          <p:cNvPr id="21" name="Right Arrow 20"/>
          <p:cNvSpPr>
            <a:spLocks noChangeArrowheads="1"/>
          </p:cNvSpPr>
          <p:nvPr/>
        </p:nvSpPr>
        <p:spPr bwMode="auto">
          <a:xfrm>
            <a:off x="2915816" y="2506666"/>
            <a:ext cx="5677201" cy="422275"/>
          </a:xfrm>
          <a:prstGeom prst="rightArrow">
            <a:avLst>
              <a:gd name="adj1" fmla="val 50000"/>
              <a:gd name="adj2" fmla="val 50105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 sz="2800" baseline="30000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1pPr>
            <a:lvl2pPr marL="742950" indent="-285750" eaLnBrk="0" hangingPunct="0">
              <a:defRPr sz="2800" baseline="30000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2pPr>
            <a:lvl3pPr marL="1143000" indent="-228600" eaLnBrk="0" hangingPunct="0">
              <a:defRPr sz="2800" baseline="30000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3pPr>
            <a:lvl4pPr marL="1600200" indent="-228600" eaLnBrk="0" hangingPunct="0">
              <a:defRPr sz="2800" baseline="30000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4pPr>
            <a:lvl5pPr marL="2057400" indent="-228600" eaLnBrk="0" hangingPunct="0">
              <a:defRPr sz="2800" baseline="30000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 baseline="30000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 baseline="30000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 baseline="30000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 baseline="30000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en-US" altLang="bg-BG" sz="2000" smtClean="0">
              <a:solidFill>
                <a:srgbClr val="000000"/>
              </a:solidFill>
            </a:endParaRPr>
          </a:p>
        </p:txBody>
      </p:sp>
      <p:sp>
        <p:nvSpPr>
          <p:cNvPr id="8" name="Right Arrow 7"/>
          <p:cNvSpPr>
            <a:spLocks noChangeArrowheads="1"/>
          </p:cNvSpPr>
          <p:nvPr/>
        </p:nvSpPr>
        <p:spPr bwMode="auto">
          <a:xfrm>
            <a:off x="1714500" y="4042842"/>
            <a:ext cx="1201315" cy="322262"/>
          </a:xfrm>
          <a:prstGeom prst="rightArrow">
            <a:avLst>
              <a:gd name="adj1" fmla="val 50000"/>
              <a:gd name="adj2" fmla="val 50014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 sz="2800" baseline="30000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1pPr>
            <a:lvl2pPr marL="742950" indent="-285750" eaLnBrk="0" hangingPunct="0">
              <a:defRPr sz="2800" baseline="30000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2pPr>
            <a:lvl3pPr marL="1143000" indent="-228600" eaLnBrk="0" hangingPunct="0">
              <a:defRPr sz="2800" baseline="30000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3pPr>
            <a:lvl4pPr marL="1600200" indent="-228600" eaLnBrk="0" hangingPunct="0">
              <a:defRPr sz="2800" baseline="30000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4pPr>
            <a:lvl5pPr marL="2057400" indent="-228600" eaLnBrk="0" hangingPunct="0">
              <a:defRPr sz="2800" baseline="30000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 baseline="30000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 baseline="30000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 baseline="30000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 baseline="30000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en-US" altLang="bg-BG" sz="2000" smtClean="0">
              <a:solidFill>
                <a:srgbClr val="000000"/>
              </a:solidFill>
            </a:endParaRPr>
          </a:p>
        </p:txBody>
      </p:sp>
      <p:pic>
        <p:nvPicPr>
          <p:cNvPr id="24" name="Picture 2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7" y="44624"/>
            <a:ext cx="2304255" cy="775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1961298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21" grpId="0" animBg="1"/>
      <p:bldP spid="8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88640"/>
            <a:ext cx="2304255" cy="775843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CD1A774-2575-4D98-AA76-1C6D5EAA728E}" type="slidenum">
              <a:rPr lang="bg-BG" smtClean="0">
                <a:solidFill>
                  <a:srgbClr val="000000"/>
                </a:solidFill>
              </a:rPr>
              <a:pPr>
                <a:defRPr/>
              </a:pPr>
              <a:t>11</a:t>
            </a:fld>
            <a:endParaRPr lang="bg-BG">
              <a:solidFill>
                <a:srgbClr val="00000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576561"/>
            <a:ext cx="8229600" cy="1143000"/>
          </a:xfrm>
        </p:spPr>
        <p:txBody>
          <a:bodyPr>
            <a:normAutofit/>
          </a:bodyPr>
          <a:lstStyle/>
          <a:p>
            <a:r>
              <a:rPr lang="ru-RU" sz="2400" dirty="0" err="1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Подмярка</a:t>
            </a:r>
            <a:r>
              <a:rPr lang="ru-RU" sz="2400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19.1 – </a:t>
            </a:r>
            <a:r>
              <a:rPr lang="ru-RU" sz="2400" dirty="0" err="1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Помощ</a:t>
            </a:r>
            <a:r>
              <a:rPr lang="ru-RU" sz="2400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за </a:t>
            </a:r>
            <a:r>
              <a:rPr lang="ru-RU" sz="2400" dirty="0" err="1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подготвителни</a:t>
            </a:r>
            <a:r>
              <a:rPr lang="ru-RU" sz="2400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400" dirty="0" err="1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дейности</a:t>
            </a:r>
            <a:endParaRPr lang="en-US" sz="2400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39552" y="1700808"/>
            <a:ext cx="8208912" cy="43191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Вид на </a:t>
            </a:r>
            <a:r>
              <a:rPr lang="ru-RU" sz="2000" b="1" u="sng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помощта</a:t>
            </a:r>
            <a:r>
              <a:rPr lang="ru-RU" sz="20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endParaRPr lang="ru-RU" sz="20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65760" indent="-256032" algn="just" fontAlgn="base">
              <a:spcBef>
                <a:spcPts val="400"/>
              </a:spcBef>
              <a:spcAft>
                <a:spcPct val="0"/>
              </a:spcAft>
              <a:buClr>
                <a:schemeClr val="accent1"/>
              </a:buClr>
              <a:buSzPct val="68000"/>
              <a:buFont typeface="Wingdings 3"/>
              <a:buChar char=""/>
            </a:pPr>
            <a:r>
              <a:rPr lang="ru-RU" sz="2000" dirty="0" err="1">
                <a:solidFill>
                  <a:prstClr val="black"/>
                </a:solidFill>
                <a:latin typeface="Arial" charset="0"/>
              </a:rPr>
              <a:t>Помощ</a:t>
            </a:r>
            <a:r>
              <a:rPr lang="ru-RU" sz="2000" dirty="0">
                <a:solidFill>
                  <a:prstClr val="black"/>
                </a:solidFill>
                <a:latin typeface="Arial" charset="0"/>
              </a:rPr>
              <a:t> за </a:t>
            </a:r>
            <a:r>
              <a:rPr lang="ru-RU" sz="2000" dirty="0" err="1">
                <a:solidFill>
                  <a:prstClr val="black"/>
                </a:solidFill>
                <a:latin typeface="Arial" charset="0"/>
              </a:rPr>
              <a:t>изграждане</a:t>
            </a:r>
            <a:r>
              <a:rPr lang="ru-RU" sz="2000" dirty="0">
                <a:solidFill>
                  <a:prstClr val="black"/>
                </a:solidFill>
                <a:latin typeface="Arial" charset="0"/>
              </a:rPr>
              <a:t> на </a:t>
            </a:r>
            <a:r>
              <a:rPr lang="ru-RU" sz="2000" dirty="0" err="1">
                <a:solidFill>
                  <a:prstClr val="black"/>
                </a:solidFill>
                <a:latin typeface="Arial" charset="0"/>
              </a:rPr>
              <a:t>капацитет</a:t>
            </a:r>
            <a:r>
              <a:rPr lang="ru-RU" sz="2000" dirty="0">
                <a:solidFill>
                  <a:prstClr val="black"/>
                </a:solidFill>
                <a:latin typeface="Arial" charset="0"/>
              </a:rPr>
              <a:t>, обучение и </a:t>
            </a:r>
            <a:r>
              <a:rPr lang="ru-RU" sz="2000" dirty="0" err="1">
                <a:solidFill>
                  <a:prstClr val="black"/>
                </a:solidFill>
                <a:latin typeface="Arial" charset="0"/>
              </a:rPr>
              <a:t>създаване</a:t>
            </a:r>
            <a:r>
              <a:rPr lang="ru-RU" sz="2000" dirty="0">
                <a:solidFill>
                  <a:prstClr val="black"/>
                </a:solidFill>
                <a:latin typeface="Arial" charset="0"/>
              </a:rPr>
              <a:t> на мрежи с цел </a:t>
            </a:r>
            <a:r>
              <a:rPr lang="ru-RU" sz="2000" dirty="0" err="1">
                <a:solidFill>
                  <a:prstClr val="black"/>
                </a:solidFill>
                <a:latin typeface="Arial" charset="0"/>
              </a:rPr>
              <a:t>изготвяне</a:t>
            </a:r>
            <a:r>
              <a:rPr lang="ru-RU" sz="2000" dirty="0">
                <a:solidFill>
                  <a:prstClr val="black"/>
                </a:solidFill>
                <a:latin typeface="Arial" charset="0"/>
              </a:rPr>
              <a:t> и </a:t>
            </a:r>
            <a:r>
              <a:rPr lang="ru-RU" sz="2000" dirty="0" err="1">
                <a:solidFill>
                  <a:prstClr val="black"/>
                </a:solidFill>
                <a:latin typeface="Arial" charset="0"/>
              </a:rPr>
              <a:t>изпълнение</a:t>
            </a:r>
            <a:r>
              <a:rPr lang="ru-RU" sz="2000" dirty="0">
                <a:solidFill>
                  <a:prstClr val="black"/>
                </a:solidFill>
                <a:latin typeface="Arial" charset="0"/>
              </a:rPr>
              <a:t> на стратегия за </a:t>
            </a:r>
            <a:r>
              <a:rPr lang="ru-RU" sz="2000" dirty="0" err="1">
                <a:solidFill>
                  <a:prstClr val="black"/>
                </a:solidFill>
                <a:latin typeface="Arial" charset="0"/>
              </a:rPr>
              <a:t>водено</a:t>
            </a:r>
            <a:r>
              <a:rPr lang="ru-RU" sz="2000" dirty="0">
                <a:solidFill>
                  <a:prstClr val="black"/>
                </a:solidFill>
                <a:latin typeface="Arial" charset="0"/>
              </a:rPr>
              <a:t> от </a:t>
            </a:r>
            <a:r>
              <a:rPr lang="ru-RU" sz="2000" dirty="0" err="1">
                <a:solidFill>
                  <a:prstClr val="black"/>
                </a:solidFill>
                <a:latin typeface="Arial" charset="0"/>
              </a:rPr>
              <a:t>общностите</a:t>
            </a:r>
            <a:r>
              <a:rPr lang="ru-RU" sz="2000" dirty="0">
                <a:solidFill>
                  <a:prstClr val="black"/>
                </a:solidFill>
                <a:latin typeface="Arial" charset="0"/>
              </a:rPr>
              <a:t> </a:t>
            </a:r>
            <a:r>
              <a:rPr lang="ru-RU" sz="2000" dirty="0" err="1">
                <a:solidFill>
                  <a:prstClr val="black"/>
                </a:solidFill>
                <a:latin typeface="Arial" charset="0"/>
              </a:rPr>
              <a:t>местно</a:t>
            </a:r>
            <a:r>
              <a:rPr lang="ru-RU" sz="2000" dirty="0">
                <a:solidFill>
                  <a:prstClr val="black"/>
                </a:solidFill>
                <a:latin typeface="Arial" charset="0"/>
              </a:rPr>
              <a:t> развитие:</a:t>
            </a:r>
          </a:p>
          <a:p>
            <a:pPr marL="852678" lvl="1" indent="-285750" algn="just" fontAlgn="base">
              <a:spcBef>
                <a:spcPts val="400"/>
              </a:spcBef>
              <a:spcAft>
                <a:spcPct val="0"/>
              </a:spcAft>
              <a:buClr>
                <a:schemeClr val="accent1"/>
              </a:buClr>
              <a:buSzPct val="68000"/>
              <a:buFont typeface="Wingdings" pitchFamily="2" charset="2"/>
              <a:buChar char="§"/>
            </a:pPr>
            <a:r>
              <a:rPr lang="ru-RU" sz="1600" dirty="0" err="1">
                <a:solidFill>
                  <a:prstClr val="black"/>
                </a:solidFill>
                <a:latin typeface="Arial" charset="0"/>
              </a:rPr>
              <a:t>Формиране</a:t>
            </a:r>
            <a:r>
              <a:rPr lang="ru-RU" sz="1600" dirty="0">
                <a:solidFill>
                  <a:prstClr val="black"/>
                </a:solidFill>
                <a:latin typeface="Arial" charset="0"/>
              </a:rPr>
              <a:t> и </a:t>
            </a:r>
            <a:r>
              <a:rPr lang="ru-RU" sz="1600" dirty="0" err="1">
                <a:solidFill>
                  <a:prstClr val="black"/>
                </a:solidFill>
                <a:latin typeface="Arial" charset="0"/>
              </a:rPr>
              <a:t>учредяване</a:t>
            </a:r>
            <a:r>
              <a:rPr lang="ru-RU" sz="1600" dirty="0">
                <a:solidFill>
                  <a:prstClr val="black"/>
                </a:solidFill>
                <a:latin typeface="Arial" charset="0"/>
              </a:rPr>
              <a:t> на публично-</a:t>
            </a:r>
            <a:r>
              <a:rPr lang="ru-RU" sz="1600" dirty="0" err="1">
                <a:solidFill>
                  <a:prstClr val="black"/>
                </a:solidFill>
                <a:latin typeface="Arial" charset="0"/>
              </a:rPr>
              <a:t>частно</a:t>
            </a:r>
            <a:r>
              <a:rPr lang="ru-RU" sz="1600" dirty="0">
                <a:solidFill>
                  <a:prstClr val="black"/>
                </a:solidFill>
                <a:latin typeface="Arial" charset="0"/>
              </a:rPr>
              <a:t> </a:t>
            </a:r>
            <a:r>
              <a:rPr lang="ru-RU" sz="1600" dirty="0" err="1">
                <a:solidFill>
                  <a:prstClr val="black"/>
                </a:solidFill>
                <a:latin typeface="Arial" charset="0"/>
              </a:rPr>
              <a:t>партньорство</a:t>
            </a:r>
            <a:r>
              <a:rPr lang="ru-RU" sz="1600" dirty="0">
                <a:solidFill>
                  <a:prstClr val="black"/>
                </a:solidFill>
                <a:latin typeface="Arial" charset="0"/>
              </a:rPr>
              <a:t> (само за общности, </a:t>
            </a:r>
            <a:r>
              <a:rPr lang="ru-RU" sz="1600" dirty="0" err="1">
                <a:solidFill>
                  <a:prstClr val="black"/>
                </a:solidFill>
                <a:latin typeface="Arial" charset="0"/>
              </a:rPr>
              <a:t>които</a:t>
            </a:r>
            <a:r>
              <a:rPr lang="ru-RU" sz="1600" dirty="0">
                <a:solidFill>
                  <a:prstClr val="black"/>
                </a:solidFill>
                <a:latin typeface="Arial" charset="0"/>
              </a:rPr>
              <a:t> не </a:t>
            </a:r>
            <a:r>
              <a:rPr lang="ru-RU" sz="1600" dirty="0" err="1">
                <a:solidFill>
                  <a:prstClr val="black"/>
                </a:solidFill>
                <a:latin typeface="Arial" charset="0"/>
              </a:rPr>
              <a:t>са</a:t>
            </a:r>
            <a:r>
              <a:rPr lang="ru-RU" sz="1600" dirty="0">
                <a:solidFill>
                  <a:prstClr val="black"/>
                </a:solidFill>
                <a:latin typeface="Arial" charset="0"/>
              </a:rPr>
              <a:t> прилагали ЛИДЕР);</a:t>
            </a:r>
          </a:p>
          <a:p>
            <a:pPr marL="852678" lvl="1" indent="-285750" algn="just" fontAlgn="base">
              <a:spcBef>
                <a:spcPts val="400"/>
              </a:spcBef>
              <a:spcAft>
                <a:spcPct val="0"/>
              </a:spcAft>
              <a:buClr>
                <a:schemeClr val="accent1"/>
              </a:buClr>
              <a:buSzPct val="68000"/>
              <a:buFont typeface="Wingdings" pitchFamily="2" charset="2"/>
              <a:buChar char="§"/>
            </a:pPr>
            <a:r>
              <a:rPr lang="ru-RU" sz="1600" dirty="0" err="1">
                <a:solidFill>
                  <a:prstClr val="black"/>
                </a:solidFill>
                <a:latin typeface="Arial" charset="0"/>
              </a:rPr>
              <a:t>Популяризиране</a:t>
            </a:r>
            <a:r>
              <a:rPr lang="ru-RU" sz="1600" dirty="0">
                <a:solidFill>
                  <a:prstClr val="black"/>
                </a:solidFill>
                <a:latin typeface="Arial" charset="0"/>
              </a:rPr>
              <a:t> на подхода и </a:t>
            </a:r>
            <a:r>
              <a:rPr lang="ru-RU" sz="1600" dirty="0" err="1">
                <a:solidFill>
                  <a:prstClr val="black"/>
                </a:solidFill>
                <a:latin typeface="Arial" charset="0"/>
              </a:rPr>
              <a:t>процеса</a:t>
            </a:r>
            <a:r>
              <a:rPr lang="ru-RU" sz="1600" dirty="0">
                <a:solidFill>
                  <a:prstClr val="black"/>
                </a:solidFill>
                <a:latin typeface="Arial" charset="0"/>
              </a:rPr>
              <a:t> по разработка на СМР;</a:t>
            </a:r>
          </a:p>
          <a:p>
            <a:pPr marL="852678" lvl="1" indent="-285750" algn="just" fontAlgn="base">
              <a:spcBef>
                <a:spcPts val="400"/>
              </a:spcBef>
              <a:spcAft>
                <a:spcPct val="0"/>
              </a:spcAft>
              <a:buClr>
                <a:schemeClr val="accent1"/>
              </a:buClr>
              <a:buSzPct val="68000"/>
              <a:buFont typeface="Wingdings" pitchFamily="2" charset="2"/>
              <a:buChar char="§"/>
            </a:pPr>
            <a:r>
              <a:rPr lang="ru-RU" sz="1600" dirty="0">
                <a:solidFill>
                  <a:prstClr val="black"/>
                </a:solidFill>
                <a:latin typeface="Arial" charset="0"/>
              </a:rPr>
              <a:t>Обучение на </a:t>
            </a:r>
            <a:r>
              <a:rPr lang="ru-RU" sz="1600" dirty="0" err="1">
                <a:solidFill>
                  <a:prstClr val="black"/>
                </a:solidFill>
                <a:latin typeface="Arial" charset="0"/>
              </a:rPr>
              <a:t>местни</a:t>
            </a:r>
            <a:r>
              <a:rPr lang="ru-RU" sz="1600" dirty="0">
                <a:solidFill>
                  <a:prstClr val="black"/>
                </a:solidFill>
                <a:latin typeface="Arial" charset="0"/>
              </a:rPr>
              <a:t> </a:t>
            </a:r>
            <a:r>
              <a:rPr lang="ru-RU" sz="1600" dirty="0" err="1">
                <a:solidFill>
                  <a:prstClr val="black"/>
                </a:solidFill>
                <a:latin typeface="Arial" charset="0"/>
              </a:rPr>
              <a:t>заинтересовани</a:t>
            </a:r>
            <a:r>
              <a:rPr lang="ru-RU" sz="1600" dirty="0">
                <a:solidFill>
                  <a:prstClr val="black"/>
                </a:solidFill>
                <a:latin typeface="Arial" charset="0"/>
              </a:rPr>
              <a:t> </a:t>
            </a:r>
            <a:r>
              <a:rPr lang="ru-RU" sz="1600" dirty="0" err="1">
                <a:solidFill>
                  <a:prstClr val="black"/>
                </a:solidFill>
                <a:latin typeface="Arial" charset="0"/>
              </a:rPr>
              <a:t>страни</a:t>
            </a:r>
            <a:r>
              <a:rPr lang="ru-RU" sz="1600" dirty="0">
                <a:solidFill>
                  <a:prstClr val="black"/>
                </a:solidFill>
                <a:latin typeface="Arial" charset="0"/>
              </a:rPr>
              <a:t>;</a:t>
            </a:r>
          </a:p>
          <a:p>
            <a:pPr marL="852678" lvl="1" indent="-285750" algn="just" fontAlgn="base">
              <a:spcBef>
                <a:spcPts val="400"/>
              </a:spcBef>
              <a:spcAft>
                <a:spcPct val="0"/>
              </a:spcAft>
              <a:buClr>
                <a:schemeClr val="accent1"/>
              </a:buClr>
              <a:buSzPct val="68000"/>
              <a:buFont typeface="Wingdings" pitchFamily="2" charset="2"/>
              <a:buChar char="§"/>
            </a:pPr>
            <a:r>
              <a:rPr lang="ru-RU" sz="1600" dirty="0" err="1">
                <a:solidFill>
                  <a:prstClr val="black"/>
                </a:solidFill>
                <a:latin typeface="Arial" charset="0"/>
              </a:rPr>
              <a:t>Проучвания</a:t>
            </a:r>
            <a:r>
              <a:rPr lang="ru-RU" sz="1600" dirty="0">
                <a:solidFill>
                  <a:prstClr val="black"/>
                </a:solidFill>
                <a:latin typeface="Arial" charset="0"/>
              </a:rPr>
              <a:t> и </a:t>
            </a:r>
            <a:r>
              <a:rPr lang="ru-RU" sz="1600" dirty="0" err="1">
                <a:solidFill>
                  <a:prstClr val="black"/>
                </a:solidFill>
                <a:latin typeface="Arial" charset="0"/>
              </a:rPr>
              <a:t>анализи</a:t>
            </a:r>
            <a:r>
              <a:rPr lang="ru-RU" sz="1600" dirty="0">
                <a:solidFill>
                  <a:prstClr val="black"/>
                </a:solidFill>
                <a:latin typeface="Arial" charset="0"/>
              </a:rPr>
              <a:t> в </a:t>
            </a:r>
            <a:r>
              <a:rPr lang="ru-RU" sz="1600" dirty="0" err="1">
                <a:solidFill>
                  <a:prstClr val="black"/>
                </a:solidFill>
                <a:latin typeface="Arial" charset="0"/>
              </a:rPr>
              <a:t>съответната</a:t>
            </a:r>
            <a:r>
              <a:rPr lang="ru-RU" sz="1600" dirty="0">
                <a:solidFill>
                  <a:prstClr val="black"/>
                </a:solidFill>
                <a:latin typeface="Arial" charset="0"/>
              </a:rPr>
              <a:t> </a:t>
            </a:r>
            <a:r>
              <a:rPr lang="ru-RU" sz="1600" dirty="0" err="1">
                <a:solidFill>
                  <a:prstClr val="black"/>
                </a:solidFill>
                <a:latin typeface="Arial" charset="0"/>
              </a:rPr>
              <a:t>територия</a:t>
            </a:r>
            <a:r>
              <a:rPr lang="ru-RU" sz="1600" dirty="0">
                <a:solidFill>
                  <a:prstClr val="black"/>
                </a:solidFill>
                <a:latin typeface="Arial" charset="0"/>
              </a:rPr>
              <a:t>;</a:t>
            </a:r>
          </a:p>
          <a:p>
            <a:pPr marL="852678" lvl="1" indent="-285750" algn="just" fontAlgn="base">
              <a:spcBef>
                <a:spcPts val="400"/>
              </a:spcBef>
              <a:spcAft>
                <a:spcPct val="0"/>
              </a:spcAft>
              <a:buClr>
                <a:schemeClr val="accent1"/>
              </a:buClr>
              <a:buSzPct val="68000"/>
              <a:buFont typeface="Wingdings" pitchFamily="2" charset="2"/>
              <a:buChar char="§"/>
            </a:pPr>
            <a:r>
              <a:rPr lang="ru-RU" sz="1600" dirty="0" err="1">
                <a:solidFill>
                  <a:prstClr val="black"/>
                </a:solidFill>
                <a:latin typeface="Arial" charset="0"/>
              </a:rPr>
              <a:t>Изготвяне</a:t>
            </a:r>
            <a:r>
              <a:rPr lang="ru-RU" sz="1600" dirty="0">
                <a:solidFill>
                  <a:prstClr val="black"/>
                </a:solidFill>
                <a:latin typeface="Arial" charset="0"/>
              </a:rPr>
              <a:t> на стратегия, вкл. </a:t>
            </a:r>
            <a:r>
              <a:rPr lang="ru-RU" sz="1600" dirty="0" err="1">
                <a:solidFill>
                  <a:prstClr val="black"/>
                </a:solidFill>
                <a:latin typeface="Arial" charset="0"/>
              </a:rPr>
              <a:t>консултации</a:t>
            </a:r>
            <a:r>
              <a:rPr lang="ru-RU" sz="1600" dirty="0">
                <a:solidFill>
                  <a:prstClr val="black"/>
                </a:solidFill>
                <a:latin typeface="Arial" charset="0"/>
              </a:rPr>
              <a:t> </a:t>
            </a:r>
            <a:r>
              <a:rPr lang="ru-RU" sz="1600" dirty="0" err="1">
                <a:solidFill>
                  <a:prstClr val="black"/>
                </a:solidFill>
                <a:latin typeface="Arial" charset="0"/>
              </a:rPr>
              <a:t>със</a:t>
            </a:r>
            <a:r>
              <a:rPr lang="ru-RU" sz="1600" dirty="0">
                <a:solidFill>
                  <a:prstClr val="black"/>
                </a:solidFill>
                <a:latin typeface="Arial" charset="0"/>
              </a:rPr>
              <a:t> </a:t>
            </a:r>
            <a:r>
              <a:rPr lang="ru-RU" sz="1600" dirty="0" err="1">
                <a:solidFill>
                  <a:prstClr val="black"/>
                </a:solidFill>
                <a:latin typeface="Arial" charset="0"/>
              </a:rPr>
              <a:t>заинтересовани</a:t>
            </a:r>
            <a:r>
              <a:rPr lang="ru-RU" sz="1600" dirty="0">
                <a:solidFill>
                  <a:prstClr val="black"/>
                </a:solidFill>
                <a:latin typeface="Arial" charset="0"/>
              </a:rPr>
              <a:t> </a:t>
            </a:r>
            <a:r>
              <a:rPr lang="ru-RU" sz="1600" dirty="0" err="1">
                <a:solidFill>
                  <a:prstClr val="black"/>
                </a:solidFill>
                <a:latin typeface="Arial" charset="0"/>
              </a:rPr>
              <a:t>страни</a:t>
            </a:r>
            <a:r>
              <a:rPr lang="ru-RU" sz="1600" dirty="0">
                <a:solidFill>
                  <a:prstClr val="black"/>
                </a:solidFill>
                <a:latin typeface="Arial" charset="0"/>
              </a:rPr>
              <a:t> за подготовка на </a:t>
            </a:r>
            <a:r>
              <a:rPr lang="ru-RU" sz="1600" dirty="0" err="1">
                <a:solidFill>
                  <a:prstClr val="black"/>
                </a:solidFill>
                <a:latin typeface="Arial" charset="0"/>
              </a:rPr>
              <a:t>стратегията</a:t>
            </a:r>
            <a:r>
              <a:rPr lang="ru-RU" sz="1600" dirty="0">
                <a:solidFill>
                  <a:prstClr val="black"/>
                </a:solidFill>
                <a:latin typeface="Arial" charset="0"/>
              </a:rPr>
              <a:t>;</a:t>
            </a:r>
          </a:p>
          <a:p>
            <a:pPr marL="852678" lvl="1" indent="-285750" algn="just" fontAlgn="base">
              <a:spcBef>
                <a:spcPts val="400"/>
              </a:spcBef>
              <a:spcAft>
                <a:spcPct val="0"/>
              </a:spcAft>
              <a:buClr>
                <a:schemeClr val="accent1"/>
              </a:buClr>
              <a:buSzPct val="68000"/>
              <a:buFont typeface="Wingdings" pitchFamily="2" charset="2"/>
              <a:buChar char="§"/>
            </a:pPr>
            <a:r>
              <a:rPr lang="ru-RU" sz="1600" dirty="0" err="1">
                <a:solidFill>
                  <a:prstClr val="black"/>
                </a:solidFill>
                <a:latin typeface="Arial" charset="0"/>
              </a:rPr>
              <a:t>Дейности</a:t>
            </a:r>
            <a:r>
              <a:rPr lang="ru-RU" sz="1600" dirty="0">
                <a:solidFill>
                  <a:prstClr val="black"/>
                </a:solidFill>
                <a:latin typeface="Arial" charset="0"/>
              </a:rPr>
              <a:t> за координация;</a:t>
            </a:r>
          </a:p>
          <a:p>
            <a:pPr marL="365760" indent="-256032" fontAlgn="base">
              <a:spcBef>
                <a:spcPts val="400"/>
              </a:spcBef>
              <a:spcAft>
                <a:spcPct val="0"/>
              </a:spcAft>
              <a:buClr>
                <a:schemeClr val="accent1"/>
              </a:buClr>
              <a:buSzPct val="68000"/>
              <a:buFont typeface="Wingdings 3"/>
              <a:buChar char=""/>
            </a:pPr>
            <a:endParaRPr lang="ru-RU" sz="2000" dirty="0">
              <a:solidFill>
                <a:prstClr val="black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6500151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88640"/>
            <a:ext cx="2304255" cy="775843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CD1A774-2575-4D98-AA76-1C6D5EAA728E}" type="slidenum">
              <a:rPr lang="bg-BG" smtClean="0">
                <a:solidFill>
                  <a:srgbClr val="000000"/>
                </a:solidFill>
              </a:rPr>
              <a:pPr>
                <a:defRPr/>
              </a:pPr>
              <a:t>12</a:t>
            </a:fld>
            <a:endParaRPr lang="bg-BG">
              <a:solidFill>
                <a:srgbClr val="00000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576561"/>
            <a:ext cx="8229600" cy="1143000"/>
          </a:xfrm>
        </p:spPr>
        <p:txBody>
          <a:bodyPr>
            <a:normAutofit/>
          </a:bodyPr>
          <a:lstStyle/>
          <a:p>
            <a:r>
              <a:rPr lang="ru-RU" sz="2400" dirty="0" err="1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Подмярка</a:t>
            </a:r>
            <a:r>
              <a:rPr lang="ru-RU" sz="2400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19.1 – </a:t>
            </a:r>
            <a:r>
              <a:rPr lang="ru-RU" sz="2400" dirty="0" err="1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Помощ</a:t>
            </a:r>
            <a:r>
              <a:rPr lang="ru-RU" sz="2400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за </a:t>
            </a:r>
            <a:r>
              <a:rPr lang="ru-RU" sz="2400" dirty="0" err="1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подготвителни</a:t>
            </a:r>
            <a:r>
              <a:rPr lang="ru-RU" sz="2400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400" dirty="0" err="1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дейности</a:t>
            </a:r>
            <a:endParaRPr lang="en-US" sz="2400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39552" y="1700808"/>
            <a:ext cx="8208912" cy="31188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Вид на </a:t>
            </a:r>
            <a:r>
              <a:rPr lang="ru-RU" sz="2000" b="1" u="sng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помощта</a:t>
            </a:r>
            <a:r>
              <a:rPr lang="ru-RU" sz="20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endParaRPr lang="ru-RU" sz="20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65760" indent="-256032" algn="just" fontAlgn="base">
              <a:spcBef>
                <a:spcPts val="400"/>
              </a:spcBef>
              <a:spcAft>
                <a:spcPct val="0"/>
              </a:spcAft>
              <a:buClr>
                <a:schemeClr val="accent1"/>
              </a:buClr>
              <a:buSzPct val="68000"/>
              <a:buFont typeface="Wingdings 3"/>
              <a:buChar char=""/>
            </a:pPr>
            <a:r>
              <a:rPr lang="ru-RU" sz="2000" dirty="0" err="1" smtClean="0">
                <a:solidFill>
                  <a:prstClr val="black"/>
                </a:solidFill>
                <a:latin typeface="Arial" charset="0"/>
              </a:rPr>
              <a:t>Помощ</a:t>
            </a:r>
            <a:r>
              <a:rPr lang="ru-RU" sz="2000" dirty="0" smtClean="0">
                <a:solidFill>
                  <a:prstClr val="black"/>
                </a:solidFill>
                <a:latin typeface="Arial" charset="0"/>
              </a:rPr>
              <a:t> </a:t>
            </a:r>
            <a:r>
              <a:rPr lang="ru-RU" sz="2000" dirty="0">
                <a:solidFill>
                  <a:prstClr val="black"/>
                </a:solidFill>
                <a:latin typeface="Arial" charset="0"/>
              </a:rPr>
              <a:t>за </a:t>
            </a:r>
            <a:r>
              <a:rPr lang="ru-RU" sz="2000" dirty="0" err="1">
                <a:solidFill>
                  <a:prstClr val="black"/>
                </a:solidFill>
                <a:latin typeface="Arial" charset="0"/>
              </a:rPr>
              <a:t>подкрепа</a:t>
            </a:r>
            <a:r>
              <a:rPr lang="ru-RU" sz="2000" dirty="0">
                <a:solidFill>
                  <a:prstClr val="black"/>
                </a:solidFill>
                <a:latin typeface="Arial" charset="0"/>
              </a:rPr>
              <a:t> на малки </a:t>
            </a:r>
            <a:r>
              <a:rPr lang="ru-RU" sz="2000" dirty="0" err="1">
                <a:solidFill>
                  <a:prstClr val="black"/>
                </a:solidFill>
                <a:latin typeface="Arial" charset="0"/>
              </a:rPr>
              <a:t>пилотни</a:t>
            </a:r>
            <a:r>
              <a:rPr lang="ru-RU" sz="2000" dirty="0">
                <a:solidFill>
                  <a:prstClr val="black"/>
                </a:solidFill>
                <a:latin typeface="Arial" charset="0"/>
              </a:rPr>
              <a:t> </a:t>
            </a:r>
            <a:r>
              <a:rPr lang="ru-RU" sz="2000" dirty="0" err="1">
                <a:solidFill>
                  <a:prstClr val="black"/>
                </a:solidFill>
                <a:latin typeface="Arial" charset="0"/>
              </a:rPr>
              <a:t>проекти</a:t>
            </a:r>
            <a:r>
              <a:rPr lang="ru-RU" sz="2000" dirty="0">
                <a:solidFill>
                  <a:prstClr val="black"/>
                </a:solidFill>
                <a:latin typeface="Arial" charset="0"/>
              </a:rPr>
              <a:t> в интерес на </a:t>
            </a:r>
            <a:r>
              <a:rPr lang="ru-RU" sz="2000" dirty="0" err="1">
                <a:solidFill>
                  <a:prstClr val="black"/>
                </a:solidFill>
                <a:latin typeface="Arial" charset="0"/>
              </a:rPr>
              <a:t>местните</a:t>
            </a:r>
            <a:r>
              <a:rPr lang="ru-RU" sz="2000" dirty="0">
                <a:solidFill>
                  <a:prstClr val="black"/>
                </a:solidFill>
                <a:latin typeface="Arial" charset="0"/>
              </a:rPr>
              <a:t> </a:t>
            </a:r>
            <a:r>
              <a:rPr lang="ru-RU" sz="2000" dirty="0" smtClean="0">
                <a:solidFill>
                  <a:prstClr val="black"/>
                </a:solidFill>
                <a:latin typeface="Arial" charset="0"/>
              </a:rPr>
              <a:t>общности:</a:t>
            </a:r>
          </a:p>
          <a:p>
            <a:pPr marL="909828" lvl="1" indent="-342900" algn="just" fontAlgn="base">
              <a:spcBef>
                <a:spcPts val="400"/>
              </a:spcBef>
              <a:spcAft>
                <a:spcPct val="0"/>
              </a:spcAft>
              <a:buClr>
                <a:schemeClr val="accent1"/>
              </a:buClr>
              <a:buSzPct val="68000"/>
              <a:buFont typeface="Wingdings" pitchFamily="2" charset="2"/>
              <a:buChar char="§"/>
            </a:pPr>
            <a:r>
              <a:rPr lang="ru-RU" sz="1600" dirty="0" err="1" smtClean="0">
                <a:solidFill>
                  <a:prstClr val="black"/>
                </a:solidFill>
                <a:latin typeface="Arial" charset="0"/>
              </a:rPr>
              <a:t>Разходи</a:t>
            </a:r>
            <a:r>
              <a:rPr lang="ru-RU" sz="1600" dirty="0" smtClean="0">
                <a:solidFill>
                  <a:prstClr val="black"/>
                </a:solidFill>
                <a:latin typeface="Arial" charset="0"/>
              </a:rPr>
              <a:t> за </a:t>
            </a:r>
            <a:r>
              <a:rPr lang="ru-RU" sz="1600" dirty="0" err="1" smtClean="0">
                <a:solidFill>
                  <a:prstClr val="black"/>
                </a:solidFill>
                <a:latin typeface="Arial" charset="0"/>
              </a:rPr>
              <a:t>промотиране</a:t>
            </a:r>
            <a:r>
              <a:rPr lang="ru-RU" sz="1600" dirty="0" smtClean="0">
                <a:solidFill>
                  <a:prstClr val="black"/>
                </a:solidFill>
                <a:latin typeface="Arial" charset="0"/>
              </a:rPr>
              <a:t> и </a:t>
            </a:r>
            <a:r>
              <a:rPr lang="ru-RU" sz="1600" dirty="0" err="1" smtClean="0">
                <a:solidFill>
                  <a:prstClr val="black"/>
                </a:solidFill>
                <a:latin typeface="Arial" charset="0"/>
              </a:rPr>
              <a:t>организиране</a:t>
            </a:r>
            <a:r>
              <a:rPr lang="ru-RU" sz="1600" dirty="0" smtClean="0">
                <a:solidFill>
                  <a:prstClr val="black"/>
                </a:solidFill>
                <a:latin typeface="Arial" charset="0"/>
              </a:rPr>
              <a:t> на </a:t>
            </a:r>
            <a:r>
              <a:rPr lang="ru-RU" sz="1600" dirty="0" err="1" smtClean="0">
                <a:solidFill>
                  <a:prstClr val="black"/>
                </a:solidFill>
                <a:latin typeface="Arial" charset="0"/>
              </a:rPr>
              <a:t>дейности</a:t>
            </a:r>
            <a:r>
              <a:rPr lang="ru-RU" sz="1600" dirty="0" smtClean="0">
                <a:solidFill>
                  <a:prstClr val="black"/>
                </a:solidFill>
                <a:latin typeface="Arial" charset="0"/>
              </a:rPr>
              <a:t> и </a:t>
            </a:r>
            <a:r>
              <a:rPr lang="ru-RU" sz="1600" dirty="0" err="1" smtClean="0">
                <a:solidFill>
                  <a:prstClr val="black"/>
                </a:solidFill>
                <a:latin typeface="Arial" charset="0"/>
              </a:rPr>
              <a:t>събития</a:t>
            </a:r>
            <a:r>
              <a:rPr lang="ru-RU" sz="1600" dirty="0" smtClean="0">
                <a:solidFill>
                  <a:prstClr val="black"/>
                </a:solidFill>
                <a:latin typeface="Arial" charset="0"/>
              </a:rPr>
              <a:t>, </a:t>
            </a:r>
            <a:r>
              <a:rPr lang="ru-RU" sz="1600" dirty="0" err="1" smtClean="0">
                <a:solidFill>
                  <a:prstClr val="black"/>
                </a:solidFill>
                <a:latin typeface="Arial" charset="0"/>
              </a:rPr>
              <a:t>свързани</a:t>
            </a:r>
            <a:r>
              <a:rPr lang="ru-RU" sz="1600" dirty="0" smtClean="0">
                <a:solidFill>
                  <a:prstClr val="black"/>
                </a:solidFill>
                <a:latin typeface="Arial" charset="0"/>
              </a:rPr>
              <a:t> с </a:t>
            </a:r>
            <a:r>
              <a:rPr lang="ru-RU" sz="1600" dirty="0" err="1" smtClean="0">
                <a:solidFill>
                  <a:prstClr val="black"/>
                </a:solidFill>
                <a:latin typeface="Arial" charset="0"/>
              </a:rPr>
              <a:t>местната</a:t>
            </a:r>
            <a:r>
              <a:rPr lang="ru-RU" sz="1600" dirty="0" smtClean="0">
                <a:solidFill>
                  <a:prstClr val="black"/>
                </a:solidFill>
                <a:latin typeface="Arial" charset="0"/>
              </a:rPr>
              <a:t> </a:t>
            </a:r>
            <a:r>
              <a:rPr lang="ru-RU" sz="1600" dirty="0" err="1" smtClean="0">
                <a:solidFill>
                  <a:prstClr val="black"/>
                </a:solidFill>
                <a:latin typeface="Arial" charset="0"/>
              </a:rPr>
              <a:t>идентичност</a:t>
            </a:r>
            <a:r>
              <a:rPr lang="ru-RU" sz="1600" dirty="0" smtClean="0">
                <a:solidFill>
                  <a:prstClr val="black"/>
                </a:solidFill>
                <a:latin typeface="Arial" charset="0"/>
              </a:rPr>
              <a:t>;</a:t>
            </a:r>
          </a:p>
          <a:p>
            <a:pPr marL="909828" lvl="1" indent="-342900" algn="just" fontAlgn="base">
              <a:spcBef>
                <a:spcPts val="400"/>
              </a:spcBef>
              <a:spcAft>
                <a:spcPct val="0"/>
              </a:spcAft>
              <a:buClr>
                <a:schemeClr val="accent1"/>
              </a:buClr>
              <a:buSzPct val="68000"/>
              <a:buFont typeface="Wingdings" pitchFamily="2" charset="2"/>
              <a:buChar char="§"/>
            </a:pPr>
            <a:r>
              <a:rPr lang="ru-RU" sz="1600" dirty="0" err="1" smtClean="0">
                <a:solidFill>
                  <a:prstClr val="black"/>
                </a:solidFill>
                <a:latin typeface="Arial" charset="0"/>
              </a:rPr>
              <a:t>Разходи</a:t>
            </a:r>
            <a:r>
              <a:rPr lang="ru-RU" sz="1600" dirty="0" smtClean="0">
                <a:solidFill>
                  <a:prstClr val="black"/>
                </a:solidFill>
                <a:latin typeface="Arial" charset="0"/>
              </a:rPr>
              <a:t> за </a:t>
            </a:r>
            <a:r>
              <a:rPr lang="ru-RU" sz="1600" dirty="0" err="1" smtClean="0">
                <a:solidFill>
                  <a:prstClr val="black"/>
                </a:solidFill>
                <a:latin typeface="Arial" charset="0"/>
              </a:rPr>
              <a:t>материални</a:t>
            </a:r>
            <a:r>
              <a:rPr lang="ru-RU" sz="1600" dirty="0" smtClean="0">
                <a:solidFill>
                  <a:prstClr val="black"/>
                </a:solidFill>
                <a:latin typeface="Arial" charset="0"/>
              </a:rPr>
              <a:t> и </a:t>
            </a:r>
            <a:r>
              <a:rPr lang="ru-RU" sz="1600" dirty="0" err="1" smtClean="0">
                <a:solidFill>
                  <a:prstClr val="black"/>
                </a:solidFill>
                <a:latin typeface="Arial" charset="0"/>
              </a:rPr>
              <a:t>нематериални</a:t>
            </a:r>
            <a:r>
              <a:rPr lang="ru-RU" sz="1600" dirty="0" smtClean="0">
                <a:solidFill>
                  <a:prstClr val="black"/>
                </a:solidFill>
                <a:latin typeface="Arial" charset="0"/>
              </a:rPr>
              <a:t> инвестиции в интерес на </a:t>
            </a:r>
            <a:r>
              <a:rPr lang="ru-RU" sz="1600" dirty="0" err="1" smtClean="0">
                <a:solidFill>
                  <a:prstClr val="black"/>
                </a:solidFill>
                <a:latin typeface="Arial" charset="0"/>
              </a:rPr>
              <a:t>местната</a:t>
            </a:r>
            <a:r>
              <a:rPr lang="ru-RU" sz="1600" dirty="0" smtClean="0">
                <a:solidFill>
                  <a:prstClr val="black"/>
                </a:solidFill>
                <a:latin typeface="Arial" charset="0"/>
              </a:rPr>
              <a:t> </a:t>
            </a:r>
            <a:r>
              <a:rPr lang="ru-RU" sz="1600" dirty="0" err="1" smtClean="0">
                <a:solidFill>
                  <a:prstClr val="black"/>
                </a:solidFill>
                <a:latin typeface="Arial" charset="0"/>
              </a:rPr>
              <a:t>общност</a:t>
            </a:r>
            <a:r>
              <a:rPr lang="ru-RU" sz="1600" dirty="0" smtClean="0">
                <a:solidFill>
                  <a:prstClr val="black"/>
                </a:solidFill>
                <a:latin typeface="Arial" charset="0"/>
              </a:rPr>
              <a:t>;</a:t>
            </a:r>
          </a:p>
          <a:p>
            <a:pPr marL="909828" lvl="1" indent="-342900" algn="just" fontAlgn="base">
              <a:spcBef>
                <a:spcPts val="400"/>
              </a:spcBef>
              <a:spcAft>
                <a:spcPct val="0"/>
              </a:spcAft>
              <a:buClr>
                <a:schemeClr val="accent1"/>
              </a:buClr>
              <a:buSzPct val="68000"/>
              <a:buFont typeface="Wingdings" pitchFamily="2" charset="2"/>
              <a:buChar char="§"/>
            </a:pPr>
            <a:r>
              <a:rPr lang="ru-RU" sz="1600" dirty="0" err="1" smtClean="0">
                <a:solidFill>
                  <a:prstClr val="black"/>
                </a:solidFill>
                <a:latin typeface="Arial" charset="0"/>
              </a:rPr>
              <a:t>Разходи</a:t>
            </a:r>
            <a:r>
              <a:rPr lang="ru-RU" sz="1600" dirty="0" smtClean="0">
                <a:solidFill>
                  <a:prstClr val="black"/>
                </a:solidFill>
                <a:latin typeface="Arial" charset="0"/>
              </a:rPr>
              <a:t> за промотиране на </a:t>
            </a:r>
            <a:r>
              <a:rPr lang="ru-RU" sz="1600" dirty="0" err="1" smtClean="0">
                <a:solidFill>
                  <a:prstClr val="black"/>
                </a:solidFill>
                <a:latin typeface="Arial" charset="0"/>
              </a:rPr>
              <a:t>иновативни</a:t>
            </a:r>
            <a:r>
              <a:rPr lang="ru-RU" sz="1600" dirty="0" smtClean="0">
                <a:solidFill>
                  <a:prstClr val="black"/>
                </a:solidFill>
                <a:latin typeface="Arial" charset="0"/>
              </a:rPr>
              <a:t> за </a:t>
            </a:r>
            <a:r>
              <a:rPr lang="ru-RU" sz="1600" dirty="0" err="1" smtClean="0">
                <a:solidFill>
                  <a:prstClr val="black"/>
                </a:solidFill>
                <a:latin typeface="Arial" charset="0"/>
              </a:rPr>
              <a:t>местните</a:t>
            </a:r>
            <a:r>
              <a:rPr lang="ru-RU" sz="1600" dirty="0" smtClean="0">
                <a:solidFill>
                  <a:prstClr val="black"/>
                </a:solidFill>
                <a:latin typeface="Arial" charset="0"/>
              </a:rPr>
              <a:t> общности </a:t>
            </a:r>
            <a:r>
              <a:rPr lang="ru-RU" sz="1600" dirty="0" err="1" smtClean="0">
                <a:solidFill>
                  <a:prstClr val="black"/>
                </a:solidFill>
                <a:latin typeface="Arial" charset="0"/>
              </a:rPr>
              <a:t>дейности</a:t>
            </a:r>
            <a:r>
              <a:rPr lang="ru-RU" sz="1600" dirty="0" smtClean="0">
                <a:solidFill>
                  <a:prstClr val="black"/>
                </a:solidFill>
                <a:latin typeface="Arial" charset="0"/>
              </a:rPr>
              <a:t>.</a:t>
            </a:r>
            <a:endParaRPr lang="ru-RU" sz="1600" dirty="0">
              <a:solidFill>
                <a:prstClr val="black"/>
              </a:solidFill>
              <a:latin typeface="Arial" charset="0"/>
            </a:endParaRPr>
          </a:p>
          <a:p>
            <a:pPr marL="822960" lvl="1" indent="-256032" fontAlgn="base">
              <a:spcBef>
                <a:spcPts val="400"/>
              </a:spcBef>
              <a:spcAft>
                <a:spcPct val="0"/>
              </a:spcAft>
              <a:buClr>
                <a:schemeClr val="accent1"/>
              </a:buClr>
              <a:buSzPct val="68000"/>
              <a:buFont typeface="Wingdings 3"/>
              <a:buChar char=""/>
            </a:pPr>
            <a:endParaRPr lang="ru-RU" sz="2000" dirty="0">
              <a:solidFill>
                <a:prstClr val="black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712318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7" y="44624"/>
            <a:ext cx="2304255" cy="775843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CD1A774-2575-4D98-AA76-1C6D5EAA728E}" type="slidenum">
              <a:rPr lang="bg-BG" smtClean="0">
                <a:solidFill>
                  <a:srgbClr val="000000"/>
                </a:solidFill>
              </a:rPr>
              <a:pPr>
                <a:defRPr/>
              </a:pPr>
              <a:t>13</a:t>
            </a:fld>
            <a:endParaRPr lang="bg-BG">
              <a:solidFill>
                <a:srgbClr val="00000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576560"/>
            <a:ext cx="8229600" cy="1556295"/>
          </a:xfrm>
        </p:spPr>
        <p:txBody>
          <a:bodyPr>
            <a:normAutofit fontScale="90000"/>
          </a:bodyPr>
          <a:lstStyle/>
          <a:p>
            <a:r>
              <a:rPr lang="ru-RU" sz="2700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Подмярка 19.2 </a:t>
            </a:r>
            <a:r>
              <a:rPr lang="ru-RU" sz="2700" dirty="0" err="1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Прилагане</a:t>
            </a:r>
            <a:r>
              <a:rPr lang="ru-RU" sz="2700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на операции в </a:t>
            </a:r>
            <a:r>
              <a:rPr lang="ru-RU" sz="2700" dirty="0" err="1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рамките</a:t>
            </a:r>
            <a:r>
              <a:rPr lang="ru-RU" sz="2700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на стратегии за </a:t>
            </a:r>
            <a:r>
              <a:rPr lang="ru-RU" sz="2700" dirty="0" err="1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водено</a:t>
            </a:r>
            <a:r>
              <a:rPr lang="ru-RU" sz="2700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от </a:t>
            </a:r>
            <a:r>
              <a:rPr lang="ru-RU" sz="2700" dirty="0" err="1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общностите</a:t>
            </a:r>
            <a:r>
              <a:rPr lang="ru-RU" sz="2700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700" dirty="0" err="1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местно</a:t>
            </a:r>
            <a:r>
              <a:rPr lang="ru-RU" sz="2700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развитие </a:t>
            </a:r>
            <a:r>
              <a:rPr lang="ru-RU" sz="36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360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39552" y="1438308"/>
            <a:ext cx="8136904" cy="42267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2000" b="1" u="sng" dirty="0" err="1" smtClean="0">
                <a:latin typeface="Arial" panose="020B0604020202020204" pitchFamily="34" charset="0"/>
                <a:cs typeface="Arial" panose="020B0604020202020204" pitchFamily="34" charset="0"/>
              </a:rPr>
              <a:t>Управляващият</a:t>
            </a:r>
            <a:r>
              <a:rPr lang="ru-RU" sz="20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 орган на ПРСР:</a:t>
            </a:r>
          </a:p>
          <a:p>
            <a:endParaRPr lang="ru-RU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65760" indent="-256032" algn="just" fontAlgn="base">
              <a:spcBef>
                <a:spcPts val="400"/>
              </a:spcBef>
              <a:spcAft>
                <a:spcPct val="0"/>
              </a:spcAft>
              <a:buClr>
                <a:schemeClr val="accent1"/>
              </a:buClr>
              <a:buSzPct val="68000"/>
              <a:buFont typeface="Wingdings 3"/>
              <a:buChar char=""/>
            </a:pPr>
            <a:r>
              <a:rPr lang="bg-BG" dirty="0" smtClean="0">
                <a:solidFill>
                  <a:prstClr val="black"/>
                </a:solidFill>
                <a:latin typeface="Arial" charset="0"/>
              </a:rPr>
              <a:t>Цели </a:t>
            </a:r>
            <a:r>
              <a:rPr lang="bg-BG" dirty="0">
                <a:solidFill>
                  <a:prstClr val="black"/>
                </a:solidFill>
                <a:latin typeface="Arial" charset="0"/>
              </a:rPr>
              <a:t>да подкрепи за възможно най-голям брой местни инициативни групи</a:t>
            </a:r>
            <a:r>
              <a:rPr lang="ru-RU" dirty="0">
                <a:solidFill>
                  <a:prstClr val="black"/>
                </a:solidFill>
                <a:latin typeface="Arial" charset="0"/>
              </a:rPr>
              <a:t>;</a:t>
            </a:r>
          </a:p>
          <a:p>
            <a:pPr marL="365760" indent="-256032" algn="just" fontAlgn="base">
              <a:spcBef>
                <a:spcPts val="400"/>
              </a:spcBef>
              <a:spcAft>
                <a:spcPct val="0"/>
              </a:spcAft>
              <a:buClr>
                <a:schemeClr val="accent1"/>
              </a:buClr>
              <a:buSzPct val="68000"/>
              <a:buFont typeface="Wingdings 3"/>
              <a:buChar char=""/>
            </a:pPr>
            <a:endParaRPr lang="ru-RU" dirty="0">
              <a:solidFill>
                <a:prstClr val="black"/>
              </a:solidFill>
              <a:latin typeface="Arial" charset="0"/>
            </a:endParaRPr>
          </a:p>
          <a:p>
            <a:pPr marL="365760" indent="-256032" algn="just" fontAlgn="base">
              <a:spcBef>
                <a:spcPts val="400"/>
              </a:spcBef>
              <a:spcAft>
                <a:spcPct val="0"/>
              </a:spcAft>
              <a:buClr>
                <a:schemeClr val="accent1"/>
              </a:buClr>
              <a:buSzPct val="68000"/>
              <a:buFont typeface="Wingdings 3"/>
              <a:buChar char=""/>
            </a:pPr>
            <a:r>
              <a:rPr lang="ru-RU" dirty="0" err="1">
                <a:solidFill>
                  <a:prstClr val="black"/>
                </a:solidFill>
                <a:latin typeface="Arial" charset="0"/>
              </a:rPr>
              <a:t>Окуражава</a:t>
            </a:r>
            <a:r>
              <a:rPr lang="ru-RU" dirty="0">
                <a:solidFill>
                  <a:prstClr val="black"/>
                </a:solidFill>
                <a:latin typeface="Arial" charset="0"/>
              </a:rPr>
              <a:t> </a:t>
            </a:r>
            <a:r>
              <a:rPr lang="bg-BG" dirty="0">
                <a:solidFill>
                  <a:prstClr val="black"/>
                </a:solidFill>
                <a:latin typeface="Arial" charset="0"/>
              </a:rPr>
              <a:t>МИГ да се сформират от повече от една </a:t>
            </a:r>
            <a:r>
              <a:rPr lang="bg-BG" dirty="0" smtClean="0">
                <a:solidFill>
                  <a:prstClr val="black"/>
                </a:solidFill>
                <a:latin typeface="Arial" charset="0"/>
              </a:rPr>
              <a:t>община;</a:t>
            </a:r>
            <a:endParaRPr lang="bg-BG" dirty="0">
              <a:solidFill>
                <a:prstClr val="black"/>
              </a:solidFill>
              <a:latin typeface="Arial" charset="0"/>
            </a:endParaRPr>
          </a:p>
          <a:p>
            <a:pPr marL="365760" indent="-256032" algn="just" fontAlgn="base">
              <a:spcBef>
                <a:spcPts val="400"/>
              </a:spcBef>
              <a:spcAft>
                <a:spcPct val="0"/>
              </a:spcAft>
              <a:buClr>
                <a:schemeClr val="accent1"/>
              </a:buClr>
              <a:buSzPct val="68000"/>
              <a:buFont typeface="Wingdings 3"/>
              <a:buChar char=""/>
            </a:pPr>
            <a:endParaRPr lang="bg-BG" dirty="0">
              <a:solidFill>
                <a:prstClr val="black"/>
              </a:solidFill>
              <a:latin typeface="Arial" charset="0"/>
            </a:endParaRPr>
          </a:p>
          <a:p>
            <a:pPr marL="365760" indent="-256032" algn="just" fontAlgn="base">
              <a:spcBef>
                <a:spcPts val="400"/>
              </a:spcBef>
              <a:spcAft>
                <a:spcPct val="0"/>
              </a:spcAft>
              <a:buClr>
                <a:schemeClr val="accent1"/>
              </a:buClr>
              <a:buSzPct val="68000"/>
              <a:buFont typeface="Wingdings 3"/>
              <a:buChar char=""/>
            </a:pPr>
            <a:r>
              <a:rPr lang="bg-BG" dirty="0">
                <a:solidFill>
                  <a:prstClr val="black"/>
                </a:solidFill>
                <a:latin typeface="Arial" charset="0"/>
              </a:rPr>
              <a:t>Предвижда по-голям бюджет за прилагане на дейностите по подхода.</a:t>
            </a:r>
            <a:endParaRPr lang="ru-RU" dirty="0">
              <a:solidFill>
                <a:prstClr val="black"/>
              </a:solidFill>
              <a:latin typeface="Arial" charset="0"/>
            </a:endParaRPr>
          </a:p>
          <a:p>
            <a:pPr algn="just"/>
            <a:endParaRPr lang="ru-RU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ru-RU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ru-RU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Безвъзмездната</a:t>
            </a:r>
            <a:r>
              <a:rPr 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b="1" dirty="0" err="1">
                <a:latin typeface="Arial" panose="020B0604020202020204" pitchFamily="34" charset="0"/>
                <a:cs typeface="Arial" panose="020B0604020202020204" pitchFamily="34" charset="0"/>
              </a:rPr>
              <a:t>финансова</a:t>
            </a:r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b="1" dirty="0" err="1">
                <a:latin typeface="Arial" panose="020B0604020202020204" pitchFamily="34" charset="0"/>
                <a:cs typeface="Arial" panose="020B0604020202020204" pitchFamily="34" charset="0"/>
              </a:rPr>
              <a:t>помощ</a:t>
            </a:r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>се отпуска за </a:t>
            </a:r>
            <a:r>
              <a:rPr lang="ru-RU" b="1" dirty="0" err="1">
                <a:latin typeface="Arial" panose="020B0604020202020204" pitchFamily="34" charset="0"/>
                <a:cs typeface="Arial" panose="020B0604020202020204" pitchFamily="34" charset="0"/>
              </a:rPr>
              <a:t>прилагане</a:t>
            </a:r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 на операции в </a:t>
            </a:r>
            <a:r>
              <a:rPr lang="ru-RU" b="1" dirty="0" err="1">
                <a:latin typeface="Arial" panose="020B0604020202020204" pitchFamily="34" charset="0"/>
                <a:cs typeface="Arial" panose="020B0604020202020204" pitchFamily="34" charset="0"/>
              </a:rPr>
              <a:t>рамките</a:t>
            </a:r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 на стратегии за </a:t>
            </a:r>
            <a:r>
              <a:rPr lang="ru-RU" b="1" dirty="0" err="1">
                <a:latin typeface="Arial" panose="020B0604020202020204" pitchFamily="34" charset="0"/>
                <a:cs typeface="Arial" panose="020B0604020202020204" pitchFamily="34" charset="0"/>
              </a:rPr>
              <a:t>водено</a:t>
            </a:r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 от </a:t>
            </a:r>
            <a:r>
              <a:rPr lang="ru-RU" b="1" dirty="0" err="1">
                <a:latin typeface="Arial" panose="020B0604020202020204" pitchFamily="34" charset="0"/>
                <a:cs typeface="Arial" panose="020B0604020202020204" pitchFamily="34" charset="0"/>
              </a:rPr>
              <a:t>общностите</a:t>
            </a:r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b="1" dirty="0" err="1">
                <a:latin typeface="Arial" panose="020B0604020202020204" pitchFamily="34" charset="0"/>
                <a:cs typeface="Arial" panose="020B0604020202020204" pitchFamily="34" charset="0"/>
              </a:rPr>
              <a:t>местно</a:t>
            </a:r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 развитие. </a:t>
            </a:r>
          </a:p>
        </p:txBody>
      </p:sp>
    </p:spTree>
    <p:extLst>
      <p:ext uri="{BB962C8B-B14F-4D97-AF65-F5344CB8AC3E}">
        <p14:creationId xmlns:p14="http://schemas.microsoft.com/office/powerpoint/2010/main" val="87664851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7" name="Rectangle 3"/>
          <p:cNvSpPr>
            <a:spLocks noGrp="1"/>
          </p:cNvSpPr>
          <p:nvPr>
            <p:ph idx="1"/>
          </p:nvPr>
        </p:nvSpPr>
        <p:spPr>
          <a:xfrm>
            <a:off x="466750" y="1916832"/>
            <a:ext cx="8229600" cy="4525963"/>
          </a:xfrm>
        </p:spPr>
        <p:txBody>
          <a:bodyPr>
            <a:normAutofit lnSpcReduction="10000"/>
          </a:bodyPr>
          <a:lstStyle/>
          <a:p>
            <a:pPr marL="109728" indent="0" algn="just">
              <a:buNone/>
              <a:tabLst>
                <a:tab pos="457200" algn="l"/>
              </a:tabLst>
            </a:pPr>
            <a:endParaRPr lang="ru-RU" sz="2000" b="1" u="sng" dirty="0" smtClean="0">
              <a:latin typeface="Arial" panose="020B0604020202020204" pitchFamily="34" charset="0"/>
              <a:ea typeface="Times New Roman"/>
              <a:cs typeface="Arial" panose="020B0604020202020204" pitchFamily="34" charset="0"/>
            </a:endParaRPr>
          </a:p>
          <a:p>
            <a:pPr marL="109728" indent="0" algn="just">
              <a:buNone/>
              <a:tabLst>
                <a:tab pos="457200" algn="l"/>
              </a:tabLst>
            </a:pPr>
            <a:r>
              <a:rPr lang="ru-RU" sz="2000" b="1" u="sng" dirty="0" smtClean="0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Условия за </a:t>
            </a:r>
            <a:r>
              <a:rPr lang="ru-RU" sz="2000" b="1" u="sng" dirty="0" err="1" smtClean="0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допустимост</a:t>
            </a:r>
            <a:r>
              <a:rPr lang="ru-RU" sz="2000" b="1" u="sng" dirty="0" smtClean="0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 на МИГ и СМР:</a:t>
            </a:r>
          </a:p>
          <a:p>
            <a:pPr algn="just">
              <a:tabLst>
                <a:tab pos="457200" algn="l"/>
              </a:tabLst>
            </a:pPr>
            <a:endParaRPr lang="ru-RU" sz="1800" dirty="0" smtClean="0">
              <a:latin typeface="Arial" panose="020B0604020202020204" pitchFamily="34" charset="0"/>
              <a:ea typeface="Times New Roman"/>
              <a:cs typeface="Arial" panose="020B0604020202020204" pitchFamily="34" charset="0"/>
            </a:endParaRPr>
          </a:p>
          <a:p>
            <a:pPr algn="just">
              <a:tabLst>
                <a:tab pos="457200" algn="l"/>
              </a:tabLst>
            </a:pPr>
            <a:r>
              <a:rPr lang="ru-RU" sz="1800" dirty="0" err="1" smtClean="0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Целевата</a:t>
            </a:r>
            <a:r>
              <a:rPr lang="ru-RU" sz="1800" dirty="0" smtClean="0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 </a:t>
            </a:r>
            <a:r>
              <a:rPr lang="ru-RU" sz="18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територия</a:t>
            </a:r>
            <a:r>
              <a:rPr lang="ru-RU" sz="18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 да </a:t>
            </a:r>
            <a:r>
              <a:rPr lang="ru-RU" sz="18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обхваща</a:t>
            </a:r>
            <a:r>
              <a:rPr lang="ru-RU" sz="18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 население между 10 000 и 150 000 жители;</a:t>
            </a:r>
          </a:p>
          <a:p>
            <a:pPr algn="just">
              <a:tabLst>
                <a:tab pos="457200" algn="l"/>
              </a:tabLst>
            </a:pPr>
            <a:r>
              <a:rPr lang="ru-RU" sz="1800" dirty="0" err="1" smtClean="0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Липса</a:t>
            </a:r>
            <a:r>
              <a:rPr lang="ru-RU" sz="1800" dirty="0" smtClean="0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 </a:t>
            </a:r>
            <a:r>
              <a:rPr lang="ru-RU" sz="18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на </a:t>
            </a:r>
            <a:r>
              <a:rPr lang="ru-RU" sz="18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припокриване</a:t>
            </a:r>
            <a:r>
              <a:rPr lang="ru-RU" sz="18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 на </a:t>
            </a:r>
            <a:r>
              <a:rPr lang="ru-RU" sz="18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една</a:t>
            </a:r>
            <a:r>
              <a:rPr lang="ru-RU" sz="18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 и </a:t>
            </a:r>
            <a:r>
              <a:rPr lang="ru-RU" sz="18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съща</a:t>
            </a:r>
            <a:r>
              <a:rPr lang="ru-RU" sz="18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 </a:t>
            </a:r>
            <a:r>
              <a:rPr lang="ru-RU" sz="18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територия</a:t>
            </a:r>
            <a:r>
              <a:rPr lang="ru-RU" sz="18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 от </a:t>
            </a:r>
            <a:r>
              <a:rPr lang="ru-RU" sz="18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различни</a:t>
            </a:r>
            <a:r>
              <a:rPr lang="ru-RU" sz="18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 МИГ;</a:t>
            </a:r>
          </a:p>
          <a:p>
            <a:pPr algn="just">
              <a:tabLst>
                <a:tab pos="457200" algn="l"/>
              </a:tabLst>
            </a:pPr>
            <a:r>
              <a:rPr lang="ru-RU" sz="1800" dirty="0" err="1" smtClean="0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Кохерентност</a:t>
            </a:r>
            <a:r>
              <a:rPr lang="ru-RU" sz="1800" dirty="0" smtClean="0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 </a:t>
            </a:r>
            <a:r>
              <a:rPr lang="ru-RU" sz="18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на </a:t>
            </a:r>
            <a:r>
              <a:rPr lang="ru-RU" sz="18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територията</a:t>
            </a:r>
            <a:r>
              <a:rPr lang="ru-RU" sz="18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;</a:t>
            </a:r>
          </a:p>
          <a:p>
            <a:pPr algn="just">
              <a:tabLst>
                <a:tab pos="457200" algn="l"/>
              </a:tabLst>
            </a:pPr>
            <a:r>
              <a:rPr lang="ru-RU" sz="1800" dirty="0" err="1" smtClean="0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Партньорство</a:t>
            </a:r>
            <a:r>
              <a:rPr lang="ru-RU" sz="1800" dirty="0" smtClean="0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 </a:t>
            </a:r>
            <a:r>
              <a:rPr lang="ru-RU" sz="18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между </a:t>
            </a:r>
            <a:r>
              <a:rPr lang="ru-RU" sz="18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общините</a:t>
            </a:r>
            <a:r>
              <a:rPr lang="ru-RU" sz="18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, </a:t>
            </a:r>
            <a:r>
              <a:rPr lang="ru-RU" sz="18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частния</a:t>
            </a:r>
            <a:r>
              <a:rPr lang="ru-RU" sz="18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 сектор и </a:t>
            </a:r>
            <a:r>
              <a:rPr lang="ru-RU" sz="18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гражданските</a:t>
            </a:r>
            <a:r>
              <a:rPr lang="ru-RU" sz="18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 организации на </a:t>
            </a:r>
            <a:r>
              <a:rPr lang="ru-RU" sz="18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целевата</a:t>
            </a:r>
            <a:r>
              <a:rPr lang="ru-RU" sz="18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 </a:t>
            </a:r>
            <a:r>
              <a:rPr lang="ru-RU" sz="18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територия</a:t>
            </a:r>
            <a:r>
              <a:rPr lang="ru-RU" sz="18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, </a:t>
            </a:r>
            <a:r>
              <a:rPr lang="ru-RU" sz="18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като</a:t>
            </a:r>
            <a:r>
              <a:rPr lang="ru-RU" sz="18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 никоя от </a:t>
            </a:r>
            <a:r>
              <a:rPr lang="ru-RU" sz="18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групите</a:t>
            </a:r>
            <a:r>
              <a:rPr lang="ru-RU" sz="18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 не </a:t>
            </a:r>
            <a:r>
              <a:rPr lang="ru-RU" sz="18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представлява</a:t>
            </a:r>
            <a:r>
              <a:rPr lang="ru-RU" sz="18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 </a:t>
            </a:r>
            <a:r>
              <a:rPr lang="ru-RU" sz="18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повече</a:t>
            </a:r>
            <a:r>
              <a:rPr lang="ru-RU" sz="18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 от 49% от </a:t>
            </a:r>
            <a:r>
              <a:rPr lang="ru-RU" sz="18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имащите</a:t>
            </a:r>
            <a:r>
              <a:rPr lang="ru-RU" sz="18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 право на глас в </a:t>
            </a:r>
            <a:r>
              <a:rPr lang="ru-RU" sz="18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общото</a:t>
            </a:r>
            <a:r>
              <a:rPr lang="ru-RU" sz="18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 </a:t>
            </a:r>
            <a:r>
              <a:rPr lang="ru-RU" sz="18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събрание</a:t>
            </a:r>
            <a:r>
              <a:rPr lang="ru-RU" sz="18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;</a:t>
            </a:r>
          </a:p>
          <a:p>
            <a:pPr algn="just">
              <a:tabLst>
                <a:tab pos="457200" algn="l"/>
              </a:tabLst>
            </a:pPr>
            <a:r>
              <a:rPr lang="ru-RU" sz="1800" dirty="0" smtClean="0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Наличие </a:t>
            </a:r>
            <a:r>
              <a:rPr lang="ru-RU" sz="18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на </a:t>
            </a:r>
            <a:r>
              <a:rPr lang="ru-RU" sz="18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доказателства</a:t>
            </a:r>
            <a:r>
              <a:rPr lang="ru-RU" sz="18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 за </a:t>
            </a:r>
            <a:r>
              <a:rPr lang="ru-RU" sz="18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проведени</a:t>
            </a:r>
            <a:r>
              <a:rPr lang="ru-RU" sz="18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 действия по </a:t>
            </a:r>
            <a:r>
              <a:rPr lang="ru-RU" sz="18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формиране</a:t>
            </a:r>
            <a:r>
              <a:rPr lang="ru-RU" sz="18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 на публично-</a:t>
            </a:r>
            <a:r>
              <a:rPr lang="ru-RU" sz="18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частното</a:t>
            </a:r>
            <a:r>
              <a:rPr lang="ru-RU" sz="18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 </a:t>
            </a:r>
            <a:r>
              <a:rPr lang="ru-RU" sz="18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партньорство</a:t>
            </a:r>
            <a:r>
              <a:rPr lang="ru-RU" sz="18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 и </a:t>
            </a:r>
            <a:r>
              <a:rPr lang="ru-RU" sz="18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осигурчващи</a:t>
            </a:r>
            <a:r>
              <a:rPr lang="ru-RU" sz="18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 </a:t>
            </a:r>
            <a:r>
              <a:rPr lang="ru-RU" sz="18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представеност</a:t>
            </a:r>
            <a:r>
              <a:rPr lang="ru-RU" sz="18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;</a:t>
            </a:r>
          </a:p>
          <a:p>
            <a:pPr algn="just">
              <a:tabLst>
                <a:tab pos="457200" algn="l"/>
              </a:tabLst>
            </a:pPr>
            <a:r>
              <a:rPr lang="ru-RU" sz="1800" dirty="0" err="1" smtClean="0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Съдържанието</a:t>
            </a:r>
            <a:r>
              <a:rPr lang="ru-RU" sz="1800" dirty="0" smtClean="0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 </a:t>
            </a:r>
            <a:r>
              <a:rPr lang="ru-RU" sz="18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на СМР да е в </a:t>
            </a:r>
            <a:r>
              <a:rPr lang="ru-RU" sz="18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съответствие</a:t>
            </a:r>
            <a:r>
              <a:rPr lang="ru-RU" sz="18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 с </a:t>
            </a:r>
            <a:r>
              <a:rPr lang="ru-RU" sz="1800" dirty="0" smtClean="0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член 33 </a:t>
            </a:r>
            <a:r>
              <a:rPr lang="ru-RU" sz="18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на </a:t>
            </a:r>
            <a:r>
              <a:rPr lang="ru-RU" sz="1800" dirty="0" smtClean="0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Регламент </a:t>
            </a:r>
            <a:r>
              <a:rPr lang="ru-RU" sz="18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1303/2013.</a:t>
            </a:r>
          </a:p>
          <a:p>
            <a:pPr marL="0" indent="0">
              <a:buNone/>
            </a:pPr>
            <a:endParaRPr lang="bg-BG" sz="1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CD1A774-2575-4D98-AA76-1C6D5EAA728E}" type="slidenum">
              <a:rPr lang="bg-BG" smtClean="0">
                <a:solidFill>
                  <a:srgbClr val="000000"/>
                </a:solidFill>
              </a:rPr>
              <a:pPr>
                <a:defRPr/>
              </a:pPr>
              <a:t>14</a:t>
            </a:fld>
            <a:endParaRPr lang="bg-BG">
              <a:solidFill>
                <a:srgbClr val="000000"/>
              </a:solidFill>
            </a:endParaRPr>
          </a:p>
        </p:txBody>
      </p:sp>
      <p:sp>
        <p:nvSpPr>
          <p:cNvPr id="26626" name="Rectangle 2"/>
          <p:cNvSpPr>
            <a:spLocks noGrp="1"/>
          </p:cNvSpPr>
          <p:nvPr>
            <p:ph type="title"/>
          </p:nvPr>
        </p:nvSpPr>
        <p:spPr>
          <a:xfrm>
            <a:off x="827584" y="825059"/>
            <a:ext cx="7632848" cy="1143000"/>
          </a:xfrm>
        </p:spPr>
        <p:txBody>
          <a:bodyPr>
            <a:noAutofit/>
          </a:bodyPr>
          <a:lstStyle/>
          <a:p>
            <a:pPr algn="just"/>
            <a:r>
              <a:rPr lang="ru-RU" sz="24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Подмярка 19.2 </a:t>
            </a:r>
            <a:r>
              <a:rPr lang="ru-RU" sz="240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Прилагане</a:t>
            </a:r>
            <a:r>
              <a:rPr lang="ru-RU" sz="24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на операции в </a:t>
            </a:r>
            <a:r>
              <a:rPr lang="ru-RU" sz="240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рамките</a:t>
            </a:r>
            <a:r>
              <a:rPr lang="ru-RU" sz="24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на стратегии за </a:t>
            </a:r>
            <a:r>
              <a:rPr lang="ru-RU" sz="240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водено</a:t>
            </a:r>
            <a:r>
              <a:rPr lang="ru-RU" sz="24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от </a:t>
            </a:r>
            <a:r>
              <a:rPr lang="ru-RU" sz="240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общностите</a:t>
            </a:r>
            <a:r>
              <a:rPr lang="ru-RU" sz="24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40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местно</a:t>
            </a:r>
            <a:r>
              <a:rPr lang="ru-RU" sz="24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развитие </a:t>
            </a:r>
            <a:endParaRPr lang="bg-BG" sz="2400" dirty="0" smtClean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6628" name="Picture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6750" y="48771"/>
            <a:ext cx="2305050" cy="776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09856644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7" y="44624"/>
            <a:ext cx="2304255" cy="775843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CD1A774-2575-4D98-AA76-1C6D5EAA728E}" type="slidenum">
              <a:rPr lang="bg-BG" smtClean="0">
                <a:solidFill>
                  <a:srgbClr val="000000"/>
                </a:solidFill>
              </a:rPr>
              <a:pPr>
                <a:defRPr/>
              </a:pPr>
              <a:t>15</a:t>
            </a:fld>
            <a:endParaRPr lang="bg-BG">
              <a:solidFill>
                <a:srgbClr val="00000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576560"/>
            <a:ext cx="8229600" cy="1556295"/>
          </a:xfrm>
        </p:spPr>
        <p:txBody>
          <a:bodyPr>
            <a:normAutofit fontScale="90000"/>
          </a:bodyPr>
          <a:lstStyle/>
          <a:p>
            <a:r>
              <a:rPr lang="ru-RU" sz="2700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Подмярка 19.2 </a:t>
            </a:r>
            <a:r>
              <a:rPr lang="ru-RU" sz="2700" dirty="0" err="1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Прилагане</a:t>
            </a:r>
            <a:r>
              <a:rPr lang="ru-RU" sz="2700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на операции в </a:t>
            </a:r>
            <a:r>
              <a:rPr lang="ru-RU" sz="2700" dirty="0" err="1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рамките</a:t>
            </a:r>
            <a:r>
              <a:rPr lang="ru-RU" sz="2700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на стратегии за </a:t>
            </a:r>
            <a:r>
              <a:rPr lang="ru-RU" sz="2700" dirty="0" err="1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водено</a:t>
            </a:r>
            <a:r>
              <a:rPr lang="ru-RU" sz="2700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от </a:t>
            </a:r>
            <a:r>
              <a:rPr lang="ru-RU" sz="2700" dirty="0" err="1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общностите</a:t>
            </a:r>
            <a:r>
              <a:rPr lang="ru-RU" sz="2700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700" dirty="0" err="1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местно</a:t>
            </a:r>
            <a:r>
              <a:rPr lang="ru-RU" sz="2700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развитие </a:t>
            </a:r>
            <a:r>
              <a:rPr lang="ru-RU" sz="36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360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7544" y="1438308"/>
            <a:ext cx="8208912" cy="43601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ru-RU" sz="2000" b="1" u="sng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Бенефициенти</a:t>
            </a:r>
            <a:r>
              <a:rPr lang="ru-RU" sz="20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 и </a:t>
            </a:r>
            <a:r>
              <a:rPr lang="ru-RU" sz="2000" b="1" u="sng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проекти</a:t>
            </a:r>
            <a:r>
              <a:rPr lang="ru-RU" sz="20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b="1" u="sng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към</a:t>
            </a:r>
            <a:r>
              <a:rPr lang="ru-RU" sz="20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b="1" u="sng" dirty="0" err="1" smtClean="0">
                <a:latin typeface="Arial" panose="020B0604020202020204" pitchFamily="34" charset="0"/>
                <a:cs typeface="Arial" panose="020B0604020202020204" pitchFamily="34" charset="0"/>
              </a:rPr>
              <a:t>стратегиите</a:t>
            </a:r>
            <a:r>
              <a:rPr lang="ru-RU" sz="20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 за </a:t>
            </a:r>
            <a:r>
              <a:rPr lang="ru-RU" sz="2000" b="1" u="sng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местно</a:t>
            </a:r>
            <a:r>
              <a:rPr lang="ru-RU" sz="20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 развитие:</a:t>
            </a:r>
          </a:p>
          <a:p>
            <a:pPr algn="just"/>
            <a:endParaRPr lang="ru-RU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65760" indent="-256032" algn="just" fontAlgn="base">
              <a:spcBef>
                <a:spcPts val="400"/>
              </a:spcBef>
              <a:spcAft>
                <a:spcPct val="0"/>
              </a:spcAft>
              <a:buClr>
                <a:schemeClr val="accent1"/>
              </a:buClr>
              <a:buSzPct val="68000"/>
              <a:buFont typeface="Wingdings 3"/>
              <a:buChar char=""/>
            </a:pPr>
            <a:r>
              <a:rPr lang="ru-RU" dirty="0" err="1">
                <a:solidFill>
                  <a:prstClr val="black"/>
                </a:solidFill>
                <a:latin typeface="Arial" charset="0"/>
              </a:rPr>
              <a:t>Местни</a:t>
            </a:r>
            <a:r>
              <a:rPr lang="ru-RU" dirty="0">
                <a:solidFill>
                  <a:prstClr val="black"/>
                </a:solidFill>
                <a:latin typeface="Arial" charset="0"/>
              </a:rPr>
              <a:t> </a:t>
            </a:r>
            <a:r>
              <a:rPr lang="ru-RU" dirty="0" err="1">
                <a:solidFill>
                  <a:prstClr val="black"/>
                </a:solidFill>
                <a:latin typeface="Arial" charset="0"/>
              </a:rPr>
              <a:t>заинтересовани</a:t>
            </a:r>
            <a:r>
              <a:rPr lang="ru-RU" dirty="0">
                <a:solidFill>
                  <a:prstClr val="black"/>
                </a:solidFill>
                <a:latin typeface="Arial" charset="0"/>
              </a:rPr>
              <a:t> лица с </a:t>
            </a:r>
            <a:r>
              <a:rPr lang="ru-RU" dirty="0" err="1">
                <a:solidFill>
                  <a:prstClr val="black"/>
                </a:solidFill>
                <a:latin typeface="Arial" charset="0"/>
              </a:rPr>
              <a:t>проекти</a:t>
            </a:r>
            <a:r>
              <a:rPr lang="ru-RU" dirty="0">
                <a:solidFill>
                  <a:prstClr val="black"/>
                </a:solidFill>
                <a:latin typeface="Arial" charset="0"/>
              </a:rPr>
              <a:t> </a:t>
            </a:r>
            <a:r>
              <a:rPr lang="ru-RU" dirty="0" err="1">
                <a:solidFill>
                  <a:prstClr val="black"/>
                </a:solidFill>
                <a:latin typeface="Arial" charset="0"/>
              </a:rPr>
              <a:t>към</a:t>
            </a:r>
            <a:r>
              <a:rPr lang="ru-RU" dirty="0">
                <a:solidFill>
                  <a:prstClr val="black"/>
                </a:solidFill>
                <a:latin typeface="Arial" charset="0"/>
              </a:rPr>
              <a:t> </a:t>
            </a:r>
            <a:r>
              <a:rPr lang="ru-RU" dirty="0" err="1">
                <a:solidFill>
                  <a:prstClr val="black"/>
                </a:solidFill>
                <a:latin typeface="Arial" charset="0"/>
              </a:rPr>
              <a:t>стратегията</a:t>
            </a:r>
            <a:r>
              <a:rPr lang="ru-RU" dirty="0">
                <a:solidFill>
                  <a:prstClr val="black"/>
                </a:solidFill>
                <a:latin typeface="Arial" charset="0"/>
              </a:rPr>
              <a:t>, в </a:t>
            </a:r>
            <a:r>
              <a:rPr lang="ru-RU" dirty="0" err="1">
                <a:solidFill>
                  <a:prstClr val="black"/>
                </a:solidFill>
                <a:latin typeface="Arial" charset="0"/>
              </a:rPr>
              <a:t>т.ч</a:t>
            </a:r>
            <a:r>
              <a:rPr lang="ru-RU" dirty="0">
                <a:solidFill>
                  <a:prstClr val="black"/>
                </a:solidFill>
                <a:latin typeface="Arial" charset="0"/>
              </a:rPr>
              <a:t>. МИГ;</a:t>
            </a:r>
          </a:p>
          <a:p>
            <a:pPr marL="365760" indent="-256032" algn="just" fontAlgn="base">
              <a:spcBef>
                <a:spcPts val="400"/>
              </a:spcBef>
              <a:spcAft>
                <a:spcPct val="0"/>
              </a:spcAft>
              <a:buClr>
                <a:schemeClr val="accent1"/>
              </a:buClr>
              <a:buSzPct val="68000"/>
              <a:buFont typeface="Wingdings 3"/>
              <a:buChar char=""/>
            </a:pPr>
            <a:endParaRPr lang="ru-RU" dirty="0">
              <a:solidFill>
                <a:prstClr val="black"/>
              </a:solidFill>
              <a:latin typeface="Arial" charset="0"/>
            </a:endParaRPr>
          </a:p>
          <a:p>
            <a:pPr marL="365760" indent="-256032" algn="just" fontAlgn="base">
              <a:spcBef>
                <a:spcPts val="400"/>
              </a:spcBef>
              <a:spcAft>
                <a:spcPct val="0"/>
              </a:spcAft>
              <a:buClr>
                <a:schemeClr val="accent1"/>
              </a:buClr>
              <a:buSzPct val="68000"/>
              <a:buFont typeface="Wingdings 3"/>
              <a:buChar char=""/>
            </a:pPr>
            <a:r>
              <a:rPr lang="ru-RU" dirty="0" err="1">
                <a:solidFill>
                  <a:prstClr val="black"/>
                </a:solidFill>
                <a:latin typeface="Arial" charset="0"/>
              </a:rPr>
              <a:t>Бенефициентите</a:t>
            </a:r>
            <a:r>
              <a:rPr lang="ru-RU" dirty="0">
                <a:solidFill>
                  <a:prstClr val="black"/>
                </a:solidFill>
                <a:latin typeface="Arial" charset="0"/>
              </a:rPr>
              <a:t> по </a:t>
            </a:r>
            <a:r>
              <a:rPr lang="ru-RU" dirty="0" err="1">
                <a:solidFill>
                  <a:prstClr val="black"/>
                </a:solidFill>
                <a:latin typeface="Arial" charset="0"/>
              </a:rPr>
              <a:t>подмярката</a:t>
            </a:r>
            <a:r>
              <a:rPr lang="ru-RU" dirty="0">
                <a:solidFill>
                  <a:prstClr val="black"/>
                </a:solidFill>
                <a:latin typeface="Arial" charset="0"/>
              </a:rPr>
              <a:t> </a:t>
            </a:r>
            <a:r>
              <a:rPr lang="ru-RU" dirty="0" err="1">
                <a:solidFill>
                  <a:prstClr val="black"/>
                </a:solidFill>
                <a:latin typeface="Arial" charset="0"/>
              </a:rPr>
              <a:t>са</a:t>
            </a:r>
            <a:r>
              <a:rPr lang="ru-RU" dirty="0">
                <a:solidFill>
                  <a:prstClr val="black"/>
                </a:solidFill>
                <a:latin typeface="Arial" charset="0"/>
              </a:rPr>
              <a:t> с постоянен адрес или седалище на </a:t>
            </a:r>
            <a:r>
              <a:rPr lang="ru-RU" dirty="0" err="1">
                <a:solidFill>
                  <a:prstClr val="black"/>
                </a:solidFill>
                <a:latin typeface="Arial" charset="0"/>
              </a:rPr>
              <a:t>територията</a:t>
            </a:r>
            <a:r>
              <a:rPr lang="ru-RU" dirty="0">
                <a:solidFill>
                  <a:prstClr val="black"/>
                </a:solidFill>
                <a:latin typeface="Arial" charset="0"/>
              </a:rPr>
              <a:t> на МИГ;</a:t>
            </a:r>
          </a:p>
          <a:p>
            <a:pPr marL="365760" indent="-256032" algn="just" fontAlgn="base">
              <a:spcBef>
                <a:spcPts val="400"/>
              </a:spcBef>
              <a:spcAft>
                <a:spcPct val="0"/>
              </a:spcAft>
              <a:buClr>
                <a:schemeClr val="accent1"/>
              </a:buClr>
              <a:buSzPct val="68000"/>
              <a:buFont typeface="Wingdings 3"/>
              <a:buChar char=""/>
            </a:pPr>
            <a:endParaRPr lang="ru-RU" dirty="0">
              <a:solidFill>
                <a:prstClr val="black"/>
              </a:solidFill>
              <a:latin typeface="Arial" charset="0"/>
            </a:endParaRPr>
          </a:p>
          <a:p>
            <a:pPr marL="365760" indent="-256032" algn="just" fontAlgn="base">
              <a:spcBef>
                <a:spcPts val="400"/>
              </a:spcBef>
              <a:spcAft>
                <a:spcPct val="0"/>
              </a:spcAft>
              <a:buClr>
                <a:schemeClr val="accent1"/>
              </a:buClr>
              <a:buSzPct val="68000"/>
              <a:buFont typeface="Wingdings 3"/>
              <a:buChar char=""/>
            </a:pPr>
            <a:r>
              <a:rPr lang="ru-RU" dirty="0" err="1">
                <a:solidFill>
                  <a:prstClr val="black"/>
                </a:solidFill>
                <a:latin typeface="Arial" charset="0"/>
              </a:rPr>
              <a:t>Проектите</a:t>
            </a:r>
            <a:r>
              <a:rPr lang="ru-RU" dirty="0">
                <a:solidFill>
                  <a:prstClr val="black"/>
                </a:solidFill>
                <a:latin typeface="Arial" charset="0"/>
              </a:rPr>
              <a:t> се </a:t>
            </a:r>
            <a:r>
              <a:rPr lang="ru-RU" dirty="0" err="1">
                <a:solidFill>
                  <a:prstClr val="black"/>
                </a:solidFill>
                <a:latin typeface="Arial" charset="0"/>
              </a:rPr>
              <a:t>изпълняват</a:t>
            </a:r>
            <a:r>
              <a:rPr lang="ru-RU" dirty="0">
                <a:solidFill>
                  <a:prstClr val="black"/>
                </a:solidFill>
                <a:latin typeface="Arial" charset="0"/>
              </a:rPr>
              <a:t> на </a:t>
            </a:r>
            <a:r>
              <a:rPr lang="ru-RU" dirty="0" err="1">
                <a:solidFill>
                  <a:prstClr val="black"/>
                </a:solidFill>
                <a:latin typeface="Arial" charset="0"/>
              </a:rPr>
              <a:t>територията</a:t>
            </a:r>
            <a:r>
              <a:rPr lang="ru-RU" dirty="0">
                <a:solidFill>
                  <a:prstClr val="black"/>
                </a:solidFill>
                <a:latin typeface="Arial" charset="0"/>
              </a:rPr>
              <a:t> на МИГ;</a:t>
            </a:r>
          </a:p>
          <a:p>
            <a:pPr marL="365760" indent="-256032" algn="just" fontAlgn="base">
              <a:spcBef>
                <a:spcPts val="400"/>
              </a:spcBef>
              <a:spcAft>
                <a:spcPct val="0"/>
              </a:spcAft>
              <a:buClr>
                <a:schemeClr val="accent1"/>
              </a:buClr>
              <a:buSzPct val="68000"/>
              <a:buFont typeface="Wingdings 3"/>
              <a:buChar char=""/>
            </a:pPr>
            <a:endParaRPr lang="ru-RU" dirty="0">
              <a:solidFill>
                <a:prstClr val="black"/>
              </a:solidFill>
              <a:latin typeface="Arial" charset="0"/>
            </a:endParaRPr>
          </a:p>
          <a:p>
            <a:pPr marL="365760" indent="-256032" algn="just" fontAlgn="base">
              <a:spcBef>
                <a:spcPts val="400"/>
              </a:spcBef>
              <a:spcAft>
                <a:spcPct val="0"/>
              </a:spcAft>
              <a:buClr>
                <a:schemeClr val="accent1"/>
              </a:buClr>
              <a:buSzPct val="68000"/>
              <a:buFont typeface="Wingdings 3"/>
              <a:buChar char=""/>
            </a:pPr>
            <a:r>
              <a:rPr lang="ru-RU" dirty="0" err="1">
                <a:solidFill>
                  <a:prstClr val="black"/>
                </a:solidFill>
                <a:latin typeface="Arial" charset="0"/>
              </a:rPr>
              <a:t>Проектите</a:t>
            </a:r>
            <a:r>
              <a:rPr lang="ru-RU" dirty="0">
                <a:solidFill>
                  <a:prstClr val="black"/>
                </a:solidFill>
                <a:latin typeface="Arial" charset="0"/>
              </a:rPr>
              <a:t> </a:t>
            </a:r>
            <a:r>
              <a:rPr lang="ru-RU" dirty="0" err="1">
                <a:solidFill>
                  <a:prstClr val="black"/>
                </a:solidFill>
                <a:latin typeface="Arial" charset="0"/>
              </a:rPr>
              <a:t>трябва</a:t>
            </a:r>
            <a:r>
              <a:rPr lang="ru-RU" dirty="0">
                <a:solidFill>
                  <a:prstClr val="black"/>
                </a:solidFill>
                <a:latin typeface="Arial" charset="0"/>
              </a:rPr>
              <a:t> да </a:t>
            </a:r>
            <a:r>
              <a:rPr lang="ru-RU" dirty="0" err="1">
                <a:solidFill>
                  <a:prstClr val="black"/>
                </a:solidFill>
                <a:latin typeface="Arial" charset="0"/>
              </a:rPr>
              <a:t>бъдат</a:t>
            </a:r>
            <a:r>
              <a:rPr lang="ru-RU" dirty="0">
                <a:solidFill>
                  <a:prstClr val="black"/>
                </a:solidFill>
                <a:latin typeface="Arial" charset="0"/>
              </a:rPr>
              <a:t> </a:t>
            </a:r>
            <a:r>
              <a:rPr lang="ru-RU" dirty="0" err="1">
                <a:solidFill>
                  <a:prstClr val="black"/>
                </a:solidFill>
                <a:latin typeface="Arial" charset="0"/>
              </a:rPr>
              <a:t>съответствие</a:t>
            </a:r>
            <a:r>
              <a:rPr lang="ru-RU" dirty="0">
                <a:solidFill>
                  <a:prstClr val="black"/>
                </a:solidFill>
                <a:latin typeface="Arial" charset="0"/>
              </a:rPr>
              <a:t> с </a:t>
            </a:r>
            <a:r>
              <a:rPr lang="ru-RU" dirty="0" err="1">
                <a:solidFill>
                  <a:prstClr val="black"/>
                </a:solidFill>
                <a:latin typeface="Arial" charset="0"/>
              </a:rPr>
              <a:t>приоритетите</a:t>
            </a:r>
            <a:r>
              <a:rPr lang="ru-RU" dirty="0">
                <a:solidFill>
                  <a:prstClr val="black"/>
                </a:solidFill>
                <a:latin typeface="Arial" charset="0"/>
              </a:rPr>
              <a:t> на ВОМР, Регламент (EC) № 1305/2013 г. и да </a:t>
            </a:r>
            <a:r>
              <a:rPr lang="ru-RU" dirty="0" err="1">
                <a:solidFill>
                  <a:prstClr val="black"/>
                </a:solidFill>
                <a:latin typeface="Arial" charset="0"/>
              </a:rPr>
              <a:t>допринасят</a:t>
            </a:r>
            <a:r>
              <a:rPr lang="ru-RU" dirty="0">
                <a:solidFill>
                  <a:prstClr val="black"/>
                </a:solidFill>
                <a:latin typeface="Arial" charset="0"/>
              </a:rPr>
              <a:t> за </a:t>
            </a:r>
            <a:r>
              <a:rPr lang="ru-RU" dirty="0" err="1">
                <a:solidFill>
                  <a:prstClr val="black"/>
                </a:solidFill>
                <a:latin typeface="Arial" charset="0"/>
              </a:rPr>
              <a:t>постигането</a:t>
            </a:r>
            <a:r>
              <a:rPr lang="ru-RU" dirty="0">
                <a:solidFill>
                  <a:prstClr val="black"/>
                </a:solidFill>
                <a:latin typeface="Arial" charset="0"/>
              </a:rPr>
              <a:t> на целите на СМР.</a:t>
            </a:r>
          </a:p>
          <a:p>
            <a:pPr algn="just"/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9926603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7" y="44624"/>
            <a:ext cx="2304255" cy="775843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CD1A774-2575-4D98-AA76-1C6D5EAA728E}" type="slidenum">
              <a:rPr lang="bg-BG" smtClean="0">
                <a:solidFill>
                  <a:srgbClr val="000000"/>
                </a:solidFill>
              </a:rPr>
              <a:pPr>
                <a:defRPr/>
              </a:pPr>
              <a:t>16</a:t>
            </a:fld>
            <a:endParaRPr lang="bg-BG">
              <a:solidFill>
                <a:srgbClr val="00000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576560"/>
            <a:ext cx="8229600" cy="1556295"/>
          </a:xfrm>
        </p:spPr>
        <p:txBody>
          <a:bodyPr>
            <a:normAutofit fontScale="90000"/>
          </a:bodyPr>
          <a:lstStyle/>
          <a:p>
            <a:r>
              <a:rPr lang="ru-RU" sz="27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Подмярка 19.2 </a:t>
            </a:r>
            <a:r>
              <a:rPr lang="ru-RU" sz="2700" dirty="0" err="1" smtClean="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Прилагане</a:t>
            </a:r>
            <a:r>
              <a:rPr lang="ru-RU" sz="27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на операции в </a:t>
            </a:r>
            <a:r>
              <a:rPr lang="ru-RU" sz="2700" dirty="0" err="1" smtClean="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рамките</a:t>
            </a:r>
            <a:r>
              <a:rPr lang="ru-RU" sz="27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на стратегии за </a:t>
            </a:r>
            <a:r>
              <a:rPr lang="ru-RU" sz="2700" dirty="0" err="1" smtClean="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водено</a:t>
            </a:r>
            <a:r>
              <a:rPr lang="ru-RU" sz="27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от </a:t>
            </a:r>
            <a:r>
              <a:rPr lang="ru-RU" sz="2700" dirty="0" err="1" smtClean="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общностите</a:t>
            </a:r>
            <a:r>
              <a:rPr lang="ru-RU" sz="27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700" dirty="0" err="1" smtClean="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местно</a:t>
            </a:r>
            <a:r>
              <a:rPr lang="ru-RU" sz="27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развитие </a:t>
            </a:r>
            <a:r>
              <a:rPr lang="ru-RU" sz="36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360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40280" y="1628800"/>
            <a:ext cx="8136904" cy="4883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Мерки, </a:t>
            </a:r>
            <a:r>
              <a:rPr lang="ru-RU" sz="2000" b="1" u="sng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допустими</a:t>
            </a:r>
            <a:r>
              <a:rPr lang="ru-RU" sz="20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 за </a:t>
            </a:r>
            <a:r>
              <a:rPr lang="ru-RU" sz="2000" b="1" u="sng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включване</a:t>
            </a:r>
            <a:r>
              <a:rPr lang="ru-RU" sz="20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 в </a:t>
            </a:r>
            <a:r>
              <a:rPr lang="ru-RU" sz="2000" b="1" u="sng" dirty="0" err="1" smtClean="0">
                <a:latin typeface="Arial" panose="020B0604020202020204" pitchFamily="34" charset="0"/>
                <a:cs typeface="Arial" panose="020B0604020202020204" pitchFamily="34" charset="0"/>
              </a:rPr>
              <a:t>стратегията</a:t>
            </a:r>
            <a:r>
              <a:rPr lang="ru-RU" sz="20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endParaRPr lang="ru-RU" sz="2000" b="1" u="sng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65760" indent="-256032" algn="just" fontAlgn="base">
              <a:spcBef>
                <a:spcPts val="400"/>
              </a:spcBef>
              <a:spcAft>
                <a:spcPct val="0"/>
              </a:spcAft>
              <a:buClr>
                <a:schemeClr val="accent1"/>
              </a:buClr>
              <a:buSzPct val="68000"/>
              <a:buFont typeface="Wingdings 3"/>
              <a:buChar char=""/>
            </a:pPr>
            <a:r>
              <a:rPr lang="ru-RU" dirty="0">
                <a:solidFill>
                  <a:prstClr val="black"/>
                </a:solidFill>
                <a:latin typeface="Arial" charset="0"/>
              </a:rPr>
              <a:t>Мерки, избрани в ПРСР 2014-2020 г. (да </a:t>
            </a:r>
            <a:r>
              <a:rPr lang="ru-RU" dirty="0" err="1">
                <a:solidFill>
                  <a:prstClr val="black"/>
                </a:solidFill>
                <a:latin typeface="Arial" charset="0"/>
              </a:rPr>
              <a:t>съответстват</a:t>
            </a:r>
            <a:r>
              <a:rPr lang="ru-RU" dirty="0">
                <a:solidFill>
                  <a:prstClr val="black"/>
                </a:solidFill>
                <a:latin typeface="Arial" charset="0"/>
              </a:rPr>
              <a:t> на </a:t>
            </a:r>
            <a:r>
              <a:rPr lang="ru-RU" dirty="0" err="1">
                <a:solidFill>
                  <a:prstClr val="black"/>
                </a:solidFill>
                <a:latin typeface="Arial" charset="0"/>
              </a:rPr>
              <a:t>приложимите</a:t>
            </a:r>
            <a:r>
              <a:rPr lang="ru-RU" dirty="0">
                <a:solidFill>
                  <a:prstClr val="black"/>
                </a:solidFill>
                <a:latin typeface="Arial" charset="0"/>
              </a:rPr>
              <a:t> условия на Регламент (EC) № 1305/2013);</a:t>
            </a:r>
          </a:p>
          <a:p>
            <a:pPr marL="365760" indent="-256032" algn="just" fontAlgn="base">
              <a:spcBef>
                <a:spcPts val="400"/>
              </a:spcBef>
              <a:spcAft>
                <a:spcPct val="0"/>
              </a:spcAft>
              <a:buClr>
                <a:schemeClr val="accent1"/>
              </a:buClr>
              <a:buSzPct val="68000"/>
              <a:buFont typeface="Wingdings 3"/>
              <a:buChar char=""/>
            </a:pPr>
            <a:endParaRPr lang="ru-RU" dirty="0">
              <a:solidFill>
                <a:prstClr val="black"/>
              </a:solidFill>
              <a:latin typeface="Arial" charset="0"/>
            </a:endParaRPr>
          </a:p>
          <a:p>
            <a:pPr marL="365760" indent="-256032" algn="just" fontAlgn="base">
              <a:spcBef>
                <a:spcPts val="400"/>
              </a:spcBef>
              <a:spcAft>
                <a:spcPct val="0"/>
              </a:spcAft>
              <a:buClr>
                <a:schemeClr val="accent1"/>
              </a:buClr>
              <a:buSzPct val="68000"/>
              <a:buFont typeface="Wingdings 3"/>
              <a:buChar char=""/>
            </a:pPr>
            <a:r>
              <a:rPr lang="ru-RU" dirty="0">
                <a:solidFill>
                  <a:prstClr val="black"/>
                </a:solidFill>
                <a:latin typeface="Arial" charset="0"/>
              </a:rPr>
              <a:t>Мерки от Регламент (EC) № 1305/2013 (да </a:t>
            </a:r>
            <a:r>
              <a:rPr lang="ru-RU" dirty="0" err="1">
                <a:solidFill>
                  <a:prstClr val="black"/>
                </a:solidFill>
                <a:latin typeface="Arial" charset="0"/>
              </a:rPr>
              <a:t>съответстват</a:t>
            </a:r>
            <a:r>
              <a:rPr lang="ru-RU" dirty="0">
                <a:solidFill>
                  <a:prstClr val="black"/>
                </a:solidFill>
                <a:latin typeface="Arial" charset="0"/>
              </a:rPr>
              <a:t> на </a:t>
            </a:r>
            <a:r>
              <a:rPr lang="ru-RU" dirty="0" err="1">
                <a:solidFill>
                  <a:prstClr val="black"/>
                </a:solidFill>
                <a:latin typeface="Arial" charset="0"/>
              </a:rPr>
              <a:t>приложимите</a:t>
            </a:r>
            <a:r>
              <a:rPr lang="ru-RU" dirty="0">
                <a:solidFill>
                  <a:prstClr val="black"/>
                </a:solidFill>
                <a:latin typeface="Arial" charset="0"/>
              </a:rPr>
              <a:t> условия на регламента);</a:t>
            </a:r>
          </a:p>
          <a:p>
            <a:pPr marL="365760" indent="-256032" algn="just" fontAlgn="base">
              <a:spcBef>
                <a:spcPts val="400"/>
              </a:spcBef>
              <a:spcAft>
                <a:spcPct val="0"/>
              </a:spcAft>
              <a:buClr>
                <a:schemeClr val="accent1"/>
              </a:buClr>
              <a:buSzPct val="68000"/>
              <a:buFont typeface="Wingdings 3"/>
              <a:buChar char=""/>
            </a:pPr>
            <a:endParaRPr lang="ru-RU" dirty="0">
              <a:solidFill>
                <a:prstClr val="black"/>
              </a:solidFill>
              <a:latin typeface="Arial" charset="0"/>
            </a:endParaRPr>
          </a:p>
          <a:p>
            <a:pPr marL="365760" indent="-256032" algn="just" fontAlgn="base">
              <a:spcBef>
                <a:spcPts val="400"/>
              </a:spcBef>
              <a:spcAft>
                <a:spcPct val="0"/>
              </a:spcAft>
              <a:buClr>
                <a:schemeClr val="accent1"/>
              </a:buClr>
              <a:buSzPct val="68000"/>
              <a:buFont typeface="Wingdings 3"/>
              <a:buChar char=""/>
            </a:pPr>
            <a:r>
              <a:rPr lang="ru-RU" dirty="0">
                <a:solidFill>
                  <a:prstClr val="black"/>
                </a:solidFill>
                <a:latin typeface="Arial" charset="0"/>
              </a:rPr>
              <a:t>Мерки, </a:t>
            </a:r>
            <a:r>
              <a:rPr lang="ru-RU" dirty="0" err="1">
                <a:solidFill>
                  <a:prstClr val="black"/>
                </a:solidFill>
                <a:latin typeface="Arial" charset="0"/>
              </a:rPr>
              <a:t>извън</a:t>
            </a:r>
            <a:r>
              <a:rPr lang="ru-RU" dirty="0">
                <a:solidFill>
                  <a:prstClr val="black"/>
                </a:solidFill>
                <a:latin typeface="Arial" charset="0"/>
              </a:rPr>
              <a:t> обхвата на </a:t>
            </a:r>
            <a:r>
              <a:rPr lang="ru-RU" dirty="0" err="1">
                <a:solidFill>
                  <a:prstClr val="black"/>
                </a:solidFill>
                <a:latin typeface="Arial" charset="0"/>
              </a:rPr>
              <a:t>мерките</a:t>
            </a:r>
            <a:r>
              <a:rPr lang="ru-RU" dirty="0">
                <a:solidFill>
                  <a:prstClr val="black"/>
                </a:solidFill>
                <a:latin typeface="Arial" charset="0"/>
              </a:rPr>
              <a:t> от Регламент (EC) № 1305/2013, но </a:t>
            </a:r>
            <a:r>
              <a:rPr lang="ru-RU" dirty="0" err="1">
                <a:solidFill>
                  <a:prstClr val="black"/>
                </a:solidFill>
                <a:latin typeface="Arial" charset="0"/>
              </a:rPr>
              <a:t>съответстващи</a:t>
            </a:r>
            <a:r>
              <a:rPr lang="ru-RU" dirty="0">
                <a:solidFill>
                  <a:prstClr val="black"/>
                </a:solidFill>
                <a:latin typeface="Arial" charset="0"/>
              </a:rPr>
              <a:t> на </a:t>
            </a:r>
            <a:r>
              <a:rPr lang="ru-RU" dirty="0" err="1">
                <a:solidFill>
                  <a:prstClr val="black"/>
                </a:solidFill>
                <a:latin typeface="Arial" charset="0"/>
              </a:rPr>
              <a:t>изискванията</a:t>
            </a:r>
            <a:r>
              <a:rPr lang="ru-RU" dirty="0">
                <a:solidFill>
                  <a:prstClr val="black"/>
                </a:solidFill>
                <a:latin typeface="Arial" charset="0"/>
              </a:rPr>
              <a:t> по него, </a:t>
            </a:r>
            <a:r>
              <a:rPr lang="ru-RU" dirty="0" err="1">
                <a:solidFill>
                  <a:prstClr val="black"/>
                </a:solidFill>
                <a:latin typeface="Arial" charset="0"/>
              </a:rPr>
              <a:t>както</a:t>
            </a:r>
            <a:r>
              <a:rPr lang="ru-RU" dirty="0">
                <a:solidFill>
                  <a:prstClr val="black"/>
                </a:solidFill>
                <a:latin typeface="Arial" charset="0"/>
              </a:rPr>
              <a:t> и операции, </a:t>
            </a:r>
            <a:r>
              <a:rPr lang="ru-RU" dirty="0" err="1">
                <a:solidFill>
                  <a:prstClr val="black"/>
                </a:solidFill>
                <a:latin typeface="Arial" charset="0"/>
              </a:rPr>
              <a:t>допустими</a:t>
            </a:r>
            <a:r>
              <a:rPr lang="ru-RU" dirty="0">
                <a:solidFill>
                  <a:prstClr val="black"/>
                </a:solidFill>
                <a:latin typeface="Arial" charset="0"/>
              </a:rPr>
              <a:t> </a:t>
            </a:r>
            <a:r>
              <a:rPr lang="ru-RU" dirty="0" err="1">
                <a:solidFill>
                  <a:prstClr val="black"/>
                </a:solidFill>
                <a:latin typeface="Arial" charset="0"/>
              </a:rPr>
              <a:t>съгласно</a:t>
            </a:r>
            <a:r>
              <a:rPr lang="ru-RU" dirty="0">
                <a:solidFill>
                  <a:prstClr val="black"/>
                </a:solidFill>
                <a:latin typeface="Arial" charset="0"/>
              </a:rPr>
              <a:t> </a:t>
            </a:r>
            <a:r>
              <a:rPr lang="ru-RU" dirty="0" err="1">
                <a:solidFill>
                  <a:prstClr val="black"/>
                </a:solidFill>
                <a:latin typeface="Arial" charset="0"/>
              </a:rPr>
              <a:t>условията</a:t>
            </a:r>
            <a:r>
              <a:rPr lang="ru-RU" dirty="0">
                <a:solidFill>
                  <a:prstClr val="black"/>
                </a:solidFill>
                <a:latin typeface="Arial" charset="0"/>
              </a:rPr>
              <a:t> и </a:t>
            </a:r>
            <a:r>
              <a:rPr lang="ru-RU" dirty="0" err="1">
                <a:solidFill>
                  <a:prstClr val="black"/>
                </a:solidFill>
                <a:latin typeface="Arial" charset="0"/>
              </a:rPr>
              <a:t>изискванията</a:t>
            </a:r>
            <a:r>
              <a:rPr lang="ru-RU" dirty="0">
                <a:solidFill>
                  <a:prstClr val="black"/>
                </a:solidFill>
                <a:latin typeface="Arial" charset="0"/>
              </a:rPr>
              <a:t> по ЕФРР, ЕСФ и ЕФМДР. (да </a:t>
            </a:r>
            <a:r>
              <a:rPr lang="ru-RU" dirty="0" err="1">
                <a:solidFill>
                  <a:prstClr val="black"/>
                </a:solidFill>
                <a:latin typeface="Arial" charset="0"/>
              </a:rPr>
              <a:t>допринасят</a:t>
            </a:r>
            <a:r>
              <a:rPr lang="ru-RU" dirty="0">
                <a:solidFill>
                  <a:prstClr val="black"/>
                </a:solidFill>
                <a:latin typeface="Arial" charset="0"/>
              </a:rPr>
              <a:t> за </a:t>
            </a:r>
            <a:r>
              <a:rPr lang="ru-RU" dirty="0" err="1">
                <a:solidFill>
                  <a:prstClr val="black"/>
                </a:solidFill>
                <a:latin typeface="Arial" charset="0"/>
              </a:rPr>
              <a:t>постигането</a:t>
            </a:r>
            <a:r>
              <a:rPr lang="ru-RU" dirty="0">
                <a:solidFill>
                  <a:prstClr val="black"/>
                </a:solidFill>
                <a:latin typeface="Arial" charset="0"/>
              </a:rPr>
              <a:t> на </a:t>
            </a:r>
            <a:r>
              <a:rPr lang="ru-RU" dirty="0" err="1">
                <a:solidFill>
                  <a:prstClr val="black"/>
                </a:solidFill>
                <a:latin typeface="Arial" charset="0"/>
              </a:rPr>
              <a:t>приоритетите</a:t>
            </a:r>
            <a:r>
              <a:rPr lang="ru-RU" dirty="0">
                <a:solidFill>
                  <a:prstClr val="black"/>
                </a:solidFill>
                <a:latin typeface="Arial" charset="0"/>
              </a:rPr>
              <a:t> на ПРСР, </a:t>
            </a:r>
            <a:r>
              <a:rPr lang="ru-RU" dirty="0" err="1">
                <a:solidFill>
                  <a:prstClr val="black"/>
                </a:solidFill>
                <a:latin typeface="Arial" charset="0"/>
              </a:rPr>
              <a:t>съответната</a:t>
            </a:r>
            <a:r>
              <a:rPr lang="ru-RU" dirty="0">
                <a:solidFill>
                  <a:prstClr val="black"/>
                </a:solidFill>
                <a:latin typeface="Arial" charset="0"/>
              </a:rPr>
              <a:t> ОП, </a:t>
            </a:r>
            <a:r>
              <a:rPr lang="ru-RU" dirty="0" err="1">
                <a:solidFill>
                  <a:prstClr val="black"/>
                </a:solidFill>
                <a:latin typeface="Arial" charset="0"/>
              </a:rPr>
              <a:t>финансираща</a:t>
            </a:r>
            <a:r>
              <a:rPr lang="ru-RU" dirty="0">
                <a:solidFill>
                  <a:prstClr val="black"/>
                </a:solidFill>
                <a:latin typeface="Arial" charset="0"/>
              </a:rPr>
              <a:t> </a:t>
            </a:r>
            <a:r>
              <a:rPr lang="ru-RU" dirty="0" err="1">
                <a:solidFill>
                  <a:prstClr val="black"/>
                </a:solidFill>
                <a:latin typeface="Arial" charset="0"/>
              </a:rPr>
              <a:t>стратегията</a:t>
            </a:r>
            <a:r>
              <a:rPr lang="ru-RU" dirty="0">
                <a:solidFill>
                  <a:prstClr val="black"/>
                </a:solidFill>
                <a:latin typeface="Arial" charset="0"/>
              </a:rPr>
              <a:t> за ВОМР и на </a:t>
            </a:r>
            <a:r>
              <a:rPr lang="ru-RU" dirty="0" err="1">
                <a:solidFill>
                  <a:prstClr val="black"/>
                </a:solidFill>
                <a:latin typeface="Arial" charset="0"/>
              </a:rPr>
              <a:t>конкретната</a:t>
            </a:r>
            <a:r>
              <a:rPr lang="ru-RU" dirty="0">
                <a:solidFill>
                  <a:prstClr val="black"/>
                </a:solidFill>
                <a:latin typeface="Arial" charset="0"/>
              </a:rPr>
              <a:t> стратегия);</a:t>
            </a:r>
          </a:p>
          <a:p>
            <a:pPr marL="365760" indent="-256032" algn="just" fontAlgn="base">
              <a:spcBef>
                <a:spcPts val="400"/>
              </a:spcBef>
              <a:spcAft>
                <a:spcPct val="0"/>
              </a:spcAft>
              <a:buClr>
                <a:schemeClr val="accent1"/>
              </a:buClr>
              <a:buSzPct val="68000"/>
              <a:buFont typeface="Wingdings 3"/>
              <a:buChar char=""/>
            </a:pPr>
            <a:endParaRPr lang="ru-RU" dirty="0">
              <a:solidFill>
                <a:prstClr val="black"/>
              </a:solidFill>
              <a:latin typeface="Arial" charset="0"/>
            </a:endParaRPr>
          </a:p>
          <a:p>
            <a:pPr marL="365760" indent="-256032" algn="just" fontAlgn="base">
              <a:spcBef>
                <a:spcPts val="400"/>
              </a:spcBef>
              <a:spcAft>
                <a:spcPct val="0"/>
              </a:spcAft>
              <a:buClr>
                <a:schemeClr val="accent1"/>
              </a:buClr>
              <a:buSzPct val="68000"/>
              <a:buFont typeface="Wingdings 3"/>
              <a:buChar char=""/>
            </a:pPr>
            <a:r>
              <a:rPr lang="ru-RU" dirty="0">
                <a:solidFill>
                  <a:prstClr val="black"/>
                </a:solidFill>
                <a:latin typeface="Arial" charset="0"/>
              </a:rPr>
              <a:t>Не се </a:t>
            </a:r>
            <a:r>
              <a:rPr lang="ru-RU" dirty="0" err="1">
                <a:solidFill>
                  <a:prstClr val="black"/>
                </a:solidFill>
                <a:latin typeface="Arial" charset="0"/>
              </a:rPr>
              <a:t>включват</a:t>
            </a:r>
            <a:r>
              <a:rPr lang="ru-RU" dirty="0">
                <a:solidFill>
                  <a:prstClr val="black"/>
                </a:solidFill>
                <a:latin typeface="Arial" charset="0"/>
              </a:rPr>
              <a:t> мерки от ПРСР 2014-2020 г., </a:t>
            </a:r>
            <a:r>
              <a:rPr lang="ru-RU" dirty="0" err="1">
                <a:solidFill>
                  <a:prstClr val="black"/>
                </a:solidFill>
                <a:latin typeface="Arial" charset="0"/>
              </a:rPr>
              <a:t>предвиждащи</a:t>
            </a:r>
            <a:r>
              <a:rPr lang="ru-RU" dirty="0">
                <a:solidFill>
                  <a:prstClr val="black"/>
                </a:solidFill>
                <a:latin typeface="Arial" charset="0"/>
              </a:rPr>
              <a:t> </a:t>
            </a:r>
            <a:r>
              <a:rPr lang="ru-RU" dirty="0" err="1">
                <a:solidFill>
                  <a:prstClr val="black"/>
                </a:solidFill>
                <a:latin typeface="Arial" charset="0"/>
              </a:rPr>
              <a:t>фиксирани</a:t>
            </a:r>
            <a:r>
              <a:rPr lang="ru-RU" dirty="0">
                <a:solidFill>
                  <a:prstClr val="black"/>
                </a:solidFill>
                <a:latin typeface="Arial" charset="0"/>
              </a:rPr>
              <a:t> </a:t>
            </a:r>
            <a:r>
              <a:rPr lang="ru-RU" dirty="0" err="1">
                <a:solidFill>
                  <a:prstClr val="black"/>
                </a:solidFill>
                <a:latin typeface="Arial" charset="0"/>
              </a:rPr>
              <a:t>плащания</a:t>
            </a:r>
            <a:r>
              <a:rPr lang="ru-RU" dirty="0">
                <a:solidFill>
                  <a:prstClr val="black"/>
                </a:solidFill>
                <a:latin typeface="Arial" charset="0"/>
              </a:rPr>
              <a:t> и мерки, </a:t>
            </a:r>
            <a:r>
              <a:rPr lang="ru-RU" dirty="0" err="1">
                <a:solidFill>
                  <a:prstClr val="black"/>
                </a:solidFill>
                <a:latin typeface="Arial" charset="0"/>
              </a:rPr>
              <a:t>свързани</a:t>
            </a:r>
            <a:r>
              <a:rPr lang="ru-RU" dirty="0">
                <a:solidFill>
                  <a:prstClr val="black"/>
                </a:solidFill>
                <a:latin typeface="Arial" charset="0"/>
              </a:rPr>
              <a:t> </a:t>
            </a:r>
            <a:r>
              <a:rPr lang="ru-RU" dirty="0" err="1">
                <a:solidFill>
                  <a:prstClr val="black"/>
                </a:solidFill>
                <a:latin typeface="Arial" charset="0"/>
              </a:rPr>
              <a:t>със</a:t>
            </a:r>
            <a:r>
              <a:rPr lang="ru-RU" dirty="0">
                <a:solidFill>
                  <a:prstClr val="black"/>
                </a:solidFill>
                <a:latin typeface="Arial" charset="0"/>
              </a:rPr>
              <a:t> </a:t>
            </a:r>
            <a:r>
              <a:rPr lang="ru-RU" dirty="0" err="1">
                <a:solidFill>
                  <a:prstClr val="black"/>
                </a:solidFill>
                <a:latin typeface="Arial" charset="0"/>
              </a:rPr>
              <a:t>схеми</a:t>
            </a:r>
            <a:r>
              <a:rPr lang="ru-RU" dirty="0">
                <a:solidFill>
                  <a:prstClr val="black"/>
                </a:solidFill>
                <a:latin typeface="Arial" charset="0"/>
              </a:rPr>
              <a:t> за </a:t>
            </a:r>
            <a:r>
              <a:rPr lang="ru-RU" dirty="0" err="1">
                <a:solidFill>
                  <a:prstClr val="black"/>
                </a:solidFill>
                <a:latin typeface="Arial" charset="0"/>
              </a:rPr>
              <a:t>плащане</a:t>
            </a:r>
            <a:r>
              <a:rPr lang="ru-RU" dirty="0">
                <a:solidFill>
                  <a:prstClr val="black"/>
                </a:solidFill>
                <a:latin typeface="Arial" charset="0"/>
              </a:rPr>
              <a:t> на </a:t>
            </a:r>
            <a:r>
              <a:rPr lang="ru-RU" dirty="0" err="1">
                <a:solidFill>
                  <a:prstClr val="black"/>
                </a:solidFill>
                <a:latin typeface="Arial" charset="0"/>
              </a:rPr>
              <a:t>площ</a:t>
            </a:r>
            <a:r>
              <a:rPr lang="ru-RU" dirty="0">
                <a:solidFill>
                  <a:prstClr val="black"/>
                </a:solidFill>
                <a:latin typeface="Arial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95197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32470" y="1451685"/>
            <a:ext cx="8504487" cy="4861414"/>
          </a:xfrm>
        </p:spPr>
        <p:txBody>
          <a:bodyPr>
            <a:normAutofit fontScale="32500" lnSpcReduction="20000"/>
          </a:bodyPr>
          <a:lstStyle/>
          <a:p>
            <a:pPr marL="109728" indent="0">
              <a:buNone/>
            </a:pPr>
            <a:endParaRPr lang="ru-RU" sz="6200" b="1" u="sng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09728" indent="0">
              <a:buNone/>
            </a:pPr>
            <a:r>
              <a:rPr lang="ru-RU" sz="6200" b="1" u="sng" dirty="0" err="1" smtClean="0">
                <a:latin typeface="Arial" panose="020B0604020202020204" pitchFamily="34" charset="0"/>
                <a:cs typeface="Arial" panose="020B0604020202020204" pitchFamily="34" charset="0"/>
              </a:rPr>
              <a:t>Съдържание</a:t>
            </a:r>
            <a:r>
              <a:rPr lang="ru-RU" sz="62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6200" b="1" u="sng" dirty="0">
                <a:latin typeface="Arial" panose="020B0604020202020204" pitchFamily="34" charset="0"/>
                <a:cs typeface="Arial" panose="020B0604020202020204" pitchFamily="34" charset="0"/>
              </a:rPr>
              <a:t>на СМР </a:t>
            </a:r>
            <a:r>
              <a:rPr lang="ru-RU" sz="6200" b="1" u="sng" dirty="0" err="1">
                <a:latin typeface="Arial" panose="020B0604020202020204" pitchFamily="34" charset="0"/>
                <a:cs typeface="Arial" panose="020B0604020202020204" pitchFamily="34" charset="0"/>
              </a:rPr>
              <a:t>съгласно</a:t>
            </a:r>
            <a:r>
              <a:rPr lang="ru-RU" sz="6200" b="1" u="sng" dirty="0">
                <a:latin typeface="Arial" panose="020B0604020202020204" pitchFamily="34" charset="0"/>
                <a:cs typeface="Arial" panose="020B0604020202020204" pitchFamily="34" charset="0"/>
              </a:rPr>
              <a:t> чл. 33 на Регламент </a:t>
            </a:r>
            <a:r>
              <a:rPr lang="ru-RU" sz="62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1303/2013:</a:t>
            </a:r>
            <a:endParaRPr lang="bg-BG" sz="6200" b="1" u="sng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bg-BG" sz="19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bg-BG" sz="55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bg-BG" sz="5500" dirty="0" smtClean="0">
                <a:latin typeface="Arial" panose="020B0604020202020204" pitchFamily="34" charset="0"/>
                <a:cs typeface="Arial" panose="020B0604020202020204" pitchFamily="34" charset="0"/>
              </a:rPr>
              <a:t>Определяне на района и населението, обхванати от стратегията;</a:t>
            </a:r>
          </a:p>
          <a:p>
            <a:pPr algn="just"/>
            <a:r>
              <a:rPr lang="bg-BG" sz="5500" dirty="0" smtClean="0">
                <a:latin typeface="Arial" panose="020B0604020202020204" pitchFamily="34" charset="0"/>
                <a:cs typeface="Arial" panose="020B0604020202020204" pitchFamily="34" charset="0"/>
              </a:rPr>
              <a:t>Анализ на нуждите и потенциала за развитие на района, вкл. анализ на силните и слабите страни, възможностите и заплахите;</a:t>
            </a:r>
          </a:p>
          <a:p>
            <a:pPr algn="just"/>
            <a:r>
              <a:rPr lang="bg-BG" sz="5500" dirty="0" smtClean="0">
                <a:latin typeface="Arial" panose="020B0604020202020204" pitchFamily="34" charset="0"/>
                <a:cs typeface="Arial" panose="020B0604020202020204" pitchFamily="34" charset="0"/>
              </a:rPr>
              <a:t>Описание на стратегията и нейните цели, описание на интегрирания и иновативните характеристики на стратегията и йерархията на целите, вкл. цели за крайните продукти и резултати;</a:t>
            </a:r>
          </a:p>
          <a:p>
            <a:pPr algn="just"/>
            <a:r>
              <a:rPr lang="bg-BG" sz="5500" dirty="0" smtClean="0">
                <a:latin typeface="Arial" panose="020B0604020202020204" pitchFamily="34" charset="0"/>
                <a:cs typeface="Arial" panose="020B0604020202020204" pitchFamily="34" charset="0"/>
              </a:rPr>
              <a:t>Описание на процеса на участие в общността в разработването на стратегията;</a:t>
            </a:r>
          </a:p>
          <a:p>
            <a:pPr algn="just"/>
            <a:r>
              <a:rPr lang="bg-BG" sz="5500" dirty="0" smtClean="0">
                <a:latin typeface="Arial" panose="020B0604020202020204" pitchFamily="34" charset="0"/>
                <a:cs typeface="Arial" panose="020B0604020202020204" pitchFamily="34" charset="0"/>
              </a:rPr>
              <a:t>План за действие, който показва как целите ще бъдат превърнати в резултати;</a:t>
            </a:r>
          </a:p>
          <a:p>
            <a:pPr algn="just"/>
            <a:r>
              <a:rPr lang="bg-BG" sz="5500" dirty="0" smtClean="0">
                <a:latin typeface="Arial" panose="020B0604020202020204" pitchFamily="34" charset="0"/>
                <a:cs typeface="Arial" panose="020B0604020202020204" pitchFamily="34" charset="0"/>
              </a:rPr>
              <a:t>Описание на уредбата за управлението и мониторинга на стратегията, която показва капацитета на МИГ да изпълни стратегията;</a:t>
            </a:r>
          </a:p>
          <a:p>
            <a:pPr algn="just"/>
            <a:r>
              <a:rPr lang="bg-BG" sz="5500" dirty="0" smtClean="0">
                <a:latin typeface="Arial" panose="020B0604020202020204" pitchFamily="34" charset="0"/>
                <a:cs typeface="Arial" panose="020B0604020202020204" pitchFamily="34" charset="0"/>
              </a:rPr>
              <a:t>Финансов план на стратегията, вкл. планираното разпределение на средства от всеки от съответните ЕСИФ.</a:t>
            </a:r>
          </a:p>
          <a:p>
            <a:endParaRPr lang="bg-BG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CD1A774-2575-4D98-AA76-1C6D5EAA728E}" type="slidenum">
              <a:rPr lang="bg-BG" smtClean="0">
                <a:solidFill>
                  <a:srgbClr val="000000"/>
                </a:solidFill>
              </a:rPr>
              <a:pPr>
                <a:defRPr/>
              </a:pPr>
              <a:t>17</a:t>
            </a:fld>
            <a:endParaRPr lang="bg-BG">
              <a:solidFill>
                <a:srgbClr val="000000"/>
              </a:solidFill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</p:spPr>
        <p:txBody>
          <a:bodyPr>
            <a:normAutofit fontScale="90000"/>
          </a:bodyPr>
          <a:lstStyle/>
          <a:p>
            <a:r>
              <a:rPr lang="ru-RU" sz="3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/>
            </a:r>
            <a:br>
              <a:rPr lang="ru-RU" sz="3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</a:br>
            <a:r>
              <a:rPr lang="ru-RU" sz="3200" dirty="0" smtClean="0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/>
            </a:r>
            <a:br>
              <a:rPr lang="ru-RU" sz="3200" dirty="0" smtClean="0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</a:br>
            <a:r>
              <a:rPr lang="ru-RU" sz="3200" dirty="0" smtClean="0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 </a:t>
            </a:r>
            <a:r>
              <a:rPr lang="ru-RU" sz="3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/>
            </a:r>
            <a:br>
              <a:rPr lang="ru-RU" sz="3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</a:br>
            <a:endParaRPr lang="bg-BG" sz="3200" dirty="0"/>
          </a:p>
        </p:txBody>
      </p:sp>
      <p:pic>
        <p:nvPicPr>
          <p:cNvPr id="5" name="Picture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6750" y="48771"/>
            <a:ext cx="2305050" cy="776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/>
        </p:nvSpPr>
        <p:spPr>
          <a:xfrm>
            <a:off x="466750" y="620688"/>
            <a:ext cx="828171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>Подмярка 19.2 </a:t>
            </a:r>
            <a:r>
              <a:rPr lang="ru-RU" sz="2400" b="1" dirty="0" err="1">
                <a:latin typeface="Arial" panose="020B0604020202020204" pitchFamily="34" charset="0"/>
                <a:cs typeface="Arial" panose="020B0604020202020204" pitchFamily="34" charset="0"/>
              </a:rPr>
              <a:t>Прилагане</a:t>
            </a:r>
            <a:r>
              <a:rPr 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> на операции в </a:t>
            </a:r>
            <a:r>
              <a:rPr lang="ru-RU" sz="2400" b="1" dirty="0" err="1">
                <a:latin typeface="Arial" panose="020B0604020202020204" pitchFamily="34" charset="0"/>
                <a:cs typeface="Arial" panose="020B0604020202020204" pitchFamily="34" charset="0"/>
              </a:rPr>
              <a:t>рамките</a:t>
            </a:r>
            <a:r>
              <a:rPr 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> на стратегии за </a:t>
            </a:r>
            <a:r>
              <a:rPr lang="ru-RU" sz="2400" b="1" dirty="0" err="1">
                <a:latin typeface="Arial" panose="020B0604020202020204" pitchFamily="34" charset="0"/>
                <a:cs typeface="Arial" panose="020B0604020202020204" pitchFamily="34" charset="0"/>
              </a:rPr>
              <a:t>водено</a:t>
            </a:r>
            <a:r>
              <a:rPr 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> от </a:t>
            </a:r>
            <a:r>
              <a:rPr lang="ru-RU" sz="2400" b="1" dirty="0" err="1">
                <a:latin typeface="Arial" panose="020B0604020202020204" pitchFamily="34" charset="0"/>
                <a:cs typeface="Arial" panose="020B0604020202020204" pitchFamily="34" charset="0"/>
              </a:rPr>
              <a:t>общностите</a:t>
            </a:r>
            <a:r>
              <a:rPr 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400" b="1" dirty="0" err="1">
                <a:latin typeface="Arial" panose="020B0604020202020204" pitchFamily="34" charset="0"/>
                <a:cs typeface="Arial" panose="020B0604020202020204" pitchFamily="34" charset="0"/>
              </a:rPr>
              <a:t>местно</a:t>
            </a:r>
            <a:r>
              <a:rPr 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> развитие </a:t>
            </a:r>
            <a:endParaRPr lang="bg-BG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994053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72816"/>
            <a:ext cx="8229600" cy="4353347"/>
          </a:xfrm>
        </p:spPr>
        <p:txBody>
          <a:bodyPr>
            <a:normAutofit/>
          </a:bodyPr>
          <a:lstStyle/>
          <a:p>
            <a:pPr marL="109728" indent="0" algn="just">
              <a:lnSpc>
                <a:spcPct val="80000"/>
              </a:lnSpc>
              <a:spcBef>
                <a:spcPts val="0"/>
              </a:spcBef>
              <a:buNone/>
            </a:pPr>
            <a:r>
              <a:rPr lang="ru-RU" sz="20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Критерии за </a:t>
            </a:r>
            <a:r>
              <a:rPr lang="ru-RU" sz="2000" b="1" u="sng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избор</a:t>
            </a:r>
            <a:r>
              <a:rPr lang="ru-RU" sz="20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 на СМР:</a:t>
            </a:r>
          </a:p>
          <a:p>
            <a:pPr marL="109728" indent="0" algn="just">
              <a:lnSpc>
                <a:spcPct val="80000"/>
              </a:lnSpc>
              <a:spcBef>
                <a:spcPts val="0"/>
              </a:spcBef>
              <a:buNone/>
            </a:pPr>
            <a:endParaRPr lang="ru-RU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80000"/>
              </a:lnSpc>
              <a:spcBef>
                <a:spcPts val="0"/>
              </a:spcBef>
            </a:pP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Качество 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на </a:t>
            </a:r>
            <a:r>
              <a:rPr lang="ru-RU" sz="2000" dirty="0" err="1">
                <a:latin typeface="Arial" panose="020B0604020202020204" pitchFamily="34" charset="0"/>
                <a:cs typeface="Arial" panose="020B0604020202020204" pitchFamily="34" charset="0"/>
              </a:rPr>
              <a:t>партньорството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  <a:p>
            <a:pPr algn="just">
              <a:lnSpc>
                <a:spcPct val="80000"/>
              </a:lnSpc>
              <a:spcBef>
                <a:spcPts val="0"/>
              </a:spcBef>
            </a:pPr>
            <a:endParaRPr lang="ru-RU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80000"/>
              </a:lnSpc>
              <a:spcBef>
                <a:spcPts val="0"/>
              </a:spcBef>
            </a:pP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Степен 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на </a:t>
            </a:r>
            <a:r>
              <a:rPr lang="ru-RU" sz="2000" dirty="0" err="1">
                <a:latin typeface="Arial" panose="020B0604020202020204" pitchFamily="34" charset="0"/>
                <a:cs typeface="Arial" panose="020B0604020202020204" pitchFamily="34" charset="0"/>
              </a:rPr>
              <a:t>консултиране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 и </a:t>
            </a:r>
            <a:r>
              <a:rPr lang="ru-RU" sz="2000" dirty="0" err="1">
                <a:latin typeface="Arial" panose="020B0604020202020204" pitchFamily="34" charset="0"/>
                <a:cs typeface="Arial" panose="020B0604020202020204" pitchFamily="34" charset="0"/>
              </a:rPr>
              <a:t>включване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 на </a:t>
            </a:r>
            <a:r>
              <a:rPr lang="ru-RU" sz="2000" dirty="0" err="1">
                <a:latin typeface="Arial" panose="020B0604020202020204" pitchFamily="34" charset="0"/>
                <a:cs typeface="Arial" panose="020B0604020202020204" pitchFamily="34" charset="0"/>
              </a:rPr>
              <a:t>всички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dirty="0" err="1">
                <a:latin typeface="Arial" panose="020B0604020202020204" pitchFamily="34" charset="0"/>
                <a:cs typeface="Arial" panose="020B0604020202020204" pitchFamily="34" charset="0"/>
              </a:rPr>
              <a:t>заинтересовани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dirty="0" err="1">
                <a:latin typeface="Arial" panose="020B0604020202020204" pitchFamily="34" charset="0"/>
                <a:cs typeface="Arial" panose="020B0604020202020204" pitchFamily="34" charset="0"/>
              </a:rPr>
              <a:t>групи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 в </a:t>
            </a:r>
            <a:r>
              <a:rPr lang="ru-RU" sz="2000" dirty="0" err="1">
                <a:latin typeface="Arial" panose="020B0604020202020204" pitchFamily="34" charset="0"/>
                <a:cs typeface="Arial" panose="020B0604020202020204" pitchFamily="34" charset="0"/>
              </a:rPr>
              <a:t>процеса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 на </a:t>
            </a:r>
            <a:r>
              <a:rPr lang="ru-RU" sz="2000" dirty="0" err="1">
                <a:latin typeface="Arial" panose="020B0604020202020204" pitchFamily="34" charset="0"/>
                <a:cs typeface="Arial" panose="020B0604020202020204" pitchFamily="34" charset="0"/>
              </a:rPr>
              <a:t>създаване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 на </a:t>
            </a:r>
            <a:r>
              <a:rPr lang="ru-RU" sz="2000" dirty="0" err="1">
                <a:latin typeface="Arial" panose="020B0604020202020204" pitchFamily="34" charset="0"/>
                <a:cs typeface="Arial" panose="020B0604020202020204" pitchFamily="34" charset="0"/>
              </a:rPr>
              <a:t>партньорството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 и </a:t>
            </a:r>
            <a:r>
              <a:rPr lang="ru-RU" sz="2000" dirty="0" err="1">
                <a:latin typeface="Arial" panose="020B0604020202020204" pitchFamily="34" charset="0"/>
                <a:cs typeface="Arial" panose="020B0604020202020204" pitchFamily="34" charset="0"/>
              </a:rPr>
              <a:t>разработване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 на </a:t>
            </a:r>
            <a:r>
              <a:rPr lang="ru-RU" sz="2000" dirty="0" err="1">
                <a:latin typeface="Arial" panose="020B0604020202020204" pitchFamily="34" charset="0"/>
                <a:cs typeface="Arial" panose="020B0604020202020204" pitchFamily="34" charset="0"/>
              </a:rPr>
              <a:t>стратегията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  <a:p>
            <a:pPr marL="109728" indent="0" algn="just">
              <a:lnSpc>
                <a:spcPct val="80000"/>
              </a:lnSpc>
              <a:spcBef>
                <a:spcPts val="0"/>
              </a:spcBef>
              <a:buNone/>
            </a:pPr>
            <a:endParaRPr lang="ru-RU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80000"/>
              </a:lnSpc>
              <a:spcBef>
                <a:spcPts val="0"/>
              </a:spcBef>
            </a:pP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Качество 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на СМР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  <a:p>
            <a:pPr algn="just">
              <a:lnSpc>
                <a:spcPct val="80000"/>
              </a:lnSpc>
              <a:spcBef>
                <a:spcPts val="0"/>
              </a:spcBef>
            </a:pPr>
            <a:endParaRPr lang="ru-RU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80000"/>
              </a:lnSpc>
              <a:spcBef>
                <a:spcPts val="0"/>
              </a:spcBef>
            </a:pPr>
            <a:r>
              <a:rPr lang="ru-RU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Капацитет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за </a:t>
            </a:r>
            <a:r>
              <a:rPr lang="ru-RU" sz="2000" dirty="0" err="1">
                <a:latin typeface="Arial" panose="020B0604020202020204" pitchFamily="34" charset="0"/>
                <a:cs typeface="Arial" panose="020B0604020202020204" pitchFamily="34" charset="0"/>
              </a:rPr>
              <a:t>прилагане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 на </a:t>
            </a:r>
            <a:r>
              <a:rPr lang="ru-RU" sz="2000" dirty="0" err="1">
                <a:latin typeface="Arial" panose="020B0604020202020204" pitchFamily="34" charset="0"/>
                <a:cs typeface="Arial" panose="020B0604020202020204" pitchFamily="34" charset="0"/>
              </a:rPr>
              <a:t>стратегията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109728" indent="0" algn="just">
              <a:lnSpc>
                <a:spcPct val="80000"/>
              </a:lnSpc>
              <a:spcBef>
                <a:spcPts val="0"/>
              </a:spcBef>
              <a:buNone/>
            </a:pPr>
            <a:endParaRPr lang="bg-BG" sz="2000" dirty="0" smtClean="0"/>
          </a:p>
          <a:p>
            <a:pPr marL="109728" indent="0" algn="just">
              <a:lnSpc>
                <a:spcPct val="80000"/>
              </a:lnSpc>
              <a:spcBef>
                <a:spcPts val="0"/>
              </a:spcBef>
              <a:buNone/>
            </a:pPr>
            <a:endParaRPr lang="bg-BG" sz="2000" dirty="0" smtClean="0"/>
          </a:p>
          <a:p>
            <a:pPr marL="0" indent="0" algn="just">
              <a:lnSpc>
                <a:spcPct val="80000"/>
              </a:lnSpc>
              <a:spcBef>
                <a:spcPts val="0"/>
              </a:spcBef>
              <a:buNone/>
            </a:pPr>
            <a:r>
              <a:rPr lang="ru-RU" sz="2000" dirty="0" err="1">
                <a:latin typeface="Arial" panose="020B0604020202020204" pitchFamily="34" charset="0"/>
                <a:cs typeface="Arial" panose="020B0604020202020204" pitchFamily="34" charset="0"/>
              </a:rPr>
              <a:t>Подробни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 под-критерии на </a:t>
            </a:r>
            <a:r>
              <a:rPr lang="ru-RU" sz="2000" dirty="0" err="1">
                <a:latin typeface="Arial" panose="020B0604020202020204" pitchFamily="34" charset="0"/>
                <a:cs typeface="Arial" panose="020B0604020202020204" pitchFamily="34" charset="0"/>
              </a:rPr>
              <a:t>изброените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 критерии за оценка </a:t>
            </a:r>
            <a:r>
              <a:rPr lang="ru-RU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ще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са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представени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в </a:t>
            </a:r>
            <a:r>
              <a:rPr lang="ru-RU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нормативния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акт за </a:t>
            </a:r>
            <a:r>
              <a:rPr lang="ru-RU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прилагане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на подхода ВОМР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bg-BG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CD1A774-2575-4D98-AA76-1C6D5EAA728E}" type="slidenum">
              <a:rPr lang="bg-BG" smtClean="0">
                <a:solidFill>
                  <a:srgbClr val="000000"/>
                </a:solidFill>
              </a:rPr>
              <a:pPr>
                <a:defRPr/>
              </a:pPr>
              <a:t>18</a:t>
            </a:fld>
            <a:endParaRPr lang="bg-BG">
              <a:solidFill>
                <a:srgbClr val="000000"/>
              </a:solidFill>
            </a:endParaRPr>
          </a:p>
        </p:txBody>
      </p:sp>
      <p:sp>
        <p:nvSpPr>
          <p:cNvPr id="14337" name="Title 1"/>
          <p:cNvSpPr>
            <a:spLocks noGrp="1"/>
          </p:cNvSpPr>
          <p:nvPr>
            <p:ph type="title"/>
          </p:nvPr>
        </p:nvSpPr>
        <p:spPr>
          <a:xfrm>
            <a:off x="611560" y="681038"/>
            <a:ext cx="8301608" cy="1143000"/>
          </a:xfrm>
        </p:spPr>
        <p:txBody>
          <a:bodyPr>
            <a:noAutofit/>
          </a:bodyPr>
          <a:lstStyle/>
          <a:p>
            <a:r>
              <a:rPr lang="ru-RU" sz="24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Подмярка 19.2 </a:t>
            </a:r>
            <a:r>
              <a:rPr lang="ru-RU" sz="240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Прилагане</a:t>
            </a:r>
            <a:r>
              <a:rPr lang="ru-RU" sz="24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на операции в </a:t>
            </a:r>
            <a:r>
              <a:rPr lang="ru-RU" sz="240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рамките</a:t>
            </a:r>
            <a:r>
              <a:rPr lang="ru-RU" sz="24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на стратегии за </a:t>
            </a:r>
            <a:r>
              <a:rPr lang="ru-RU" sz="240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водено</a:t>
            </a:r>
            <a:r>
              <a:rPr lang="ru-RU" sz="24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от </a:t>
            </a:r>
            <a:r>
              <a:rPr lang="ru-RU" sz="240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общностите</a:t>
            </a:r>
            <a:r>
              <a:rPr lang="ru-RU" sz="24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40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местно</a:t>
            </a:r>
            <a:r>
              <a:rPr lang="ru-RU" sz="24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развитие</a:t>
            </a:r>
            <a:endParaRPr lang="en-US" sz="2400" dirty="0">
              <a:effectLst/>
              <a:latin typeface="Arial" panose="020B0604020202020204" pitchFamily="34" charset="0"/>
              <a:ea typeface="Times New Roman"/>
              <a:cs typeface="Arial" panose="020B0604020202020204" pitchFamily="34" charset="0"/>
            </a:endParaRPr>
          </a:p>
        </p:txBody>
      </p:sp>
      <p:pic>
        <p:nvPicPr>
          <p:cNvPr id="14339" name="Picture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4742" y="88106"/>
            <a:ext cx="2305050" cy="776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87829001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9" y="44624"/>
            <a:ext cx="2304255" cy="775843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CD1A774-2575-4D98-AA76-1C6D5EAA728E}" type="slidenum">
              <a:rPr lang="bg-BG" smtClean="0">
                <a:solidFill>
                  <a:srgbClr val="000000"/>
                </a:solidFill>
              </a:rPr>
              <a:pPr>
                <a:defRPr/>
              </a:pPr>
              <a:t>19</a:t>
            </a:fld>
            <a:endParaRPr lang="bg-BG">
              <a:solidFill>
                <a:srgbClr val="00000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10417"/>
            <a:ext cx="8229600" cy="764207"/>
          </a:xfrm>
        </p:spPr>
        <p:txBody>
          <a:bodyPr>
            <a:normAutofit fontScale="90000"/>
          </a:bodyPr>
          <a:lstStyle/>
          <a:p>
            <a:r>
              <a:rPr lang="bg-BG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bg-BG" sz="32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7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Подмярка 19.2 </a:t>
            </a:r>
            <a:r>
              <a:rPr lang="ru-RU" sz="270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Прилагане</a:t>
            </a:r>
            <a:r>
              <a:rPr lang="ru-RU" sz="27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на операции в </a:t>
            </a:r>
            <a:r>
              <a:rPr lang="ru-RU" sz="270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рамките</a:t>
            </a:r>
            <a:r>
              <a:rPr lang="ru-RU" sz="27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на стратегии за </a:t>
            </a:r>
            <a:r>
              <a:rPr lang="ru-RU" sz="270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водено</a:t>
            </a:r>
            <a:r>
              <a:rPr lang="ru-RU" sz="27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от </a:t>
            </a:r>
            <a:r>
              <a:rPr lang="ru-RU" sz="270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общностите</a:t>
            </a:r>
            <a:r>
              <a:rPr lang="ru-RU" sz="27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70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местно</a:t>
            </a:r>
            <a:r>
              <a:rPr lang="ru-RU" sz="27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развитие</a:t>
            </a:r>
            <a:r>
              <a:rPr lang="bg-BG" sz="3100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bg-BG" sz="3100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3100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39552" y="1705535"/>
            <a:ext cx="8064896" cy="45653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Процедура </a:t>
            </a:r>
            <a:r>
              <a:rPr lang="ru-RU" sz="2000" b="1" u="sng" dirty="0">
                <a:latin typeface="Arial" panose="020B0604020202020204" pitchFamily="34" charset="0"/>
                <a:cs typeface="Arial" panose="020B0604020202020204" pitchFamily="34" charset="0"/>
              </a:rPr>
              <a:t>за </a:t>
            </a:r>
            <a:r>
              <a:rPr lang="ru-RU" sz="2000" b="1" u="sng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избор</a:t>
            </a:r>
            <a:r>
              <a:rPr lang="ru-RU" sz="20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 на СМР:</a:t>
            </a:r>
          </a:p>
          <a:p>
            <a:pPr marL="342900" indent="-342900">
              <a:buClr>
                <a:schemeClr val="bg2">
                  <a:lumMod val="50000"/>
                </a:schemeClr>
              </a:buClr>
              <a:buFont typeface="Wingdings" pitchFamily="2" charset="2"/>
              <a:buChar char="Ø"/>
            </a:pPr>
            <a:endParaRPr lang="ru-RU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65760" indent="-256032" algn="just" fontAlgn="base">
              <a:spcBef>
                <a:spcPts val="400"/>
              </a:spcBef>
              <a:spcAft>
                <a:spcPct val="0"/>
              </a:spcAft>
              <a:buClr>
                <a:schemeClr val="accent1"/>
              </a:buClr>
              <a:buSzPct val="68000"/>
              <a:buFont typeface="Wingdings 3"/>
              <a:buChar char=""/>
            </a:pPr>
            <a:r>
              <a:rPr lang="ru-RU" dirty="0" err="1" smtClean="0">
                <a:solidFill>
                  <a:prstClr val="black"/>
                </a:solidFill>
                <a:latin typeface="Arial" charset="0"/>
              </a:rPr>
              <a:t>Обявяване</a:t>
            </a:r>
            <a:r>
              <a:rPr lang="ru-RU" dirty="0" smtClean="0">
                <a:solidFill>
                  <a:prstClr val="black"/>
                </a:solidFill>
                <a:latin typeface="Arial" charset="0"/>
              </a:rPr>
              <a:t> </a:t>
            </a:r>
            <a:r>
              <a:rPr lang="ru-RU" dirty="0">
                <a:solidFill>
                  <a:prstClr val="black"/>
                </a:solidFill>
                <a:latin typeface="Arial" charset="0"/>
              </a:rPr>
              <a:t>на </a:t>
            </a:r>
            <a:r>
              <a:rPr lang="ru-RU" dirty="0" err="1">
                <a:solidFill>
                  <a:prstClr val="black"/>
                </a:solidFill>
                <a:latin typeface="Arial" charset="0"/>
              </a:rPr>
              <a:t>покана</a:t>
            </a:r>
            <a:r>
              <a:rPr lang="ru-RU" dirty="0">
                <a:solidFill>
                  <a:prstClr val="black"/>
                </a:solidFill>
                <a:latin typeface="Arial" charset="0"/>
              </a:rPr>
              <a:t> за прием на стратегии;</a:t>
            </a:r>
          </a:p>
          <a:p>
            <a:pPr marL="365760" indent="-256032" algn="just" fontAlgn="base">
              <a:spcBef>
                <a:spcPts val="400"/>
              </a:spcBef>
              <a:spcAft>
                <a:spcPct val="0"/>
              </a:spcAft>
              <a:buClr>
                <a:schemeClr val="accent1"/>
              </a:buClr>
              <a:buSzPct val="68000"/>
              <a:buFont typeface="Wingdings 3"/>
              <a:buChar char=""/>
            </a:pPr>
            <a:endParaRPr lang="ru-RU" dirty="0">
              <a:solidFill>
                <a:prstClr val="black"/>
              </a:solidFill>
              <a:latin typeface="Arial" charset="0"/>
            </a:endParaRPr>
          </a:p>
          <a:p>
            <a:pPr marL="365760" indent="-256032" algn="just" fontAlgn="base">
              <a:spcBef>
                <a:spcPts val="400"/>
              </a:spcBef>
              <a:spcAft>
                <a:spcPct val="0"/>
              </a:spcAft>
              <a:buClr>
                <a:schemeClr val="accent1"/>
              </a:buClr>
              <a:buSzPct val="68000"/>
              <a:buFont typeface="Wingdings 3"/>
              <a:buChar char=""/>
            </a:pPr>
            <a:r>
              <a:rPr lang="ru-RU" dirty="0">
                <a:solidFill>
                  <a:prstClr val="black"/>
                </a:solidFill>
                <a:latin typeface="Arial" charset="0"/>
              </a:rPr>
              <a:t>Проверка за административно </a:t>
            </a:r>
            <a:r>
              <a:rPr lang="ru-RU" dirty="0" err="1">
                <a:solidFill>
                  <a:prstClr val="black"/>
                </a:solidFill>
                <a:latin typeface="Arial" charset="0"/>
              </a:rPr>
              <a:t>съответствие</a:t>
            </a:r>
            <a:r>
              <a:rPr lang="ru-RU" dirty="0">
                <a:solidFill>
                  <a:prstClr val="black"/>
                </a:solidFill>
                <a:latin typeface="Arial" charset="0"/>
              </a:rPr>
              <a:t> и </a:t>
            </a:r>
            <a:r>
              <a:rPr lang="ru-RU" dirty="0" err="1">
                <a:solidFill>
                  <a:prstClr val="black"/>
                </a:solidFill>
                <a:latin typeface="Arial" charset="0"/>
              </a:rPr>
              <a:t>допустимост</a:t>
            </a:r>
            <a:r>
              <a:rPr lang="ru-RU" dirty="0">
                <a:solidFill>
                  <a:prstClr val="black"/>
                </a:solidFill>
                <a:latin typeface="Arial" charset="0"/>
              </a:rPr>
              <a:t> на </a:t>
            </a:r>
            <a:r>
              <a:rPr lang="ru-RU" dirty="0" err="1">
                <a:solidFill>
                  <a:prstClr val="black"/>
                </a:solidFill>
                <a:latin typeface="Arial" charset="0"/>
              </a:rPr>
              <a:t>заявленията</a:t>
            </a:r>
            <a:r>
              <a:rPr lang="ru-RU" dirty="0">
                <a:solidFill>
                  <a:prstClr val="black"/>
                </a:solidFill>
                <a:latin typeface="Arial" charset="0"/>
              </a:rPr>
              <a:t> (от </a:t>
            </a:r>
            <a:r>
              <a:rPr lang="ru-RU" dirty="0" err="1" smtClean="0">
                <a:solidFill>
                  <a:prstClr val="black"/>
                </a:solidFill>
                <a:latin typeface="Arial" charset="0"/>
              </a:rPr>
              <a:t>комисия</a:t>
            </a:r>
            <a:r>
              <a:rPr lang="ru-RU" dirty="0" smtClean="0">
                <a:solidFill>
                  <a:prstClr val="black"/>
                </a:solidFill>
                <a:latin typeface="Arial" charset="0"/>
              </a:rPr>
              <a:t> </a:t>
            </a:r>
            <a:r>
              <a:rPr lang="ru-RU" dirty="0">
                <a:solidFill>
                  <a:prstClr val="black"/>
                </a:solidFill>
                <a:latin typeface="Arial" charset="0"/>
              </a:rPr>
              <a:t>за </a:t>
            </a:r>
            <a:r>
              <a:rPr lang="ru-RU" dirty="0" err="1">
                <a:solidFill>
                  <a:prstClr val="black"/>
                </a:solidFill>
                <a:latin typeface="Arial" charset="0"/>
              </a:rPr>
              <a:t>избор</a:t>
            </a:r>
            <a:r>
              <a:rPr lang="ru-RU" dirty="0">
                <a:solidFill>
                  <a:prstClr val="black"/>
                </a:solidFill>
                <a:latin typeface="Arial" charset="0"/>
              </a:rPr>
              <a:t>);</a:t>
            </a:r>
          </a:p>
          <a:p>
            <a:pPr marL="365760" indent="-256032" algn="just" fontAlgn="base">
              <a:spcBef>
                <a:spcPts val="400"/>
              </a:spcBef>
              <a:spcAft>
                <a:spcPct val="0"/>
              </a:spcAft>
              <a:buClr>
                <a:schemeClr val="accent1"/>
              </a:buClr>
              <a:buSzPct val="68000"/>
              <a:buFont typeface="Wingdings 3"/>
              <a:buChar char=""/>
            </a:pPr>
            <a:endParaRPr lang="ru-RU" dirty="0">
              <a:solidFill>
                <a:prstClr val="black"/>
              </a:solidFill>
              <a:latin typeface="Arial" charset="0"/>
            </a:endParaRPr>
          </a:p>
          <a:p>
            <a:pPr marL="365760" indent="-256032" algn="just" fontAlgn="base">
              <a:spcBef>
                <a:spcPts val="400"/>
              </a:spcBef>
              <a:spcAft>
                <a:spcPct val="0"/>
              </a:spcAft>
              <a:buClr>
                <a:schemeClr val="accent1"/>
              </a:buClr>
              <a:buSzPct val="68000"/>
              <a:buFont typeface="Wingdings 3"/>
              <a:buChar char=""/>
            </a:pPr>
            <a:r>
              <a:rPr lang="ru-RU" dirty="0" err="1">
                <a:solidFill>
                  <a:prstClr val="black"/>
                </a:solidFill>
                <a:latin typeface="Arial" charset="0"/>
              </a:rPr>
              <a:t>Техническа</a:t>
            </a:r>
            <a:r>
              <a:rPr lang="ru-RU" dirty="0">
                <a:solidFill>
                  <a:prstClr val="black"/>
                </a:solidFill>
                <a:latin typeface="Arial" charset="0"/>
              </a:rPr>
              <a:t> оценка на </a:t>
            </a:r>
            <a:r>
              <a:rPr lang="ru-RU" dirty="0" err="1">
                <a:solidFill>
                  <a:prstClr val="black"/>
                </a:solidFill>
                <a:latin typeface="Arial" charset="0"/>
              </a:rPr>
              <a:t>постъпилите</a:t>
            </a:r>
            <a:r>
              <a:rPr lang="ru-RU" dirty="0">
                <a:solidFill>
                  <a:prstClr val="black"/>
                </a:solidFill>
                <a:latin typeface="Arial" charset="0"/>
              </a:rPr>
              <a:t> стратегии (от </a:t>
            </a:r>
            <a:r>
              <a:rPr lang="ru-RU" dirty="0" err="1" smtClean="0">
                <a:solidFill>
                  <a:prstClr val="black"/>
                </a:solidFill>
                <a:latin typeface="Arial" charset="0"/>
              </a:rPr>
              <a:t>комисия</a:t>
            </a:r>
            <a:r>
              <a:rPr lang="ru-RU" dirty="0" smtClean="0">
                <a:solidFill>
                  <a:prstClr val="black"/>
                </a:solidFill>
                <a:latin typeface="Arial" charset="0"/>
              </a:rPr>
              <a:t> </a:t>
            </a:r>
            <a:r>
              <a:rPr lang="ru-RU" dirty="0">
                <a:solidFill>
                  <a:prstClr val="black"/>
                </a:solidFill>
                <a:latin typeface="Arial" charset="0"/>
              </a:rPr>
              <a:t>за </a:t>
            </a:r>
            <a:r>
              <a:rPr lang="ru-RU" dirty="0" err="1">
                <a:solidFill>
                  <a:prstClr val="black"/>
                </a:solidFill>
                <a:latin typeface="Arial" charset="0"/>
              </a:rPr>
              <a:t>избор</a:t>
            </a:r>
            <a:r>
              <a:rPr lang="ru-RU" dirty="0">
                <a:solidFill>
                  <a:prstClr val="black"/>
                </a:solidFill>
                <a:latin typeface="Arial" charset="0"/>
              </a:rPr>
              <a:t>).</a:t>
            </a:r>
          </a:p>
          <a:p>
            <a:pPr marL="342900" indent="-342900" algn="just">
              <a:buClr>
                <a:schemeClr val="bg2">
                  <a:lumMod val="50000"/>
                </a:schemeClr>
              </a:buClr>
              <a:buFont typeface="Wingdings" pitchFamily="2" charset="2"/>
              <a:buChar char="Ø"/>
            </a:pPr>
            <a:endParaRPr lang="ru-RU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buClr>
                <a:schemeClr val="bg2">
                  <a:lumMod val="50000"/>
                </a:schemeClr>
              </a:buClr>
            </a:pP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За </a:t>
            </a:r>
            <a:r>
              <a:rPr lang="ru-RU" dirty="0" err="1">
                <a:latin typeface="Arial" panose="020B0604020202020204" pitchFamily="34" charset="0"/>
                <a:cs typeface="Arial" panose="020B0604020202020204" pitchFamily="34" charset="0"/>
              </a:rPr>
              <a:t>всички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 стратегии, </a:t>
            </a:r>
            <a:r>
              <a:rPr lang="ru-RU" dirty="0" err="1">
                <a:latin typeface="Arial" panose="020B0604020202020204" pitchFamily="34" charset="0"/>
                <a:cs typeface="Arial" panose="020B0604020202020204" pitchFamily="34" charset="0"/>
              </a:rPr>
              <a:t>преминали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 проверка за административно </a:t>
            </a:r>
            <a:r>
              <a:rPr lang="ru-RU" dirty="0" err="1">
                <a:latin typeface="Arial" panose="020B0604020202020204" pitchFamily="34" charset="0"/>
                <a:cs typeface="Arial" panose="020B0604020202020204" pitchFamily="34" charset="0"/>
              </a:rPr>
              <a:t>съответствие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 и </a:t>
            </a:r>
            <a:r>
              <a:rPr lang="ru-RU" dirty="0" err="1">
                <a:latin typeface="Arial" panose="020B0604020202020204" pitchFamily="34" charset="0"/>
                <a:cs typeface="Arial" panose="020B0604020202020204" pitchFamily="34" charset="0"/>
              </a:rPr>
              <a:t>допустимост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, се </a:t>
            </a:r>
            <a:r>
              <a:rPr lang="ru-RU" dirty="0" err="1">
                <a:latin typeface="Arial" panose="020B0604020202020204" pitchFamily="34" charset="0"/>
                <a:cs typeface="Arial" panose="020B0604020202020204" pitchFamily="34" charset="0"/>
              </a:rPr>
              <a:t>извършва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 err="1">
                <a:latin typeface="Arial" panose="020B0604020202020204" pitchFamily="34" charset="0"/>
                <a:cs typeface="Arial" panose="020B0604020202020204" pitchFamily="34" charset="0"/>
              </a:rPr>
              <a:t>техническа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 оценка по </a:t>
            </a:r>
            <a:r>
              <a:rPr lang="ru-RU" dirty="0" err="1">
                <a:latin typeface="Arial" panose="020B0604020202020204" pitchFamily="34" charset="0"/>
                <a:cs typeface="Arial" panose="020B0604020202020204" pitchFamily="34" charset="0"/>
              </a:rPr>
              <a:t>определените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 критерии за </a:t>
            </a:r>
            <a:r>
              <a:rPr lang="ru-RU" dirty="0" err="1">
                <a:latin typeface="Arial" panose="020B0604020202020204" pitchFamily="34" charset="0"/>
                <a:cs typeface="Arial" panose="020B0604020202020204" pitchFamily="34" charset="0"/>
              </a:rPr>
              <a:t>избор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endParaRPr lang="ru-RU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buClr>
                <a:schemeClr val="bg2">
                  <a:lumMod val="50000"/>
                </a:schemeClr>
              </a:buClr>
            </a:pP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buClr>
                <a:schemeClr val="bg2">
                  <a:lumMod val="50000"/>
                </a:schemeClr>
              </a:buClr>
            </a:pPr>
            <a:r>
              <a:rPr lang="ru-RU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Критериите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за </a:t>
            </a:r>
            <a:r>
              <a:rPr lang="ru-RU" dirty="0" err="1">
                <a:latin typeface="Arial" panose="020B0604020202020204" pitchFamily="34" charset="0"/>
                <a:cs typeface="Arial" panose="020B0604020202020204" pitchFamily="34" charset="0"/>
              </a:rPr>
              <a:t>избор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 и </a:t>
            </a:r>
            <a:r>
              <a:rPr lang="ru-RU" dirty="0" err="1">
                <a:latin typeface="Arial" panose="020B0604020202020204" pitchFamily="34" charset="0"/>
                <a:cs typeface="Arial" panose="020B0604020202020204" pitchFamily="34" charset="0"/>
              </a:rPr>
              <a:t>тяхната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 err="1">
                <a:latin typeface="Arial" panose="020B0604020202020204" pitchFamily="34" charset="0"/>
                <a:cs typeface="Arial" panose="020B0604020202020204" pitchFamily="34" charset="0"/>
              </a:rPr>
              <a:t>тежест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 се </a:t>
            </a:r>
            <a:r>
              <a:rPr lang="ru-RU" dirty="0" err="1">
                <a:latin typeface="Arial" panose="020B0604020202020204" pitchFamily="34" charset="0"/>
                <a:cs typeface="Arial" panose="020B0604020202020204" pitchFamily="34" charset="0"/>
              </a:rPr>
              <a:t>публикуват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 в </a:t>
            </a:r>
            <a:r>
              <a:rPr lang="ru-RU" dirty="0" err="1">
                <a:latin typeface="Arial" panose="020B0604020202020204" pitchFamily="34" charset="0"/>
                <a:cs typeface="Arial" panose="020B0604020202020204" pitchFamily="34" charset="0"/>
              </a:rPr>
              <a:t>поканата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 за прием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5866134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28" y="0"/>
            <a:ext cx="2698900" cy="908720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ru-RU" sz="2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>
              <a:buNone/>
            </a:pPr>
            <a:r>
              <a:rPr lang="ru-RU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Какво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е ВОМР?</a:t>
            </a:r>
          </a:p>
          <a:p>
            <a:pPr marL="0" indent="0" algn="just">
              <a:buNone/>
            </a:pPr>
            <a:endParaRPr lang="ru-RU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>
              <a:buNone/>
            </a:pPr>
            <a:r>
              <a:rPr lang="ru-RU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Съгласно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чл. 32 от Регламент (ЕС) 1303/2013 г., </a:t>
            </a:r>
          </a:p>
          <a:p>
            <a:pPr marL="0" indent="0" algn="just">
              <a:buNone/>
            </a:pPr>
            <a:r>
              <a:rPr lang="ru-RU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Воденото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от </a:t>
            </a:r>
            <a:r>
              <a:rPr lang="ru-RU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общностите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местно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развитие:</a:t>
            </a:r>
          </a:p>
          <a:p>
            <a:pPr marL="0" indent="0" algn="just">
              <a:buNone/>
            </a:pPr>
            <a:endParaRPr lang="ru-RU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 algn="just"/>
            <a:r>
              <a:rPr lang="ru-RU" sz="2000" dirty="0" err="1">
                <a:latin typeface="Arial" panose="020B0604020202020204" pitchFamily="34" charset="0"/>
                <a:cs typeface="Arial" panose="020B0604020202020204" pitchFamily="34" charset="0"/>
              </a:rPr>
              <a:t>п</a:t>
            </a:r>
            <a:r>
              <a:rPr lang="ru-RU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олучава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подкрепа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от ЕЗФРСР – ЛИДЕР;</a:t>
            </a:r>
          </a:p>
          <a:p>
            <a:pPr marL="0" indent="0" algn="just">
              <a:buNone/>
            </a:pPr>
            <a:endParaRPr lang="ru-RU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 algn="just"/>
            <a:r>
              <a:rPr lang="bg-BG" sz="2000" dirty="0">
                <a:latin typeface="Arial" panose="020B0604020202020204" pitchFamily="34" charset="0"/>
                <a:cs typeface="Arial" panose="020B0604020202020204" pitchFamily="34" charset="0"/>
              </a:rPr>
              <a:t>м</a:t>
            </a:r>
            <a:r>
              <a:rPr lang="bg-BG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оже да получи подкрепа и от ЕФРР, ЕСФ и ЕФМДР.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CD1A774-2575-4D98-AA76-1C6D5EAA728E}" type="slidenum">
              <a:rPr lang="bg-BG" smtClean="0">
                <a:solidFill>
                  <a:srgbClr val="000000"/>
                </a:solidFill>
              </a:rPr>
              <a:pPr>
                <a:defRPr/>
              </a:pPr>
              <a:t>2</a:t>
            </a:fld>
            <a:endParaRPr lang="bg-BG">
              <a:solidFill>
                <a:srgbClr val="00000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3100" dirty="0" smtClean="0">
                <a:latin typeface="Arial" panose="020B0604020202020204" pitchFamily="34" charset="0"/>
                <a:cs typeface="Arial" panose="020B0604020202020204" pitchFamily="34" charset="0"/>
              </a:rPr>
              <a:t>ВОМР</a:t>
            </a:r>
            <a:endParaRPr lang="bg-BG" sz="3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1087690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276" y="44624"/>
            <a:ext cx="2304255" cy="775843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CD1A774-2575-4D98-AA76-1C6D5EAA728E}" type="slidenum">
              <a:rPr lang="bg-BG" smtClean="0">
                <a:solidFill>
                  <a:srgbClr val="000000"/>
                </a:solidFill>
              </a:rPr>
              <a:pPr>
                <a:defRPr/>
              </a:pPr>
              <a:t>20</a:t>
            </a:fld>
            <a:endParaRPr lang="bg-BG">
              <a:solidFill>
                <a:srgbClr val="00000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552" y="582216"/>
            <a:ext cx="8229600" cy="830560"/>
          </a:xfrm>
        </p:spPr>
        <p:txBody>
          <a:bodyPr>
            <a:normAutofit fontScale="90000"/>
          </a:bodyPr>
          <a:lstStyle/>
          <a:p>
            <a:r>
              <a:rPr lang="bg-BG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bg-BG" sz="32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7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Подмярка 19.2 </a:t>
            </a:r>
            <a:r>
              <a:rPr lang="ru-RU" sz="270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Прилагане</a:t>
            </a:r>
            <a:r>
              <a:rPr lang="ru-RU" sz="27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на операции в </a:t>
            </a:r>
            <a:r>
              <a:rPr lang="ru-RU" sz="270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рамките</a:t>
            </a:r>
            <a:r>
              <a:rPr lang="ru-RU" sz="27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на стратегии за </a:t>
            </a:r>
            <a:r>
              <a:rPr lang="ru-RU" sz="270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водено</a:t>
            </a:r>
            <a:r>
              <a:rPr lang="ru-RU" sz="27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от </a:t>
            </a:r>
            <a:r>
              <a:rPr lang="ru-RU" sz="270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общностите</a:t>
            </a:r>
            <a:r>
              <a:rPr lang="ru-RU" sz="27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70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местно</a:t>
            </a:r>
            <a:r>
              <a:rPr lang="ru-RU" sz="27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развитие</a:t>
            </a:r>
            <a:r>
              <a:rPr lang="bg-BG" sz="2700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bg-BG" sz="27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27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39552" y="1700808"/>
            <a:ext cx="7992888" cy="4062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09728" algn="just" fontAlgn="base">
              <a:spcBef>
                <a:spcPts val="400"/>
              </a:spcBef>
              <a:spcAft>
                <a:spcPct val="0"/>
              </a:spcAft>
              <a:buClr>
                <a:schemeClr val="accent1"/>
              </a:buClr>
              <a:buSzPct val="68000"/>
            </a:pPr>
            <a:r>
              <a:rPr lang="ru-RU" sz="2000" b="1" u="sng" dirty="0" err="1">
                <a:solidFill>
                  <a:prstClr val="black"/>
                </a:solidFill>
                <a:latin typeface="Arial" charset="0"/>
              </a:rPr>
              <a:t>Комисия</a:t>
            </a:r>
            <a:r>
              <a:rPr lang="ru-RU" sz="2000" b="1" u="sng" dirty="0">
                <a:solidFill>
                  <a:prstClr val="black"/>
                </a:solidFill>
                <a:latin typeface="Arial" charset="0"/>
              </a:rPr>
              <a:t> за </a:t>
            </a:r>
            <a:r>
              <a:rPr lang="ru-RU" sz="2000" b="1" u="sng" dirty="0" err="1">
                <a:solidFill>
                  <a:prstClr val="black"/>
                </a:solidFill>
                <a:latin typeface="Arial" charset="0"/>
              </a:rPr>
              <a:t>избор</a:t>
            </a:r>
            <a:r>
              <a:rPr lang="ru-RU" sz="2000" b="1" u="sng" dirty="0">
                <a:solidFill>
                  <a:prstClr val="black"/>
                </a:solidFill>
                <a:latin typeface="Arial" charset="0"/>
              </a:rPr>
              <a:t> на МИГ и </a:t>
            </a:r>
            <a:r>
              <a:rPr lang="ru-RU" sz="2000" b="1" u="sng" dirty="0" smtClean="0">
                <a:solidFill>
                  <a:prstClr val="black"/>
                </a:solidFill>
                <a:latin typeface="Arial" charset="0"/>
              </a:rPr>
              <a:t>СМР:</a:t>
            </a:r>
            <a:endParaRPr lang="ru-RU" sz="2000" b="1" u="sng" dirty="0">
              <a:solidFill>
                <a:prstClr val="black"/>
              </a:solidFill>
              <a:latin typeface="Arial" charset="0"/>
            </a:endParaRPr>
          </a:p>
          <a:p>
            <a:pPr marL="109728" algn="just" fontAlgn="base">
              <a:spcBef>
                <a:spcPts val="400"/>
              </a:spcBef>
              <a:spcAft>
                <a:spcPct val="0"/>
              </a:spcAft>
              <a:buClr>
                <a:schemeClr val="accent1"/>
              </a:buClr>
              <a:buSzPct val="68000"/>
            </a:pPr>
            <a:r>
              <a:rPr lang="ru-RU" dirty="0" err="1">
                <a:solidFill>
                  <a:prstClr val="black"/>
                </a:solidFill>
                <a:latin typeface="Arial" charset="0"/>
              </a:rPr>
              <a:t>Стратегиите</a:t>
            </a:r>
            <a:r>
              <a:rPr lang="ru-RU" dirty="0">
                <a:solidFill>
                  <a:prstClr val="black"/>
                </a:solidFill>
                <a:latin typeface="Arial" charset="0"/>
              </a:rPr>
              <a:t> за </a:t>
            </a:r>
            <a:r>
              <a:rPr lang="ru-RU" dirty="0" err="1">
                <a:solidFill>
                  <a:prstClr val="black"/>
                </a:solidFill>
                <a:latin typeface="Arial" charset="0"/>
              </a:rPr>
              <a:t>воденото</a:t>
            </a:r>
            <a:r>
              <a:rPr lang="ru-RU" dirty="0">
                <a:solidFill>
                  <a:prstClr val="black"/>
                </a:solidFill>
                <a:latin typeface="Arial" charset="0"/>
              </a:rPr>
              <a:t> от </a:t>
            </a:r>
            <a:r>
              <a:rPr lang="ru-RU" dirty="0" err="1">
                <a:solidFill>
                  <a:prstClr val="black"/>
                </a:solidFill>
                <a:latin typeface="Arial" charset="0"/>
              </a:rPr>
              <a:t>общностите</a:t>
            </a:r>
            <a:r>
              <a:rPr lang="ru-RU" dirty="0">
                <a:solidFill>
                  <a:prstClr val="black"/>
                </a:solidFill>
                <a:latin typeface="Arial" charset="0"/>
              </a:rPr>
              <a:t> </a:t>
            </a:r>
            <a:r>
              <a:rPr lang="ru-RU" dirty="0" err="1">
                <a:solidFill>
                  <a:prstClr val="black"/>
                </a:solidFill>
                <a:latin typeface="Arial" charset="0"/>
              </a:rPr>
              <a:t>местно</a:t>
            </a:r>
            <a:r>
              <a:rPr lang="ru-RU" dirty="0">
                <a:solidFill>
                  <a:prstClr val="black"/>
                </a:solidFill>
                <a:latin typeface="Arial" charset="0"/>
              </a:rPr>
              <a:t> развитие се </a:t>
            </a:r>
            <a:r>
              <a:rPr lang="ru-RU" dirty="0" err="1">
                <a:solidFill>
                  <a:prstClr val="black"/>
                </a:solidFill>
                <a:latin typeface="Arial" charset="0"/>
              </a:rPr>
              <a:t>разглеждат</a:t>
            </a:r>
            <a:r>
              <a:rPr lang="ru-RU" dirty="0">
                <a:solidFill>
                  <a:prstClr val="black"/>
                </a:solidFill>
                <a:latin typeface="Arial" charset="0"/>
              </a:rPr>
              <a:t> и </a:t>
            </a:r>
            <a:r>
              <a:rPr lang="ru-RU" dirty="0" err="1">
                <a:solidFill>
                  <a:prstClr val="black"/>
                </a:solidFill>
                <a:latin typeface="Arial" charset="0"/>
              </a:rPr>
              <a:t>избират</a:t>
            </a:r>
            <a:r>
              <a:rPr lang="ru-RU" dirty="0">
                <a:solidFill>
                  <a:prstClr val="black"/>
                </a:solidFill>
                <a:latin typeface="Arial" charset="0"/>
              </a:rPr>
              <a:t> от </a:t>
            </a:r>
            <a:r>
              <a:rPr lang="ru-RU" dirty="0" err="1">
                <a:solidFill>
                  <a:prstClr val="black"/>
                </a:solidFill>
                <a:latin typeface="Arial" charset="0"/>
              </a:rPr>
              <a:t>комисия</a:t>
            </a:r>
            <a:r>
              <a:rPr lang="ru-RU" dirty="0">
                <a:solidFill>
                  <a:prstClr val="black"/>
                </a:solidFill>
                <a:latin typeface="Arial" charset="0"/>
              </a:rPr>
              <a:t>, </a:t>
            </a:r>
            <a:r>
              <a:rPr lang="ru-RU" dirty="0" err="1">
                <a:solidFill>
                  <a:prstClr val="black"/>
                </a:solidFill>
                <a:latin typeface="Arial" charset="0"/>
              </a:rPr>
              <a:t>създадена</a:t>
            </a:r>
            <a:r>
              <a:rPr lang="ru-RU" dirty="0">
                <a:solidFill>
                  <a:prstClr val="black"/>
                </a:solidFill>
                <a:latin typeface="Arial" charset="0"/>
              </a:rPr>
              <a:t> с </a:t>
            </a:r>
            <a:r>
              <a:rPr lang="ru-RU" dirty="0" err="1">
                <a:solidFill>
                  <a:prstClr val="black"/>
                </a:solidFill>
                <a:latin typeface="Arial" charset="0"/>
              </a:rPr>
              <a:t>тази</a:t>
            </a:r>
            <a:r>
              <a:rPr lang="ru-RU" dirty="0">
                <a:solidFill>
                  <a:prstClr val="black"/>
                </a:solidFill>
                <a:latin typeface="Arial" charset="0"/>
              </a:rPr>
              <a:t> цел от </a:t>
            </a:r>
            <a:r>
              <a:rPr lang="ru-RU" dirty="0" err="1">
                <a:solidFill>
                  <a:prstClr val="black"/>
                </a:solidFill>
                <a:latin typeface="Arial" charset="0"/>
              </a:rPr>
              <a:t>Управляващия</a:t>
            </a:r>
            <a:r>
              <a:rPr lang="ru-RU" dirty="0">
                <a:solidFill>
                  <a:prstClr val="black"/>
                </a:solidFill>
                <a:latin typeface="Arial" charset="0"/>
              </a:rPr>
              <a:t> орган на ПРСР и се </a:t>
            </a:r>
            <a:r>
              <a:rPr lang="ru-RU" dirty="0" err="1">
                <a:solidFill>
                  <a:prstClr val="black"/>
                </a:solidFill>
                <a:latin typeface="Arial" charset="0"/>
              </a:rPr>
              <a:t>одобряват</a:t>
            </a:r>
            <a:r>
              <a:rPr lang="ru-RU" dirty="0">
                <a:solidFill>
                  <a:prstClr val="black"/>
                </a:solidFill>
                <a:latin typeface="Arial" charset="0"/>
              </a:rPr>
              <a:t> от </a:t>
            </a:r>
            <a:r>
              <a:rPr lang="ru-RU" dirty="0" err="1">
                <a:solidFill>
                  <a:prstClr val="black"/>
                </a:solidFill>
                <a:latin typeface="Arial" charset="0"/>
              </a:rPr>
              <a:t>същия</a:t>
            </a:r>
            <a:r>
              <a:rPr lang="ru-RU" dirty="0">
                <a:solidFill>
                  <a:prstClr val="black"/>
                </a:solidFill>
                <a:latin typeface="Arial" charset="0"/>
              </a:rPr>
              <a:t> УО.</a:t>
            </a:r>
          </a:p>
          <a:p>
            <a:pPr marL="365760" indent="-256032" algn="just" fontAlgn="base">
              <a:spcBef>
                <a:spcPts val="400"/>
              </a:spcBef>
              <a:spcAft>
                <a:spcPct val="0"/>
              </a:spcAft>
              <a:buClr>
                <a:schemeClr val="accent1"/>
              </a:buClr>
              <a:buSzPct val="68000"/>
              <a:buFont typeface="Wingdings 3"/>
              <a:buChar char=""/>
            </a:pPr>
            <a:endParaRPr lang="ru-RU" sz="2000" dirty="0">
              <a:solidFill>
                <a:prstClr val="black"/>
              </a:solidFill>
              <a:latin typeface="Arial" charset="0"/>
            </a:endParaRPr>
          </a:p>
          <a:p>
            <a:pPr marL="109728" algn="just" fontAlgn="base">
              <a:spcBef>
                <a:spcPts val="400"/>
              </a:spcBef>
              <a:spcAft>
                <a:spcPct val="0"/>
              </a:spcAft>
              <a:buClr>
                <a:schemeClr val="accent1"/>
              </a:buClr>
              <a:buSzPct val="68000"/>
            </a:pPr>
            <a:r>
              <a:rPr lang="ru-RU" sz="2000" b="1" u="sng" dirty="0" err="1">
                <a:solidFill>
                  <a:prstClr val="black"/>
                </a:solidFill>
                <a:latin typeface="Arial" charset="0"/>
              </a:rPr>
              <a:t>Състав</a:t>
            </a:r>
            <a:r>
              <a:rPr lang="ru-RU" sz="2000" b="1" u="sng" dirty="0">
                <a:solidFill>
                  <a:prstClr val="black"/>
                </a:solidFill>
                <a:latin typeface="Arial" charset="0"/>
              </a:rPr>
              <a:t>: </a:t>
            </a:r>
          </a:p>
          <a:p>
            <a:pPr marL="365760" lvl="1" indent="-256032" algn="just" fontAlgn="base">
              <a:spcBef>
                <a:spcPts val="400"/>
              </a:spcBef>
              <a:spcAft>
                <a:spcPct val="0"/>
              </a:spcAft>
              <a:buClr>
                <a:schemeClr val="accent1"/>
              </a:buClr>
              <a:buSzPct val="68000"/>
              <a:buFont typeface="Wingdings 3"/>
              <a:buChar char=""/>
            </a:pPr>
            <a:r>
              <a:rPr lang="ru-RU" dirty="0" err="1">
                <a:solidFill>
                  <a:prstClr val="black"/>
                </a:solidFill>
                <a:latin typeface="Arial" charset="0"/>
              </a:rPr>
              <a:t>Министерски</a:t>
            </a:r>
            <a:r>
              <a:rPr lang="ru-RU" dirty="0">
                <a:solidFill>
                  <a:prstClr val="black"/>
                </a:solidFill>
                <a:latin typeface="Arial" charset="0"/>
              </a:rPr>
              <a:t> </a:t>
            </a:r>
            <a:r>
              <a:rPr lang="ru-RU" dirty="0" err="1">
                <a:solidFill>
                  <a:prstClr val="black"/>
                </a:solidFill>
                <a:latin typeface="Arial" charset="0"/>
              </a:rPr>
              <a:t>съвет</a:t>
            </a:r>
            <a:r>
              <a:rPr lang="ru-RU" dirty="0">
                <a:solidFill>
                  <a:prstClr val="black"/>
                </a:solidFill>
                <a:latin typeface="Arial" charset="0"/>
              </a:rPr>
              <a:t>;</a:t>
            </a:r>
          </a:p>
          <a:p>
            <a:pPr marL="365760" lvl="1" indent="-256032" algn="just" fontAlgn="base">
              <a:spcBef>
                <a:spcPts val="400"/>
              </a:spcBef>
              <a:spcAft>
                <a:spcPct val="0"/>
              </a:spcAft>
              <a:buClr>
                <a:schemeClr val="accent1"/>
              </a:buClr>
              <a:buSzPct val="68000"/>
              <a:buFont typeface="Wingdings 3"/>
              <a:buChar char=""/>
            </a:pPr>
            <a:r>
              <a:rPr lang="ru-RU" dirty="0">
                <a:solidFill>
                  <a:prstClr val="black"/>
                </a:solidFill>
                <a:latin typeface="Arial" charset="0"/>
              </a:rPr>
              <a:t>Министерство на </a:t>
            </a:r>
            <a:r>
              <a:rPr lang="ru-RU" dirty="0" err="1">
                <a:solidFill>
                  <a:prstClr val="black"/>
                </a:solidFill>
                <a:latin typeface="Arial" charset="0"/>
              </a:rPr>
              <a:t>земеделието</a:t>
            </a:r>
            <a:r>
              <a:rPr lang="ru-RU" dirty="0">
                <a:solidFill>
                  <a:prstClr val="black"/>
                </a:solidFill>
                <a:latin typeface="Arial" charset="0"/>
              </a:rPr>
              <a:t> и храните;</a:t>
            </a:r>
          </a:p>
          <a:p>
            <a:pPr marL="365760" lvl="1" indent="-256032" algn="just" fontAlgn="base">
              <a:spcBef>
                <a:spcPts val="400"/>
              </a:spcBef>
              <a:spcAft>
                <a:spcPct val="0"/>
              </a:spcAft>
              <a:buClr>
                <a:schemeClr val="accent1"/>
              </a:buClr>
              <a:buSzPct val="68000"/>
              <a:buFont typeface="Wingdings 3"/>
              <a:buChar char=""/>
            </a:pPr>
            <a:r>
              <a:rPr lang="ru-RU" dirty="0" err="1">
                <a:solidFill>
                  <a:prstClr val="black"/>
                </a:solidFill>
                <a:latin typeface="Arial" charset="0"/>
              </a:rPr>
              <a:t>Държавен</a:t>
            </a:r>
            <a:r>
              <a:rPr lang="ru-RU" dirty="0">
                <a:solidFill>
                  <a:prstClr val="black"/>
                </a:solidFill>
                <a:latin typeface="Arial" charset="0"/>
              </a:rPr>
              <a:t> фонд „</a:t>
            </a:r>
            <a:r>
              <a:rPr lang="ru-RU" dirty="0" err="1">
                <a:solidFill>
                  <a:prstClr val="black"/>
                </a:solidFill>
                <a:latin typeface="Arial" charset="0"/>
              </a:rPr>
              <a:t>Земеделие</a:t>
            </a:r>
            <a:r>
              <a:rPr lang="ru-RU" dirty="0">
                <a:solidFill>
                  <a:prstClr val="black"/>
                </a:solidFill>
                <a:latin typeface="Arial" charset="0"/>
              </a:rPr>
              <a:t>“ – </a:t>
            </a:r>
            <a:r>
              <a:rPr lang="ru-RU" dirty="0" err="1">
                <a:solidFill>
                  <a:prstClr val="black"/>
                </a:solidFill>
                <a:latin typeface="Arial" charset="0"/>
              </a:rPr>
              <a:t>Разплащателна</a:t>
            </a:r>
            <a:r>
              <a:rPr lang="ru-RU" dirty="0">
                <a:solidFill>
                  <a:prstClr val="black"/>
                </a:solidFill>
                <a:latin typeface="Arial" charset="0"/>
              </a:rPr>
              <a:t> </a:t>
            </a:r>
            <a:r>
              <a:rPr lang="ru-RU" dirty="0" err="1">
                <a:solidFill>
                  <a:prstClr val="black"/>
                </a:solidFill>
                <a:latin typeface="Arial" charset="0"/>
              </a:rPr>
              <a:t>агенция</a:t>
            </a:r>
            <a:r>
              <a:rPr lang="ru-RU" dirty="0">
                <a:solidFill>
                  <a:prstClr val="black"/>
                </a:solidFill>
                <a:latin typeface="Arial" charset="0"/>
              </a:rPr>
              <a:t>;</a:t>
            </a:r>
          </a:p>
          <a:p>
            <a:pPr marL="365760" lvl="1" indent="-256032" algn="just" fontAlgn="base">
              <a:spcBef>
                <a:spcPts val="400"/>
              </a:spcBef>
              <a:spcAft>
                <a:spcPct val="0"/>
              </a:spcAft>
              <a:buClr>
                <a:schemeClr val="accent1"/>
              </a:buClr>
              <a:buSzPct val="68000"/>
              <a:buFont typeface="Wingdings 3"/>
              <a:buChar char=""/>
            </a:pPr>
            <a:r>
              <a:rPr lang="ru-RU" dirty="0" err="1">
                <a:solidFill>
                  <a:prstClr val="black"/>
                </a:solidFill>
                <a:latin typeface="Arial" charset="0"/>
              </a:rPr>
              <a:t>Управляващите</a:t>
            </a:r>
            <a:r>
              <a:rPr lang="ru-RU" dirty="0">
                <a:solidFill>
                  <a:prstClr val="black"/>
                </a:solidFill>
                <a:latin typeface="Arial" charset="0"/>
              </a:rPr>
              <a:t> </a:t>
            </a:r>
            <a:r>
              <a:rPr lang="ru-RU" dirty="0" err="1">
                <a:solidFill>
                  <a:prstClr val="black"/>
                </a:solidFill>
                <a:latin typeface="Arial" charset="0"/>
              </a:rPr>
              <a:t>органи</a:t>
            </a:r>
            <a:r>
              <a:rPr lang="ru-RU" dirty="0">
                <a:solidFill>
                  <a:prstClr val="black"/>
                </a:solidFill>
                <a:latin typeface="Arial" charset="0"/>
              </a:rPr>
              <a:t> на </a:t>
            </a:r>
            <a:r>
              <a:rPr lang="ru-RU" dirty="0" err="1">
                <a:solidFill>
                  <a:prstClr val="black"/>
                </a:solidFill>
                <a:latin typeface="Arial" charset="0"/>
              </a:rPr>
              <a:t>Оперативните</a:t>
            </a:r>
            <a:r>
              <a:rPr lang="ru-RU" dirty="0">
                <a:solidFill>
                  <a:prstClr val="black"/>
                </a:solidFill>
                <a:latin typeface="Arial" charset="0"/>
              </a:rPr>
              <a:t> </a:t>
            </a:r>
            <a:r>
              <a:rPr lang="ru-RU" dirty="0" err="1">
                <a:solidFill>
                  <a:prstClr val="black"/>
                </a:solidFill>
                <a:latin typeface="Arial" charset="0"/>
              </a:rPr>
              <a:t>програми</a:t>
            </a:r>
            <a:r>
              <a:rPr lang="ru-RU" dirty="0">
                <a:solidFill>
                  <a:prstClr val="black"/>
                </a:solidFill>
                <a:latin typeface="Arial" charset="0"/>
              </a:rPr>
              <a:t>; </a:t>
            </a:r>
          </a:p>
          <a:p>
            <a:pPr marL="365760" lvl="1" indent="-256032" algn="just" fontAlgn="base">
              <a:spcBef>
                <a:spcPts val="400"/>
              </a:spcBef>
              <a:spcAft>
                <a:spcPct val="0"/>
              </a:spcAft>
              <a:buClr>
                <a:schemeClr val="accent1"/>
              </a:buClr>
              <a:buSzPct val="68000"/>
              <a:buFont typeface="Wingdings 3"/>
              <a:buChar char=""/>
            </a:pPr>
            <a:r>
              <a:rPr lang="ru-RU" dirty="0" err="1">
                <a:solidFill>
                  <a:prstClr val="black"/>
                </a:solidFill>
                <a:latin typeface="Arial" charset="0"/>
              </a:rPr>
              <a:t>Външни</a:t>
            </a:r>
            <a:r>
              <a:rPr lang="ru-RU" dirty="0">
                <a:solidFill>
                  <a:prstClr val="black"/>
                </a:solidFill>
                <a:latin typeface="Arial" charset="0"/>
              </a:rPr>
              <a:t> </a:t>
            </a:r>
            <a:r>
              <a:rPr lang="ru-RU" dirty="0" err="1">
                <a:solidFill>
                  <a:prstClr val="black"/>
                </a:solidFill>
                <a:latin typeface="Arial" charset="0"/>
              </a:rPr>
              <a:t>независими</a:t>
            </a:r>
            <a:r>
              <a:rPr lang="ru-RU" dirty="0">
                <a:solidFill>
                  <a:prstClr val="black"/>
                </a:solidFill>
                <a:latin typeface="Arial" charset="0"/>
              </a:rPr>
              <a:t> </a:t>
            </a:r>
            <a:r>
              <a:rPr lang="ru-RU" dirty="0" err="1">
                <a:solidFill>
                  <a:prstClr val="black"/>
                </a:solidFill>
                <a:latin typeface="Arial" charset="0"/>
              </a:rPr>
              <a:t>оценители</a:t>
            </a:r>
            <a:r>
              <a:rPr lang="ru-RU" dirty="0">
                <a:solidFill>
                  <a:prstClr val="black"/>
                </a:solidFill>
                <a:latin typeface="Arial" charset="0"/>
              </a:rPr>
              <a:t>;</a:t>
            </a:r>
          </a:p>
          <a:p>
            <a:pPr marL="365760" lvl="1" indent="-256032" algn="just" fontAlgn="base">
              <a:spcBef>
                <a:spcPts val="400"/>
              </a:spcBef>
              <a:spcAft>
                <a:spcPct val="0"/>
              </a:spcAft>
              <a:buClr>
                <a:schemeClr val="accent1"/>
              </a:buClr>
              <a:buSzPct val="68000"/>
              <a:buFont typeface="Wingdings 3"/>
              <a:buChar char=""/>
            </a:pPr>
            <a:r>
              <a:rPr lang="ru-RU" dirty="0">
                <a:solidFill>
                  <a:prstClr val="black"/>
                </a:solidFill>
                <a:latin typeface="Arial" charset="0"/>
              </a:rPr>
              <a:t>Наблюдатели. </a:t>
            </a:r>
          </a:p>
        </p:txBody>
      </p:sp>
    </p:spTree>
    <p:extLst>
      <p:ext uri="{BB962C8B-B14F-4D97-AF65-F5344CB8AC3E}">
        <p14:creationId xmlns:p14="http://schemas.microsoft.com/office/powerpoint/2010/main" val="71253212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276" y="44624"/>
            <a:ext cx="2304255" cy="775843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CD1A774-2575-4D98-AA76-1C6D5EAA728E}" type="slidenum">
              <a:rPr lang="bg-BG" smtClean="0">
                <a:solidFill>
                  <a:srgbClr val="000000"/>
                </a:solidFill>
              </a:rPr>
              <a:pPr>
                <a:defRPr/>
              </a:pPr>
              <a:t>21</a:t>
            </a:fld>
            <a:endParaRPr lang="bg-BG">
              <a:solidFill>
                <a:srgbClr val="00000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552" y="582216"/>
            <a:ext cx="8229600" cy="830560"/>
          </a:xfrm>
        </p:spPr>
        <p:txBody>
          <a:bodyPr>
            <a:normAutofit fontScale="90000"/>
          </a:bodyPr>
          <a:lstStyle/>
          <a:p>
            <a:r>
              <a:rPr lang="bg-BG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bg-BG" sz="32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7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Подмярка 19.2 </a:t>
            </a:r>
            <a:r>
              <a:rPr lang="ru-RU" sz="270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Прилагане</a:t>
            </a:r>
            <a:r>
              <a:rPr lang="ru-RU" sz="27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на операции в </a:t>
            </a:r>
            <a:r>
              <a:rPr lang="ru-RU" sz="270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рамките</a:t>
            </a:r>
            <a:r>
              <a:rPr lang="ru-RU" sz="27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на стратегии за </a:t>
            </a:r>
            <a:r>
              <a:rPr lang="ru-RU" sz="270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водено</a:t>
            </a:r>
            <a:r>
              <a:rPr lang="ru-RU" sz="27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от </a:t>
            </a:r>
            <a:r>
              <a:rPr lang="ru-RU" sz="270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общностите</a:t>
            </a:r>
            <a:r>
              <a:rPr lang="ru-RU" sz="27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70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местно</a:t>
            </a:r>
            <a:r>
              <a:rPr lang="ru-RU" sz="27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развитие</a:t>
            </a:r>
            <a:r>
              <a:rPr lang="bg-BG" sz="2700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bg-BG" sz="27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27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39552" y="1700808"/>
            <a:ext cx="7992888" cy="35804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09728" algn="just" fontAlgn="base">
              <a:spcBef>
                <a:spcPts val="400"/>
              </a:spcBef>
              <a:spcAft>
                <a:spcPct val="0"/>
              </a:spcAft>
              <a:buClr>
                <a:schemeClr val="accent1"/>
              </a:buClr>
              <a:buSzPct val="68000"/>
            </a:pPr>
            <a:r>
              <a:rPr lang="ru-RU" sz="2000" b="1" u="sng" dirty="0" err="1" smtClean="0">
                <a:solidFill>
                  <a:prstClr val="black"/>
                </a:solidFill>
                <a:latin typeface="Arial" charset="0"/>
              </a:rPr>
              <a:t>Сключване</a:t>
            </a:r>
            <a:r>
              <a:rPr lang="ru-RU" sz="2000" b="1" u="sng" dirty="0" smtClean="0">
                <a:solidFill>
                  <a:prstClr val="black"/>
                </a:solidFill>
                <a:latin typeface="Arial" charset="0"/>
              </a:rPr>
              <a:t> на договор между:</a:t>
            </a:r>
            <a:endParaRPr lang="ru-RU" sz="2000" b="1" u="sng" dirty="0">
              <a:solidFill>
                <a:prstClr val="black"/>
              </a:solidFill>
              <a:latin typeface="Arial" charset="0"/>
            </a:endParaRPr>
          </a:p>
          <a:p>
            <a:pPr marL="109728" algn="just" fontAlgn="base">
              <a:spcBef>
                <a:spcPts val="400"/>
              </a:spcBef>
              <a:spcAft>
                <a:spcPct val="0"/>
              </a:spcAft>
              <a:buClr>
                <a:schemeClr val="accent1"/>
              </a:buClr>
              <a:buSzPct val="68000"/>
            </a:pPr>
            <a:endParaRPr lang="ru-RU" dirty="0">
              <a:solidFill>
                <a:prstClr val="black"/>
              </a:solidFill>
              <a:latin typeface="Arial" charset="0"/>
            </a:endParaRPr>
          </a:p>
          <a:p>
            <a:pPr marL="365760" lvl="1" indent="-256032" algn="just" fontAlgn="base">
              <a:spcBef>
                <a:spcPts val="400"/>
              </a:spcBef>
              <a:spcAft>
                <a:spcPct val="0"/>
              </a:spcAft>
              <a:buClr>
                <a:schemeClr val="accent1"/>
              </a:buClr>
              <a:buSzPct val="68000"/>
              <a:buFont typeface="Wingdings 3"/>
              <a:buChar char=""/>
            </a:pPr>
            <a:r>
              <a:rPr lang="ru-RU" dirty="0">
                <a:solidFill>
                  <a:prstClr val="black"/>
                </a:solidFill>
                <a:latin typeface="Arial" charset="0"/>
              </a:rPr>
              <a:t>УО на </a:t>
            </a:r>
            <a:r>
              <a:rPr lang="ru-RU" dirty="0" err="1">
                <a:solidFill>
                  <a:prstClr val="black"/>
                </a:solidFill>
                <a:latin typeface="Arial" charset="0"/>
              </a:rPr>
              <a:t>програмите</a:t>
            </a:r>
            <a:r>
              <a:rPr lang="ru-RU" dirty="0">
                <a:solidFill>
                  <a:prstClr val="black"/>
                </a:solidFill>
                <a:latin typeface="Arial" charset="0"/>
              </a:rPr>
              <a:t>, </a:t>
            </a:r>
            <a:r>
              <a:rPr lang="ru-RU" dirty="0" err="1">
                <a:solidFill>
                  <a:prstClr val="black"/>
                </a:solidFill>
                <a:latin typeface="Arial" charset="0"/>
              </a:rPr>
              <a:t>които</a:t>
            </a:r>
            <a:r>
              <a:rPr lang="ru-RU" dirty="0">
                <a:solidFill>
                  <a:prstClr val="black"/>
                </a:solidFill>
                <a:latin typeface="Arial" charset="0"/>
              </a:rPr>
              <a:t> </a:t>
            </a:r>
            <a:r>
              <a:rPr lang="ru-RU" dirty="0" err="1">
                <a:solidFill>
                  <a:prstClr val="black"/>
                </a:solidFill>
                <a:latin typeface="Arial" charset="0"/>
              </a:rPr>
              <a:t>участват</a:t>
            </a:r>
            <a:r>
              <a:rPr lang="ru-RU" dirty="0">
                <a:solidFill>
                  <a:prstClr val="black"/>
                </a:solidFill>
                <a:latin typeface="Arial" charset="0"/>
              </a:rPr>
              <a:t> </a:t>
            </a:r>
            <a:r>
              <a:rPr lang="ru-RU" dirty="0" err="1">
                <a:solidFill>
                  <a:prstClr val="black"/>
                </a:solidFill>
                <a:latin typeface="Arial" charset="0"/>
              </a:rPr>
              <a:t>във</a:t>
            </a:r>
            <a:r>
              <a:rPr lang="ru-RU" dirty="0">
                <a:solidFill>
                  <a:prstClr val="black"/>
                </a:solidFill>
                <a:latin typeface="Arial" charset="0"/>
              </a:rPr>
              <a:t> </a:t>
            </a:r>
            <a:r>
              <a:rPr lang="ru-RU" dirty="0" err="1">
                <a:solidFill>
                  <a:prstClr val="black"/>
                </a:solidFill>
                <a:latin typeface="Arial" charset="0"/>
              </a:rPr>
              <a:t>финансирането</a:t>
            </a:r>
            <a:r>
              <a:rPr lang="ru-RU" dirty="0">
                <a:solidFill>
                  <a:prstClr val="black"/>
                </a:solidFill>
                <a:latin typeface="Arial" charset="0"/>
              </a:rPr>
              <a:t> на </a:t>
            </a:r>
            <a:r>
              <a:rPr lang="ru-RU" dirty="0" err="1">
                <a:solidFill>
                  <a:prstClr val="black"/>
                </a:solidFill>
                <a:latin typeface="Arial" charset="0"/>
              </a:rPr>
              <a:t>стратегията</a:t>
            </a:r>
            <a:r>
              <a:rPr lang="ru-RU" dirty="0">
                <a:solidFill>
                  <a:prstClr val="black"/>
                </a:solidFill>
                <a:latin typeface="Arial" charset="0"/>
              </a:rPr>
              <a:t> за ВОМР;</a:t>
            </a:r>
          </a:p>
          <a:p>
            <a:pPr marL="365760" lvl="1" indent="-256032" algn="just" fontAlgn="base">
              <a:spcBef>
                <a:spcPts val="400"/>
              </a:spcBef>
              <a:spcAft>
                <a:spcPct val="0"/>
              </a:spcAft>
              <a:buClr>
                <a:schemeClr val="accent1"/>
              </a:buClr>
              <a:buSzPct val="68000"/>
              <a:buFont typeface="Wingdings 3"/>
              <a:buChar char=""/>
            </a:pPr>
            <a:endParaRPr lang="ru-RU" dirty="0">
              <a:solidFill>
                <a:prstClr val="black"/>
              </a:solidFill>
              <a:latin typeface="Arial" charset="0"/>
            </a:endParaRPr>
          </a:p>
          <a:p>
            <a:pPr marL="365760" lvl="1" indent="-256032" algn="just" fontAlgn="base">
              <a:spcBef>
                <a:spcPts val="400"/>
              </a:spcBef>
              <a:spcAft>
                <a:spcPct val="0"/>
              </a:spcAft>
              <a:buClr>
                <a:schemeClr val="accent1"/>
              </a:buClr>
              <a:buSzPct val="68000"/>
              <a:buFont typeface="Wingdings 3"/>
              <a:buChar char=""/>
            </a:pPr>
            <a:r>
              <a:rPr lang="ru-RU" dirty="0" err="1">
                <a:solidFill>
                  <a:prstClr val="black"/>
                </a:solidFill>
                <a:latin typeface="Arial" charset="0"/>
              </a:rPr>
              <a:t>Местната</a:t>
            </a:r>
            <a:r>
              <a:rPr lang="ru-RU" dirty="0">
                <a:solidFill>
                  <a:prstClr val="black"/>
                </a:solidFill>
                <a:latin typeface="Arial" charset="0"/>
              </a:rPr>
              <a:t> инициативна </a:t>
            </a:r>
            <a:r>
              <a:rPr lang="ru-RU" dirty="0" err="1">
                <a:solidFill>
                  <a:prstClr val="black"/>
                </a:solidFill>
                <a:latin typeface="Arial" charset="0"/>
              </a:rPr>
              <a:t>група</a:t>
            </a:r>
            <a:r>
              <a:rPr lang="ru-RU" dirty="0">
                <a:solidFill>
                  <a:prstClr val="black"/>
                </a:solidFill>
                <a:latin typeface="Arial" charset="0"/>
              </a:rPr>
              <a:t>;</a:t>
            </a:r>
          </a:p>
          <a:p>
            <a:pPr marL="365760" lvl="1" indent="-256032" algn="just" fontAlgn="base">
              <a:spcBef>
                <a:spcPts val="400"/>
              </a:spcBef>
              <a:spcAft>
                <a:spcPct val="0"/>
              </a:spcAft>
              <a:buClr>
                <a:schemeClr val="accent1"/>
              </a:buClr>
              <a:buSzPct val="68000"/>
              <a:buFont typeface="Wingdings 3"/>
              <a:buChar char=""/>
            </a:pPr>
            <a:endParaRPr lang="ru-RU" dirty="0">
              <a:solidFill>
                <a:prstClr val="black"/>
              </a:solidFill>
              <a:latin typeface="Arial" charset="0"/>
            </a:endParaRPr>
          </a:p>
          <a:p>
            <a:pPr marL="365760" lvl="1" indent="-256032" algn="just" fontAlgn="base">
              <a:spcBef>
                <a:spcPts val="400"/>
              </a:spcBef>
              <a:spcAft>
                <a:spcPct val="0"/>
              </a:spcAft>
              <a:buClr>
                <a:schemeClr val="accent1"/>
              </a:buClr>
              <a:buSzPct val="68000"/>
              <a:buFont typeface="Wingdings 3"/>
              <a:buChar char=""/>
            </a:pPr>
            <a:r>
              <a:rPr lang="ru-RU" dirty="0" err="1">
                <a:solidFill>
                  <a:prstClr val="black"/>
                </a:solidFill>
                <a:latin typeface="Arial" charset="0"/>
              </a:rPr>
              <a:t>Разплащателна</a:t>
            </a:r>
            <a:r>
              <a:rPr lang="ru-RU" dirty="0">
                <a:solidFill>
                  <a:prstClr val="black"/>
                </a:solidFill>
                <a:latin typeface="Arial" charset="0"/>
              </a:rPr>
              <a:t> </a:t>
            </a:r>
            <a:r>
              <a:rPr lang="ru-RU" dirty="0" err="1" smtClean="0">
                <a:solidFill>
                  <a:prstClr val="black"/>
                </a:solidFill>
                <a:latin typeface="Arial" charset="0"/>
              </a:rPr>
              <a:t>агенция</a:t>
            </a:r>
            <a:r>
              <a:rPr lang="ru-RU" dirty="0" smtClean="0">
                <a:solidFill>
                  <a:prstClr val="black"/>
                </a:solidFill>
                <a:latin typeface="Arial" charset="0"/>
              </a:rPr>
              <a:t>.</a:t>
            </a:r>
            <a:endParaRPr lang="ru-RU" dirty="0">
              <a:solidFill>
                <a:prstClr val="black"/>
              </a:solidFill>
              <a:latin typeface="Arial" charset="0"/>
            </a:endParaRPr>
          </a:p>
          <a:p>
            <a:pPr marL="109728" algn="just" fontAlgn="base">
              <a:spcBef>
                <a:spcPts val="400"/>
              </a:spcBef>
              <a:spcAft>
                <a:spcPct val="0"/>
              </a:spcAft>
              <a:buClr>
                <a:schemeClr val="accent1"/>
              </a:buClr>
              <a:buSzPct val="68000"/>
            </a:pPr>
            <a:endParaRPr lang="ru-RU" dirty="0">
              <a:solidFill>
                <a:prstClr val="black"/>
              </a:solidFill>
              <a:latin typeface="Arial" charset="0"/>
            </a:endParaRPr>
          </a:p>
          <a:p>
            <a:pPr marL="109728" algn="just" fontAlgn="base">
              <a:spcBef>
                <a:spcPts val="400"/>
              </a:spcBef>
              <a:spcAft>
                <a:spcPct val="0"/>
              </a:spcAft>
              <a:buClr>
                <a:schemeClr val="accent1"/>
              </a:buClr>
              <a:buSzPct val="68000"/>
            </a:pPr>
            <a:r>
              <a:rPr lang="ru-RU" dirty="0" err="1">
                <a:solidFill>
                  <a:prstClr val="black"/>
                </a:solidFill>
                <a:latin typeface="Arial" charset="0"/>
              </a:rPr>
              <a:t>Най-късно</a:t>
            </a:r>
            <a:r>
              <a:rPr lang="ru-RU" dirty="0">
                <a:solidFill>
                  <a:prstClr val="black"/>
                </a:solidFill>
                <a:latin typeface="Arial" charset="0"/>
              </a:rPr>
              <a:t> до две </a:t>
            </a:r>
            <a:r>
              <a:rPr lang="ru-RU" dirty="0" err="1">
                <a:solidFill>
                  <a:prstClr val="black"/>
                </a:solidFill>
                <a:latin typeface="Arial" charset="0"/>
              </a:rPr>
              <a:t>години</a:t>
            </a:r>
            <a:r>
              <a:rPr lang="ru-RU" dirty="0">
                <a:solidFill>
                  <a:prstClr val="black"/>
                </a:solidFill>
                <a:latin typeface="Arial" charset="0"/>
              </a:rPr>
              <a:t> след одобрение на </a:t>
            </a:r>
            <a:r>
              <a:rPr lang="ru-RU" dirty="0" err="1">
                <a:solidFill>
                  <a:prstClr val="black"/>
                </a:solidFill>
                <a:latin typeface="Arial" charset="0"/>
              </a:rPr>
              <a:t>Споразумението</a:t>
            </a:r>
            <a:r>
              <a:rPr lang="ru-RU" dirty="0">
                <a:solidFill>
                  <a:prstClr val="black"/>
                </a:solidFill>
                <a:latin typeface="Arial" charset="0"/>
              </a:rPr>
              <a:t> за </a:t>
            </a:r>
            <a:r>
              <a:rPr lang="ru-RU" dirty="0" err="1">
                <a:solidFill>
                  <a:prstClr val="black"/>
                </a:solidFill>
                <a:latin typeface="Arial" charset="0"/>
              </a:rPr>
              <a:t>партньорство</a:t>
            </a:r>
            <a:r>
              <a:rPr lang="ru-RU" dirty="0">
                <a:solidFill>
                  <a:prstClr val="black"/>
                </a:solidFill>
                <a:latin typeface="Arial" charset="0"/>
              </a:rPr>
              <a:t>, УО </a:t>
            </a:r>
            <a:r>
              <a:rPr lang="ru-RU" dirty="0" err="1">
                <a:solidFill>
                  <a:prstClr val="black"/>
                </a:solidFill>
                <a:latin typeface="Arial" charset="0"/>
              </a:rPr>
              <a:t>одобрява</a:t>
            </a:r>
            <a:r>
              <a:rPr lang="ru-RU" dirty="0">
                <a:solidFill>
                  <a:prstClr val="black"/>
                </a:solidFill>
                <a:latin typeface="Arial" charset="0"/>
              </a:rPr>
              <a:t> </a:t>
            </a:r>
            <a:r>
              <a:rPr lang="ru-RU" dirty="0" err="1">
                <a:solidFill>
                  <a:prstClr val="black"/>
                </a:solidFill>
                <a:latin typeface="Arial" charset="0"/>
              </a:rPr>
              <a:t>първите</a:t>
            </a:r>
            <a:r>
              <a:rPr lang="ru-RU" dirty="0">
                <a:solidFill>
                  <a:prstClr val="black"/>
                </a:solidFill>
                <a:latin typeface="Arial" charset="0"/>
              </a:rPr>
              <a:t> стратегии за ВОМР.</a:t>
            </a:r>
          </a:p>
        </p:txBody>
      </p:sp>
    </p:spTree>
    <p:extLst>
      <p:ext uri="{BB962C8B-B14F-4D97-AF65-F5344CB8AC3E}">
        <p14:creationId xmlns:p14="http://schemas.microsoft.com/office/powerpoint/2010/main" val="47467378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9" y="44624"/>
            <a:ext cx="2304255" cy="775843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CD1A774-2575-4D98-AA76-1C6D5EAA728E}" type="slidenum">
              <a:rPr lang="bg-BG" smtClean="0">
                <a:solidFill>
                  <a:srgbClr val="000000"/>
                </a:solidFill>
              </a:rPr>
              <a:pPr>
                <a:defRPr/>
              </a:pPr>
              <a:t>22</a:t>
            </a:fld>
            <a:endParaRPr lang="bg-BG">
              <a:solidFill>
                <a:srgbClr val="00000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576561"/>
            <a:ext cx="8229600" cy="1143000"/>
          </a:xfrm>
        </p:spPr>
        <p:txBody>
          <a:bodyPr>
            <a:noAutofit/>
          </a:bodyPr>
          <a:lstStyle/>
          <a:p>
            <a:r>
              <a:rPr lang="ru-RU" sz="2400" dirty="0" err="1">
                <a:effectLst/>
                <a:latin typeface="Arial" pitchFamily="34" charset="0"/>
                <a:cs typeface="Arial" pitchFamily="34" charset="0"/>
              </a:rPr>
              <a:t>Подмярка</a:t>
            </a:r>
            <a:r>
              <a:rPr lang="ru-RU" sz="2400" dirty="0">
                <a:effectLst/>
                <a:latin typeface="Arial" pitchFamily="34" charset="0"/>
                <a:cs typeface="Arial" pitchFamily="34" charset="0"/>
              </a:rPr>
              <a:t> 19.2 </a:t>
            </a:r>
            <a:r>
              <a:rPr lang="ru-RU" sz="2400" dirty="0" err="1">
                <a:effectLst/>
                <a:latin typeface="Arial" pitchFamily="34" charset="0"/>
                <a:cs typeface="Arial" pitchFamily="34" charset="0"/>
              </a:rPr>
              <a:t>Прилагане</a:t>
            </a:r>
            <a:r>
              <a:rPr lang="ru-RU" sz="2400" dirty="0">
                <a:effectLst/>
                <a:latin typeface="Arial" pitchFamily="34" charset="0"/>
                <a:cs typeface="Arial" pitchFamily="34" charset="0"/>
              </a:rPr>
              <a:t> на операции в </a:t>
            </a:r>
            <a:r>
              <a:rPr lang="ru-RU" sz="2400" dirty="0" err="1">
                <a:effectLst/>
                <a:latin typeface="Arial" pitchFamily="34" charset="0"/>
                <a:cs typeface="Arial" pitchFamily="34" charset="0"/>
              </a:rPr>
              <a:t>рамките</a:t>
            </a:r>
            <a:r>
              <a:rPr lang="ru-RU" sz="2400" dirty="0">
                <a:effectLst/>
                <a:latin typeface="Arial" pitchFamily="34" charset="0"/>
                <a:cs typeface="Arial" pitchFamily="34" charset="0"/>
              </a:rPr>
              <a:t> на стратегии за </a:t>
            </a:r>
            <a:r>
              <a:rPr lang="ru-RU" sz="2400" dirty="0" err="1">
                <a:effectLst/>
                <a:latin typeface="Arial" pitchFamily="34" charset="0"/>
                <a:cs typeface="Arial" pitchFamily="34" charset="0"/>
              </a:rPr>
              <a:t>водено</a:t>
            </a:r>
            <a:r>
              <a:rPr lang="ru-RU" sz="2400" dirty="0">
                <a:effectLst/>
                <a:latin typeface="Arial" pitchFamily="34" charset="0"/>
                <a:cs typeface="Arial" pitchFamily="34" charset="0"/>
              </a:rPr>
              <a:t> от </a:t>
            </a:r>
            <a:r>
              <a:rPr lang="ru-RU" sz="2400" dirty="0" err="1">
                <a:effectLst/>
                <a:latin typeface="Arial" pitchFamily="34" charset="0"/>
                <a:cs typeface="Arial" pitchFamily="34" charset="0"/>
              </a:rPr>
              <a:t>общностите</a:t>
            </a:r>
            <a:r>
              <a:rPr lang="ru-RU" sz="2400" dirty="0">
                <a:effectLst/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effectLst/>
                <a:latin typeface="Arial" pitchFamily="34" charset="0"/>
                <a:cs typeface="Arial" pitchFamily="34" charset="0"/>
              </a:rPr>
              <a:t>местно</a:t>
            </a:r>
            <a:r>
              <a:rPr lang="ru-RU" sz="2400" dirty="0">
                <a:effectLst/>
                <a:latin typeface="Arial" pitchFamily="34" charset="0"/>
                <a:cs typeface="Arial" pitchFamily="34" charset="0"/>
              </a:rPr>
              <a:t> развитие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67544" y="1438308"/>
            <a:ext cx="8208912" cy="47807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/>
          </a:p>
          <a:p>
            <a:r>
              <a:rPr lang="ru-RU" sz="20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Критерии </a:t>
            </a:r>
            <a:r>
              <a:rPr lang="ru-RU" sz="2000" b="1" u="sng" dirty="0">
                <a:latin typeface="Arial" panose="020B0604020202020204" pitchFamily="34" charset="0"/>
                <a:cs typeface="Arial" panose="020B0604020202020204" pitchFamily="34" charset="0"/>
              </a:rPr>
              <a:t>за подбор на </a:t>
            </a:r>
            <a:r>
              <a:rPr lang="ru-RU" sz="2000" b="1" u="sng" dirty="0" err="1">
                <a:latin typeface="Arial" panose="020B0604020202020204" pitchFamily="34" charset="0"/>
                <a:cs typeface="Arial" panose="020B0604020202020204" pitchFamily="34" charset="0"/>
              </a:rPr>
              <a:t>проекти</a:t>
            </a:r>
            <a:r>
              <a:rPr lang="ru-RU" sz="2000" b="1" u="sng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b="1" u="sng" dirty="0" err="1">
                <a:latin typeface="Arial" panose="020B0604020202020204" pitchFamily="34" charset="0"/>
                <a:cs typeface="Arial" panose="020B0604020202020204" pitchFamily="34" charset="0"/>
              </a:rPr>
              <a:t>към</a:t>
            </a:r>
            <a:r>
              <a:rPr lang="ru-RU" sz="2000" b="1" u="sng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СМР:</a:t>
            </a:r>
            <a:endParaRPr lang="ru-RU" sz="2000" b="1" u="sng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ru-RU" b="1" dirty="0"/>
          </a:p>
          <a:p>
            <a:pPr marL="365760" indent="-256032" algn="just" fontAlgn="base">
              <a:spcBef>
                <a:spcPts val="400"/>
              </a:spcBef>
              <a:spcAft>
                <a:spcPct val="0"/>
              </a:spcAft>
              <a:buClr>
                <a:schemeClr val="accent1"/>
              </a:buClr>
              <a:buSzPct val="68000"/>
              <a:buFont typeface="Wingdings 3"/>
              <a:buChar char=""/>
            </a:pPr>
            <a:r>
              <a:rPr lang="ru-RU" dirty="0" err="1">
                <a:solidFill>
                  <a:prstClr val="black"/>
                </a:solidFill>
                <a:latin typeface="Arial" charset="0"/>
              </a:rPr>
              <a:t>Принципите</a:t>
            </a:r>
            <a:r>
              <a:rPr lang="ru-RU" dirty="0">
                <a:solidFill>
                  <a:prstClr val="black"/>
                </a:solidFill>
                <a:latin typeface="Arial" charset="0"/>
              </a:rPr>
              <a:t> на </a:t>
            </a:r>
            <a:r>
              <a:rPr lang="ru-RU" dirty="0" err="1">
                <a:solidFill>
                  <a:prstClr val="black"/>
                </a:solidFill>
                <a:latin typeface="Arial" charset="0"/>
              </a:rPr>
              <a:t>критериите</a:t>
            </a:r>
            <a:r>
              <a:rPr lang="ru-RU" dirty="0">
                <a:solidFill>
                  <a:prstClr val="black"/>
                </a:solidFill>
                <a:latin typeface="Arial" charset="0"/>
              </a:rPr>
              <a:t> за подбор на </a:t>
            </a:r>
            <a:r>
              <a:rPr lang="ru-RU" dirty="0" err="1">
                <a:solidFill>
                  <a:prstClr val="black"/>
                </a:solidFill>
                <a:latin typeface="Arial" charset="0"/>
              </a:rPr>
              <a:t>проекти</a:t>
            </a:r>
            <a:r>
              <a:rPr lang="ru-RU" dirty="0">
                <a:solidFill>
                  <a:prstClr val="black"/>
                </a:solidFill>
                <a:latin typeface="Arial" charset="0"/>
              </a:rPr>
              <a:t> </a:t>
            </a:r>
            <a:r>
              <a:rPr lang="ru-RU" dirty="0" err="1">
                <a:solidFill>
                  <a:prstClr val="black"/>
                </a:solidFill>
                <a:latin typeface="Arial" charset="0"/>
              </a:rPr>
              <a:t>към</a:t>
            </a:r>
            <a:r>
              <a:rPr lang="ru-RU" dirty="0">
                <a:solidFill>
                  <a:prstClr val="black"/>
                </a:solidFill>
                <a:latin typeface="Arial" charset="0"/>
              </a:rPr>
              <a:t> </a:t>
            </a:r>
            <a:r>
              <a:rPr lang="ru-RU" dirty="0" err="1">
                <a:solidFill>
                  <a:prstClr val="black"/>
                </a:solidFill>
                <a:latin typeface="Arial" charset="0"/>
              </a:rPr>
              <a:t>стратегиите</a:t>
            </a:r>
            <a:r>
              <a:rPr lang="ru-RU" dirty="0">
                <a:solidFill>
                  <a:prstClr val="black"/>
                </a:solidFill>
                <a:latin typeface="Arial" charset="0"/>
              </a:rPr>
              <a:t> се определят от МИГ и се </a:t>
            </a:r>
            <a:r>
              <a:rPr lang="ru-RU" dirty="0" err="1">
                <a:solidFill>
                  <a:prstClr val="black"/>
                </a:solidFill>
                <a:latin typeface="Arial" charset="0"/>
              </a:rPr>
              <a:t>одобряват</a:t>
            </a:r>
            <a:r>
              <a:rPr lang="ru-RU" dirty="0">
                <a:solidFill>
                  <a:prstClr val="black"/>
                </a:solidFill>
                <a:latin typeface="Arial" charset="0"/>
              </a:rPr>
              <a:t> от УО по </a:t>
            </a:r>
            <a:r>
              <a:rPr lang="ru-RU" dirty="0" err="1">
                <a:solidFill>
                  <a:prstClr val="black"/>
                </a:solidFill>
                <a:latin typeface="Arial" charset="0"/>
              </a:rPr>
              <a:t>време</a:t>
            </a:r>
            <a:r>
              <a:rPr lang="ru-RU" dirty="0">
                <a:solidFill>
                  <a:prstClr val="black"/>
                </a:solidFill>
                <a:latin typeface="Arial" charset="0"/>
              </a:rPr>
              <a:t> на </a:t>
            </a:r>
            <a:r>
              <a:rPr lang="ru-RU" dirty="0" err="1">
                <a:solidFill>
                  <a:prstClr val="black"/>
                </a:solidFill>
                <a:latin typeface="Arial" charset="0"/>
              </a:rPr>
              <a:t>процедурата</a:t>
            </a:r>
            <a:r>
              <a:rPr lang="ru-RU" dirty="0">
                <a:solidFill>
                  <a:prstClr val="black"/>
                </a:solidFill>
                <a:latin typeface="Arial" charset="0"/>
              </a:rPr>
              <a:t> за </a:t>
            </a:r>
            <a:r>
              <a:rPr lang="ru-RU" dirty="0" err="1">
                <a:solidFill>
                  <a:prstClr val="black"/>
                </a:solidFill>
                <a:latin typeface="Arial" charset="0"/>
              </a:rPr>
              <a:t>избор</a:t>
            </a:r>
            <a:r>
              <a:rPr lang="ru-RU" dirty="0">
                <a:solidFill>
                  <a:prstClr val="black"/>
                </a:solidFill>
                <a:latin typeface="Arial" charset="0"/>
              </a:rPr>
              <a:t> на </a:t>
            </a:r>
            <a:r>
              <a:rPr lang="ru-RU" dirty="0" smtClean="0">
                <a:solidFill>
                  <a:prstClr val="black"/>
                </a:solidFill>
                <a:latin typeface="Arial" charset="0"/>
              </a:rPr>
              <a:t>МИГ.</a:t>
            </a:r>
            <a:endParaRPr lang="ru-RU" dirty="0">
              <a:solidFill>
                <a:prstClr val="black"/>
              </a:solidFill>
              <a:latin typeface="Arial" charset="0"/>
            </a:endParaRPr>
          </a:p>
          <a:p>
            <a:pPr marL="365760" indent="-256032" algn="just" fontAlgn="base">
              <a:spcBef>
                <a:spcPts val="400"/>
              </a:spcBef>
              <a:spcAft>
                <a:spcPct val="0"/>
              </a:spcAft>
              <a:buClr>
                <a:schemeClr val="accent1"/>
              </a:buClr>
              <a:buSzPct val="68000"/>
              <a:buFont typeface="Wingdings 3"/>
              <a:buChar char=""/>
            </a:pPr>
            <a:endParaRPr lang="ru-RU" dirty="0">
              <a:solidFill>
                <a:prstClr val="black"/>
              </a:solidFill>
              <a:latin typeface="Arial" charset="0"/>
            </a:endParaRPr>
          </a:p>
          <a:p>
            <a:pPr marL="365760" indent="-256032" algn="just" fontAlgn="base">
              <a:spcBef>
                <a:spcPts val="400"/>
              </a:spcBef>
              <a:spcAft>
                <a:spcPct val="0"/>
              </a:spcAft>
              <a:buClr>
                <a:schemeClr val="accent1"/>
              </a:buClr>
              <a:buSzPct val="68000"/>
              <a:buFont typeface="Wingdings 3"/>
              <a:buChar char=""/>
            </a:pPr>
            <a:r>
              <a:rPr lang="ru-RU" dirty="0" err="1">
                <a:solidFill>
                  <a:prstClr val="black"/>
                </a:solidFill>
                <a:latin typeface="Arial" charset="0"/>
              </a:rPr>
              <a:t>Изборът</a:t>
            </a:r>
            <a:r>
              <a:rPr lang="ru-RU" dirty="0">
                <a:solidFill>
                  <a:prstClr val="black"/>
                </a:solidFill>
                <a:latin typeface="Arial" charset="0"/>
              </a:rPr>
              <a:t> на </a:t>
            </a:r>
            <a:r>
              <a:rPr lang="ru-RU" dirty="0" err="1">
                <a:solidFill>
                  <a:prstClr val="black"/>
                </a:solidFill>
                <a:latin typeface="Arial" charset="0"/>
              </a:rPr>
              <a:t>проекти</a:t>
            </a:r>
            <a:r>
              <a:rPr lang="ru-RU" dirty="0">
                <a:solidFill>
                  <a:prstClr val="black"/>
                </a:solidFill>
                <a:latin typeface="Arial" charset="0"/>
              </a:rPr>
              <a:t> от МИГ </a:t>
            </a:r>
            <a:r>
              <a:rPr lang="ru-RU" dirty="0" err="1">
                <a:solidFill>
                  <a:prstClr val="black"/>
                </a:solidFill>
                <a:latin typeface="Arial" charset="0"/>
              </a:rPr>
              <a:t>следва</a:t>
            </a:r>
            <a:r>
              <a:rPr lang="ru-RU" dirty="0">
                <a:solidFill>
                  <a:prstClr val="black"/>
                </a:solidFill>
                <a:latin typeface="Arial" charset="0"/>
              </a:rPr>
              <a:t> да се </a:t>
            </a:r>
            <a:r>
              <a:rPr lang="ru-RU" dirty="0" err="1">
                <a:solidFill>
                  <a:prstClr val="black"/>
                </a:solidFill>
                <a:latin typeface="Arial" charset="0"/>
              </a:rPr>
              <a:t>основава</a:t>
            </a:r>
            <a:r>
              <a:rPr lang="ru-RU" dirty="0">
                <a:solidFill>
                  <a:prstClr val="black"/>
                </a:solidFill>
                <a:latin typeface="Arial" charset="0"/>
              </a:rPr>
              <a:t> на </a:t>
            </a:r>
            <a:r>
              <a:rPr lang="ru-RU" dirty="0" err="1">
                <a:solidFill>
                  <a:prstClr val="black"/>
                </a:solidFill>
                <a:latin typeface="Arial" charset="0"/>
              </a:rPr>
              <a:t>документирана</a:t>
            </a:r>
            <a:r>
              <a:rPr lang="ru-RU" dirty="0">
                <a:solidFill>
                  <a:prstClr val="black"/>
                </a:solidFill>
                <a:latin typeface="Arial" charset="0"/>
              </a:rPr>
              <a:t> оценка, </a:t>
            </a:r>
            <a:r>
              <a:rPr lang="ru-RU" dirty="0" err="1">
                <a:solidFill>
                  <a:prstClr val="black"/>
                </a:solidFill>
                <a:latin typeface="Arial" charset="0"/>
              </a:rPr>
              <a:t>която</a:t>
            </a:r>
            <a:r>
              <a:rPr lang="ru-RU" dirty="0">
                <a:solidFill>
                  <a:prstClr val="black"/>
                </a:solidFill>
                <a:latin typeface="Arial" charset="0"/>
              </a:rPr>
              <a:t> </a:t>
            </a:r>
            <a:r>
              <a:rPr lang="ru-RU" dirty="0" err="1">
                <a:solidFill>
                  <a:prstClr val="black"/>
                </a:solidFill>
                <a:latin typeface="Arial" charset="0"/>
              </a:rPr>
              <a:t>показва</a:t>
            </a:r>
            <a:r>
              <a:rPr lang="ru-RU" dirty="0">
                <a:solidFill>
                  <a:prstClr val="black"/>
                </a:solidFill>
                <a:latin typeface="Arial" charset="0"/>
              </a:rPr>
              <a:t> </a:t>
            </a:r>
            <a:r>
              <a:rPr lang="ru-RU" dirty="0" err="1">
                <a:solidFill>
                  <a:prstClr val="black"/>
                </a:solidFill>
                <a:latin typeface="Arial" charset="0"/>
              </a:rPr>
              <a:t>обоснованост</a:t>
            </a:r>
            <a:r>
              <a:rPr lang="ru-RU" dirty="0">
                <a:solidFill>
                  <a:prstClr val="black"/>
                </a:solidFill>
                <a:latin typeface="Arial" charset="0"/>
              </a:rPr>
              <a:t> и </a:t>
            </a:r>
            <a:r>
              <a:rPr lang="ru-RU" dirty="0" err="1">
                <a:solidFill>
                  <a:prstClr val="black"/>
                </a:solidFill>
                <a:latin typeface="Arial" charset="0"/>
              </a:rPr>
              <a:t>безпристрастност</a:t>
            </a:r>
            <a:r>
              <a:rPr lang="ru-RU" dirty="0">
                <a:solidFill>
                  <a:prstClr val="black"/>
                </a:solidFill>
                <a:latin typeface="Arial" charset="0"/>
              </a:rPr>
              <a:t> на </a:t>
            </a:r>
            <a:r>
              <a:rPr lang="ru-RU" dirty="0" err="1">
                <a:solidFill>
                  <a:prstClr val="black"/>
                </a:solidFill>
                <a:latin typeface="Arial" charset="0"/>
              </a:rPr>
              <a:t>решението</a:t>
            </a:r>
            <a:r>
              <a:rPr lang="ru-RU" dirty="0">
                <a:solidFill>
                  <a:prstClr val="black"/>
                </a:solidFill>
                <a:latin typeface="Arial" charset="0"/>
              </a:rPr>
              <a:t> по отношение на </a:t>
            </a:r>
            <a:r>
              <a:rPr lang="ru-RU" dirty="0" err="1">
                <a:solidFill>
                  <a:prstClr val="black"/>
                </a:solidFill>
                <a:latin typeface="Arial" charset="0"/>
              </a:rPr>
              <a:t>приложимите</a:t>
            </a:r>
            <a:r>
              <a:rPr lang="ru-RU" dirty="0">
                <a:solidFill>
                  <a:prstClr val="black"/>
                </a:solidFill>
                <a:latin typeface="Arial" charset="0"/>
              </a:rPr>
              <a:t> критерии за </a:t>
            </a:r>
            <a:r>
              <a:rPr lang="ru-RU" dirty="0" err="1">
                <a:solidFill>
                  <a:prstClr val="black"/>
                </a:solidFill>
                <a:latin typeface="Arial" charset="0"/>
              </a:rPr>
              <a:t>съответствие</a:t>
            </a:r>
            <a:r>
              <a:rPr lang="ru-RU" dirty="0">
                <a:solidFill>
                  <a:prstClr val="black"/>
                </a:solidFill>
                <a:latin typeface="Arial" charset="0"/>
              </a:rPr>
              <a:t>, </a:t>
            </a:r>
            <a:r>
              <a:rPr lang="ru-RU" dirty="0" err="1">
                <a:solidFill>
                  <a:prstClr val="black"/>
                </a:solidFill>
                <a:latin typeface="Arial" charset="0"/>
              </a:rPr>
              <a:t>което</a:t>
            </a:r>
            <a:r>
              <a:rPr lang="ru-RU" dirty="0">
                <a:solidFill>
                  <a:prstClr val="black"/>
                </a:solidFill>
                <a:latin typeface="Arial" charset="0"/>
              </a:rPr>
              <a:t> е </a:t>
            </a:r>
            <a:r>
              <a:rPr lang="ru-RU" dirty="0" err="1">
                <a:solidFill>
                  <a:prstClr val="black"/>
                </a:solidFill>
                <a:latin typeface="Arial" charset="0"/>
              </a:rPr>
              <a:t>взето</a:t>
            </a:r>
            <a:r>
              <a:rPr lang="ru-RU" dirty="0">
                <a:solidFill>
                  <a:prstClr val="black"/>
                </a:solidFill>
                <a:latin typeface="Arial" charset="0"/>
              </a:rPr>
              <a:t> при </a:t>
            </a:r>
            <a:r>
              <a:rPr lang="ru-RU" dirty="0" err="1">
                <a:solidFill>
                  <a:prstClr val="black"/>
                </a:solidFill>
                <a:latin typeface="Arial" charset="0"/>
              </a:rPr>
              <a:t>спазване</a:t>
            </a:r>
            <a:r>
              <a:rPr lang="ru-RU" dirty="0">
                <a:solidFill>
                  <a:prstClr val="black"/>
                </a:solidFill>
                <a:latin typeface="Arial" charset="0"/>
              </a:rPr>
              <a:t> на правила за </a:t>
            </a:r>
            <a:r>
              <a:rPr lang="ru-RU" dirty="0" err="1">
                <a:solidFill>
                  <a:prstClr val="black"/>
                </a:solidFill>
                <a:latin typeface="Arial" charset="0"/>
              </a:rPr>
              <a:t>лиспа</a:t>
            </a:r>
            <a:r>
              <a:rPr lang="ru-RU" dirty="0">
                <a:solidFill>
                  <a:prstClr val="black"/>
                </a:solidFill>
                <a:latin typeface="Arial" charset="0"/>
              </a:rPr>
              <a:t> на конфликт на </a:t>
            </a:r>
            <a:r>
              <a:rPr lang="ru-RU" dirty="0" err="1" smtClean="0">
                <a:solidFill>
                  <a:prstClr val="black"/>
                </a:solidFill>
                <a:latin typeface="Arial" charset="0"/>
              </a:rPr>
              <a:t>интереси</a:t>
            </a:r>
            <a:r>
              <a:rPr lang="ru-RU" dirty="0">
                <a:solidFill>
                  <a:prstClr val="black"/>
                </a:solidFill>
                <a:latin typeface="Arial" charset="0"/>
              </a:rPr>
              <a:t>.</a:t>
            </a:r>
          </a:p>
          <a:p>
            <a:pPr marL="365760" indent="-256032" algn="just" fontAlgn="base">
              <a:spcBef>
                <a:spcPts val="400"/>
              </a:spcBef>
              <a:spcAft>
                <a:spcPct val="0"/>
              </a:spcAft>
              <a:buClr>
                <a:schemeClr val="accent1"/>
              </a:buClr>
              <a:buSzPct val="68000"/>
              <a:buFont typeface="Wingdings 3"/>
              <a:buChar char=""/>
            </a:pPr>
            <a:endParaRPr lang="ru-RU" dirty="0">
              <a:solidFill>
                <a:prstClr val="black"/>
              </a:solidFill>
              <a:latin typeface="Arial" charset="0"/>
            </a:endParaRPr>
          </a:p>
          <a:p>
            <a:pPr marL="365760" indent="-256032" algn="just" fontAlgn="base">
              <a:spcBef>
                <a:spcPts val="400"/>
              </a:spcBef>
              <a:spcAft>
                <a:spcPct val="0"/>
              </a:spcAft>
              <a:buClr>
                <a:schemeClr val="accent1"/>
              </a:buClr>
              <a:buSzPct val="68000"/>
              <a:buFont typeface="Wingdings 3"/>
              <a:buChar char=""/>
            </a:pPr>
            <a:r>
              <a:rPr lang="ru-RU" dirty="0" err="1">
                <a:solidFill>
                  <a:prstClr val="black"/>
                </a:solidFill>
                <a:latin typeface="Arial" charset="0"/>
              </a:rPr>
              <a:t>Изборът</a:t>
            </a:r>
            <a:r>
              <a:rPr lang="ru-RU" dirty="0">
                <a:solidFill>
                  <a:prstClr val="black"/>
                </a:solidFill>
                <a:latin typeface="Arial" charset="0"/>
              </a:rPr>
              <a:t> </a:t>
            </a:r>
            <a:r>
              <a:rPr lang="ru-RU" dirty="0" err="1">
                <a:solidFill>
                  <a:prstClr val="black"/>
                </a:solidFill>
                <a:latin typeface="Arial" charset="0"/>
              </a:rPr>
              <a:t>следва</a:t>
            </a:r>
            <a:r>
              <a:rPr lang="ru-RU" dirty="0">
                <a:solidFill>
                  <a:prstClr val="black"/>
                </a:solidFill>
                <a:latin typeface="Arial" charset="0"/>
              </a:rPr>
              <a:t> да е публичен – чрез </a:t>
            </a:r>
            <a:r>
              <a:rPr lang="ru-RU" dirty="0" err="1">
                <a:solidFill>
                  <a:prstClr val="black"/>
                </a:solidFill>
                <a:latin typeface="Arial" charset="0"/>
              </a:rPr>
              <a:t>публикуване</a:t>
            </a:r>
            <a:r>
              <a:rPr lang="ru-RU" dirty="0">
                <a:solidFill>
                  <a:prstClr val="black"/>
                </a:solidFill>
                <a:latin typeface="Arial" charset="0"/>
              </a:rPr>
              <a:t> на </a:t>
            </a:r>
            <a:r>
              <a:rPr lang="ru-RU" dirty="0" err="1">
                <a:solidFill>
                  <a:prstClr val="black"/>
                </a:solidFill>
                <a:latin typeface="Arial" charset="0"/>
              </a:rPr>
              <a:t>протоколите</a:t>
            </a:r>
            <a:r>
              <a:rPr lang="ru-RU" dirty="0">
                <a:solidFill>
                  <a:prstClr val="black"/>
                </a:solidFill>
                <a:latin typeface="Arial" charset="0"/>
              </a:rPr>
              <a:t> от </a:t>
            </a:r>
            <a:r>
              <a:rPr lang="ru-RU" dirty="0" err="1">
                <a:solidFill>
                  <a:prstClr val="black"/>
                </a:solidFill>
                <a:latin typeface="Arial" charset="0"/>
              </a:rPr>
              <a:t>заседанията</a:t>
            </a:r>
            <a:r>
              <a:rPr lang="ru-RU" dirty="0">
                <a:solidFill>
                  <a:prstClr val="black"/>
                </a:solidFill>
                <a:latin typeface="Arial" charset="0"/>
              </a:rPr>
              <a:t> за </a:t>
            </a:r>
            <a:r>
              <a:rPr lang="ru-RU" dirty="0" err="1">
                <a:solidFill>
                  <a:prstClr val="black"/>
                </a:solidFill>
                <a:latin typeface="Arial" charset="0"/>
              </a:rPr>
              <a:t>избор</a:t>
            </a:r>
            <a:r>
              <a:rPr lang="ru-RU" dirty="0">
                <a:solidFill>
                  <a:prstClr val="black"/>
                </a:solidFill>
                <a:latin typeface="Arial" charset="0"/>
              </a:rPr>
              <a:t> на </a:t>
            </a:r>
            <a:r>
              <a:rPr lang="ru-RU" dirty="0" err="1">
                <a:solidFill>
                  <a:prstClr val="black"/>
                </a:solidFill>
                <a:latin typeface="Arial" charset="0"/>
              </a:rPr>
              <a:t>проекти</a:t>
            </a:r>
            <a:r>
              <a:rPr lang="ru-RU" dirty="0">
                <a:solidFill>
                  <a:prstClr val="black"/>
                </a:solidFill>
                <a:latin typeface="Arial" charset="0"/>
              </a:rPr>
              <a:t> на сайта на МИГ, информация чрез </a:t>
            </a:r>
            <a:r>
              <a:rPr lang="ru-RU" dirty="0" err="1">
                <a:solidFill>
                  <a:prstClr val="black"/>
                </a:solidFill>
                <a:latin typeface="Arial" charset="0"/>
              </a:rPr>
              <a:t>местни</a:t>
            </a:r>
            <a:r>
              <a:rPr lang="ru-RU" dirty="0">
                <a:solidFill>
                  <a:prstClr val="black"/>
                </a:solidFill>
                <a:latin typeface="Arial" charset="0"/>
              </a:rPr>
              <a:t> </a:t>
            </a:r>
            <a:r>
              <a:rPr lang="ru-RU" dirty="0" err="1">
                <a:solidFill>
                  <a:prstClr val="black"/>
                </a:solidFill>
                <a:latin typeface="Arial" charset="0"/>
              </a:rPr>
              <a:t>медии</a:t>
            </a:r>
            <a:r>
              <a:rPr lang="ru-RU" dirty="0">
                <a:solidFill>
                  <a:prstClr val="black"/>
                </a:solidFill>
                <a:latin typeface="Arial" charset="0"/>
              </a:rPr>
              <a:t> и др.).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1384895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9" y="44624"/>
            <a:ext cx="2304255" cy="775843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CD1A774-2575-4D98-AA76-1C6D5EAA728E}" type="slidenum">
              <a:rPr lang="bg-BG" smtClean="0">
                <a:solidFill>
                  <a:srgbClr val="000000"/>
                </a:solidFill>
              </a:rPr>
              <a:pPr>
                <a:defRPr/>
              </a:pPr>
              <a:t>23</a:t>
            </a:fld>
            <a:endParaRPr lang="bg-BG">
              <a:solidFill>
                <a:srgbClr val="00000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576561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2700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7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7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7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700" dirty="0" err="1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Подмярка</a:t>
            </a:r>
            <a:r>
              <a:rPr lang="ru-RU" sz="2700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7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19.2 </a:t>
            </a:r>
            <a:r>
              <a:rPr lang="ru-RU" sz="270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Прилагане</a:t>
            </a:r>
            <a:r>
              <a:rPr lang="ru-RU" sz="27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на операции в </a:t>
            </a:r>
            <a:r>
              <a:rPr lang="ru-RU" sz="270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рамките</a:t>
            </a:r>
            <a:r>
              <a:rPr lang="ru-RU" sz="27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на стратегии за </a:t>
            </a:r>
            <a:r>
              <a:rPr lang="ru-RU" sz="270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водено</a:t>
            </a:r>
            <a:r>
              <a:rPr lang="ru-RU" sz="27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от </a:t>
            </a:r>
            <a:r>
              <a:rPr lang="ru-RU" sz="270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общностите</a:t>
            </a:r>
            <a:r>
              <a:rPr lang="ru-RU" sz="27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70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местно</a:t>
            </a:r>
            <a:r>
              <a:rPr lang="ru-RU" sz="27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развитие </a:t>
            </a:r>
            <a:r>
              <a:rPr lang="ru-RU" sz="36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360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39552" y="1438308"/>
            <a:ext cx="8136904" cy="53347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/>
          </a:p>
          <a:p>
            <a:pPr algn="just"/>
            <a:r>
              <a:rPr lang="ru-RU" sz="2000" b="1" u="sng" dirty="0" err="1">
                <a:latin typeface="Arial" panose="020B0604020202020204" pitchFamily="34" charset="0"/>
                <a:cs typeface="Arial" panose="020B0604020202020204" pitchFamily="34" charset="0"/>
              </a:rPr>
              <a:t>Интензитет</a:t>
            </a:r>
            <a:r>
              <a:rPr lang="ru-RU" sz="2000" b="1" u="sng" dirty="0">
                <a:latin typeface="Arial" panose="020B0604020202020204" pitchFamily="34" charset="0"/>
                <a:cs typeface="Arial" panose="020B0604020202020204" pitchFamily="34" charset="0"/>
              </a:rPr>
              <a:t> и размер на </a:t>
            </a:r>
            <a:r>
              <a:rPr lang="ru-RU" sz="2000" b="1" u="sng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помощта</a:t>
            </a:r>
            <a:r>
              <a:rPr lang="ru-RU" sz="20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algn="just"/>
            <a:endParaRPr lang="ru-RU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65760" indent="-256032" algn="just" fontAlgn="base">
              <a:spcBef>
                <a:spcPts val="400"/>
              </a:spcBef>
              <a:spcAft>
                <a:spcPct val="0"/>
              </a:spcAft>
              <a:buClr>
                <a:schemeClr val="accent1"/>
              </a:buClr>
              <a:buSzPct val="68000"/>
              <a:buFont typeface="Wingdings 3"/>
              <a:buChar char=""/>
            </a:pPr>
            <a:r>
              <a:rPr lang="ru-RU" dirty="0">
                <a:solidFill>
                  <a:prstClr val="black"/>
                </a:solidFill>
                <a:latin typeface="Arial" charset="0"/>
              </a:rPr>
              <a:t>До 100% </a:t>
            </a:r>
            <a:r>
              <a:rPr lang="ru-RU" dirty="0" smtClean="0">
                <a:solidFill>
                  <a:prstClr val="black"/>
                </a:solidFill>
                <a:latin typeface="Arial" charset="0"/>
              </a:rPr>
              <a:t>в </a:t>
            </a:r>
            <a:r>
              <a:rPr lang="ru-RU" dirty="0" err="1">
                <a:solidFill>
                  <a:prstClr val="black"/>
                </a:solidFill>
                <a:latin typeface="Arial" charset="0"/>
              </a:rPr>
              <a:t>зависимост</a:t>
            </a:r>
            <a:r>
              <a:rPr lang="ru-RU" dirty="0">
                <a:solidFill>
                  <a:prstClr val="black"/>
                </a:solidFill>
                <a:latin typeface="Arial" charset="0"/>
              </a:rPr>
              <a:t> от </a:t>
            </a:r>
            <a:r>
              <a:rPr lang="ru-RU" dirty="0" err="1">
                <a:solidFill>
                  <a:prstClr val="black"/>
                </a:solidFill>
                <a:latin typeface="Arial" charset="0"/>
              </a:rPr>
              <a:t>конкретните</a:t>
            </a:r>
            <a:r>
              <a:rPr lang="ru-RU" dirty="0">
                <a:solidFill>
                  <a:prstClr val="black"/>
                </a:solidFill>
                <a:latin typeface="Arial" charset="0"/>
              </a:rPr>
              <a:t> </a:t>
            </a:r>
            <a:r>
              <a:rPr lang="ru-RU" dirty="0" err="1">
                <a:solidFill>
                  <a:prstClr val="black"/>
                </a:solidFill>
                <a:latin typeface="Arial" charset="0"/>
              </a:rPr>
              <a:t>дейности</a:t>
            </a:r>
            <a:r>
              <a:rPr lang="ru-RU" dirty="0">
                <a:solidFill>
                  <a:prstClr val="black"/>
                </a:solidFill>
                <a:latin typeface="Arial" charset="0"/>
              </a:rPr>
              <a:t> и </a:t>
            </a:r>
            <a:r>
              <a:rPr lang="ru-RU" dirty="0" err="1">
                <a:solidFill>
                  <a:prstClr val="black"/>
                </a:solidFill>
                <a:latin typeface="Arial" charset="0"/>
              </a:rPr>
              <a:t>мерките</a:t>
            </a:r>
            <a:r>
              <a:rPr lang="ru-RU" dirty="0">
                <a:solidFill>
                  <a:prstClr val="black"/>
                </a:solidFill>
                <a:latin typeface="Arial" charset="0"/>
              </a:rPr>
              <a:t>, по </a:t>
            </a:r>
            <a:r>
              <a:rPr lang="ru-RU" dirty="0" err="1">
                <a:solidFill>
                  <a:prstClr val="black"/>
                </a:solidFill>
                <a:latin typeface="Arial" charset="0"/>
              </a:rPr>
              <a:t>които</a:t>
            </a:r>
            <a:r>
              <a:rPr lang="ru-RU" dirty="0">
                <a:solidFill>
                  <a:prstClr val="black"/>
                </a:solidFill>
                <a:latin typeface="Arial" charset="0"/>
              </a:rPr>
              <a:t> се </a:t>
            </a:r>
            <a:r>
              <a:rPr lang="ru-RU" dirty="0" err="1">
                <a:solidFill>
                  <a:prstClr val="black"/>
                </a:solidFill>
                <a:latin typeface="Arial" charset="0"/>
              </a:rPr>
              <a:t>финансират</a:t>
            </a:r>
            <a:r>
              <a:rPr lang="ru-RU" dirty="0">
                <a:solidFill>
                  <a:prstClr val="black"/>
                </a:solidFill>
                <a:latin typeface="Arial" charset="0"/>
              </a:rPr>
              <a:t> </a:t>
            </a:r>
            <a:r>
              <a:rPr lang="ru-RU" dirty="0" err="1">
                <a:solidFill>
                  <a:prstClr val="black"/>
                </a:solidFill>
                <a:latin typeface="Arial" charset="0"/>
              </a:rPr>
              <a:t>проектите</a:t>
            </a:r>
            <a:r>
              <a:rPr lang="ru-RU" dirty="0">
                <a:solidFill>
                  <a:prstClr val="black"/>
                </a:solidFill>
                <a:latin typeface="Arial" charset="0"/>
              </a:rPr>
              <a:t> </a:t>
            </a:r>
            <a:r>
              <a:rPr lang="ru-RU" dirty="0" err="1">
                <a:solidFill>
                  <a:prstClr val="black"/>
                </a:solidFill>
                <a:latin typeface="Arial" charset="0"/>
              </a:rPr>
              <a:t>към</a:t>
            </a:r>
            <a:r>
              <a:rPr lang="ru-RU" dirty="0">
                <a:solidFill>
                  <a:prstClr val="black"/>
                </a:solidFill>
                <a:latin typeface="Arial" charset="0"/>
              </a:rPr>
              <a:t> СМР и </a:t>
            </a:r>
            <a:r>
              <a:rPr lang="ru-RU" dirty="0" err="1">
                <a:solidFill>
                  <a:prstClr val="black"/>
                </a:solidFill>
                <a:latin typeface="Arial" charset="0"/>
              </a:rPr>
              <a:t>приложимия</a:t>
            </a:r>
            <a:r>
              <a:rPr lang="ru-RU" dirty="0">
                <a:solidFill>
                  <a:prstClr val="black"/>
                </a:solidFill>
                <a:latin typeface="Arial" charset="0"/>
              </a:rPr>
              <a:t> режим на </a:t>
            </a:r>
            <a:r>
              <a:rPr lang="ru-RU" dirty="0" err="1">
                <a:solidFill>
                  <a:prstClr val="black"/>
                </a:solidFill>
                <a:latin typeface="Arial" charset="0"/>
              </a:rPr>
              <a:t>държавна</a:t>
            </a:r>
            <a:r>
              <a:rPr lang="ru-RU" dirty="0">
                <a:solidFill>
                  <a:prstClr val="black"/>
                </a:solidFill>
                <a:latin typeface="Arial" charset="0"/>
              </a:rPr>
              <a:t> </a:t>
            </a:r>
            <a:r>
              <a:rPr lang="ru-RU" dirty="0" err="1" smtClean="0">
                <a:solidFill>
                  <a:prstClr val="black"/>
                </a:solidFill>
                <a:latin typeface="Arial" charset="0"/>
              </a:rPr>
              <a:t>помощ</a:t>
            </a:r>
            <a:r>
              <a:rPr lang="ru-RU" dirty="0" smtClean="0">
                <a:solidFill>
                  <a:prstClr val="black"/>
                </a:solidFill>
                <a:latin typeface="Arial" charset="0"/>
              </a:rPr>
              <a:t>.</a:t>
            </a:r>
            <a:endParaRPr lang="ru-RU" dirty="0">
              <a:solidFill>
                <a:prstClr val="black"/>
              </a:solidFill>
              <a:latin typeface="Arial" charset="0"/>
            </a:endParaRPr>
          </a:p>
          <a:p>
            <a:pPr marL="365760" indent="-256032" algn="just" fontAlgn="base">
              <a:spcBef>
                <a:spcPts val="400"/>
              </a:spcBef>
              <a:spcAft>
                <a:spcPct val="0"/>
              </a:spcAft>
              <a:buClr>
                <a:schemeClr val="accent1"/>
              </a:buClr>
              <a:buSzPct val="68000"/>
              <a:buFont typeface="Wingdings 3"/>
              <a:buChar char=""/>
            </a:pPr>
            <a:endParaRPr lang="ru-RU" dirty="0">
              <a:solidFill>
                <a:prstClr val="black"/>
              </a:solidFill>
              <a:latin typeface="Arial" charset="0"/>
            </a:endParaRPr>
          </a:p>
          <a:p>
            <a:pPr marL="365760" indent="-256032" algn="just" fontAlgn="base">
              <a:spcBef>
                <a:spcPts val="400"/>
              </a:spcBef>
              <a:spcAft>
                <a:spcPct val="0"/>
              </a:spcAft>
              <a:buClr>
                <a:schemeClr val="accent1"/>
              </a:buClr>
              <a:buSzPct val="68000"/>
              <a:buFont typeface="Wingdings 3"/>
              <a:buChar char=""/>
            </a:pPr>
            <a:r>
              <a:rPr lang="ru-RU" dirty="0">
                <a:solidFill>
                  <a:prstClr val="black"/>
                </a:solidFill>
                <a:latin typeface="Arial" charset="0"/>
              </a:rPr>
              <a:t>МИГ </a:t>
            </a:r>
            <a:r>
              <a:rPr lang="ru-RU" dirty="0" err="1" smtClean="0">
                <a:solidFill>
                  <a:prstClr val="black"/>
                </a:solidFill>
                <a:latin typeface="Arial" charset="0"/>
              </a:rPr>
              <a:t>могат</a:t>
            </a:r>
            <a:r>
              <a:rPr lang="ru-RU" dirty="0" smtClean="0">
                <a:solidFill>
                  <a:prstClr val="black"/>
                </a:solidFill>
                <a:latin typeface="Arial" charset="0"/>
              </a:rPr>
              <a:t> да </a:t>
            </a:r>
            <a:r>
              <a:rPr lang="ru-RU" dirty="0" err="1">
                <a:solidFill>
                  <a:prstClr val="black"/>
                </a:solidFill>
                <a:latin typeface="Arial" charset="0"/>
              </a:rPr>
              <a:t>предлагат</a:t>
            </a:r>
            <a:r>
              <a:rPr lang="ru-RU" dirty="0">
                <a:solidFill>
                  <a:prstClr val="black"/>
                </a:solidFill>
                <a:latin typeface="Arial" charset="0"/>
              </a:rPr>
              <a:t> различен от определения в ПРСР </a:t>
            </a:r>
            <a:r>
              <a:rPr lang="ru-RU" dirty="0" err="1">
                <a:solidFill>
                  <a:prstClr val="black"/>
                </a:solidFill>
                <a:latin typeface="Arial" charset="0"/>
              </a:rPr>
              <a:t>интензитет</a:t>
            </a:r>
            <a:r>
              <a:rPr lang="ru-RU" dirty="0">
                <a:solidFill>
                  <a:prstClr val="black"/>
                </a:solidFill>
                <a:latin typeface="Arial" charset="0"/>
              </a:rPr>
              <a:t> по </a:t>
            </a:r>
            <a:r>
              <a:rPr lang="ru-RU" dirty="0" err="1">
                <a:solidFill>
                  <a:prstClr val="black"/>
                </a:solidFill>
                <a:latin typeface="Arial" charset="0"/>
              </a:rPr>
              <a:t>мерките</a:t>
            </a:r>
            <a:r>
              <a:rPr lang="ru-RU" dirty="0">
                <a:solidFill>
                  <a:prstClr val="black"/>
                </a:solidFill>
                <a:latin typeface="Arial" charset="0"/>
              </a:rPr>
              <a:t> в </a:t>
            </a:r>
            <a:r>
              <a:rPr lang="ru-RU" dirty="0" err="1">
                <a:solidFill>
                  <a:prstClr val="black"/>
                </a:solidFill>
                <a:latin typeface="Arial" charset="0"/>
              </a:rPr>
              <a:t>тяхната</a:t>
            </a:r>
            <a:r>
              <a:rPr lang="ru-RU" dirty="0">
                <a:solidFill>
                  <a:prstClr val="black"/>
                </a:solidFill>
                <a:latin typeface="Arial" charset="0"/>
              </a:rPr>
              <a:t> </a:t>
            </a:r>
            <a:r>
              <a:rPr lang="ru-RU" dirty="0" smtClean="0">
                <a:solidFill>
                  <a:prstClr val="black"/>
                </a:solidFill>
                <a:latin typeface="Arial" charset="0"/>
              </a:rPr>
              <a:t>стратегия, без да </a:t>
            </a:r>
            <a:r>
              <a:rPr lang="ru-RU" dirty="0" err="1" smtClean="0">
                <a:solidFill>
                  <a:prstClr val="black"/>
                </a:solidFill>
                <a:latin typeface="Arial" charset="0"/>
              </a:rPr>
              <a:t>превишава</a:t>
            </a:r>
            <a:r>
              <a:rPr lang="ru-RU" dirty="0" smtClean="0">
                <a:solidFill>
                  <a:prstClr val="black"/>
                </a:solidFill>
                <a:latin typeface="Arial" charset="0"/>
              </a:rPr>
              <a:t> </a:t>
            </a:r>
            <a:r>
              <a:rPr lang="ru-RU" dirty="0">
                <a:solidFill>
                  <a:prstClr val="black"/>
                </a:solidFill>
                <a:latin typeface="Arial" charset="0"/>
              </a:rPr>
              <a:t>определения в Регламент (EC) № 1305/2013 за </a:t>
            </a:r>
            <a:r>
              <a:rPr lang="ru-RU" dirty="0" err="1">
                <a:solidFill>
                  <a:prstClr val="black"/>
                </a:solidFill>
                <a:latin typeface="Arial" charset="0"/>
              </a:rPr>
              <a:t>съответната</a:t>
            </a:r>
            <a:r>
              <a:rPr lang="ru-RU" dirty="0">
                <a:solidFill>
                  <a:prstClr val="black"/>
                </a:solidFill>
                <a:latin typeface="Arial" charset="0"/>
              </a:rPr>
              <a:t> </a:t>
            </a:r>
            <a:r>
              <a:rPr lang="ru-RU" dirty="0" err="1">
                <a:solidFill>
                  <a:prstClr val="black"/>
                </a:solidFill>
                <a:latin typeface="Arial" charset="0"/>
              </a:rPr>
              <a:t>мярка</a:t>
            </a:r>
            <a:r>
              <a:rPr lang="ru-RU" dirty="0">
                <a:solidFill>
                  <a:prstClr val="black"/>
                </a:solidFill>
                <a:latin typeface="Arial" charset="0"/>
              </a:rPr>
              <a:t>.</a:t>
            </a:r>
          </a:p>
          <a:p>
            <a:pPr marL="365760" indent="-256032" algn="just" fontAlgn="base">
              <a:spcBef>
                <a:spcPts val="400"/>
              </a:spcBef>
              <a:spcAft>
                <a:spcPct val="0"/>
              </a:spcAft>
              <a:buClr>
                <a:schemeClr val="accent1"/>
              </a:buClr>
              <a:buSzPct val="68000"/>
              <a:buFont typeface="Wingdings 3"/>
              <a:buChar char=""/>
            </a:pPr>
            <a:endParaRPr lang="ru-RU" dirty="0">
              <a:solidFill>
                <a:prstClr val="black"/>
              </a:solidFill>
              <a:latin typeface="Arial" charset="0"/>
            </a:endParaRPr>
          </a:p>
          <a:p>
            <a:pPr marL="365760" indent="-256032" algn="just" fontAlgn="base">
              <a:spcBef>
                <a:spcPts val="400"/>
              </a:spcBef>
              <a:spcAft>
                <a:spcPct val="0"/>
              </a:spcAft>
              <a:buClr>
                <a:schemeClr val="accent1"/>
              </a:buClr>
              <a:buSzPct val="68000"/>
              <a:buFont typeface="Wingdings 3"/>
              <a:buChar char=""/>
            </a:pPr>
            <a:r>
              <a:rPr lang="ru-RU" dirty="0">
                <a:solidFill>
                  <a:prstClr val="black"/>
                </a:solidFill>
                <a:latin typeface="Arial" charset="0"/>
              </a:rPr>
              <a:t>За мерки от </a:t>
            </a:r>
            <a:r>
              <a:rPr lang="ru-RU" dirty="0" err="1">
                <a:solidFill>
                  <a:prstClr val="black"/>
                </a:solidFill>
                <a:latin typeface="Arial" charset="0"/>
              </a:rPr>
              <a:t>стратегията</a:t>
            </a:r>
            <a:r>
              <a:rPr lang="ru-RU" dirty="0">
                <a:solidFill>
                  <a:prstClr val="black"/>
                </a:solidFill>
                <a:latin typeface="Arial" charset="0"/>
              </a:rPr>
              <a:t>, </a:t>
            </a:r>
            <a:r>
              <a:rPr lang="ru-RU" dirty="0" err="1">
                <a:solidFill>
                  <a:prstClr val="black"/>
                </a:solidFill>
                <a:latin typeface="Arial" charset="0"/>
              </a:rPr>
              <a:t>които</a:t>
            </a:r>
            <a:r>
              <a:rPr lang="ru-RU" dirty="0">
                <a:solidFill>
                  <a:prstClr val="black"/>
                </a:solidFill>
                <a:latin typeface="Arial" charset="0"/>
              </a:rPr>
              <a:t> не </a:t>
            </a:r>
            <a:r>
              <a:rPr lang="ru-RU" dirty="0" err="1">
                <a:solidFill>
                  <a:prstClr val="black"/>
                </a:solidFill>
                <a:latin typeface="Arial" charset="0"/>
              </a:rPr>
              <a:t>са</a:t>
            </a:r>
            <a:r>
              <a:rPr lang="ru-RU" dirty="0">
                <a:solidFill>
                  <a:prstClr val="black"/>
                </a:solidFill>
                <a:latin typeface="Arial" charset="0"/>
              </a:rPr>
              <a:t> </a:t>
            </a:r>
            <a:r>
              <a:rPr lang="ru-RU" dirty="0" err="1">
                <a:solidFill>
                  <a:prstClr val="black"/>
                </a:solidFill>
                <a:latin typeface="Arial" charset="0"/>
              </a:rPr>
              <a:t>включени</a:t>
            </a:r>
            <a:r>
              <a:rPr lang="ru-RU" dirty="0">
                <a:solidFill>
                  <a:prstClr val="black"/>
                </a:solidFill>
                <a:latin typeface="Arial" charset="0"/>
              </a:rPr>
              <a:t> в ПРСР и не </a:t>
            </a:r>
            <a:r>
              <a:rPr lang="ru-RU" dirty="0" err="1">
                <a:solidFill>
                  <a:prstClr val="black"/>
                </a:solidFill>
                <a:latin typeface="Arial" charset="0"/>
              </a:rPr>
              <a:t>са</a:t>
            </a:r>
            <a:r>
              <a:rPr lang="ru-RU" dirty="0">
                <a:solidFill>
                  <a:prstClr val="black"/>
                </a:solidFill>
                <a:latin typeface="Arial" charset="0"/>
              </a:rPr>
              <a:t> част от Регламент (EC) № 1305/2013, </a:t>
            </a:r>
            <a:r>
              <a:rPr lang="ru-RU" dirty="0" err="1">
                <a:solidFill>
                  <a:prstClr val="black"/>
                </a:solidFill>
                <a:latin typeface="Arial" charset="0"/>
              </a:rPr>
              <a:t>интензитетът</a:t>
            </a:r>
            <a:r>
              <a:rPr lang="ru-RU" dirty="0">
                <a:solidFill>
                  <a:prstClr val="black"/>
                </a:solidFill>
                <a:latin typeface="Arial" charset="0"/>
              </a:rPr>
              <a:t> се </a:t>
            </a:r>
            <a:r>
              <a:rPr lang="ru-RU" dirty="0" err="1">
                <a:solidFill>
                  <a:prstClr val="black"/>
                </a:solidFill>
                <a:latin typeface="Arial" charset="0"/>
              </a:rPr>
              <a:t>определя</a:t>
            </a:r>
            <a:r>
              <a:rPr lang="ru-RU" dirty="0">
                <a:solidFill>
                  <a:prstClr val="black"/>
                </a:solidFill>
                <a:latin typeface="Arial" charset="0"/>
              </a:rPr>
              <a:t> в </a:t>
            </a:r>
            <a:r>
              <a:rPr lang="ru-RU" dirty="0" err="1">
                <a:solidFill>
                  <a:prstClr val="black"/>
                </a:solidFill>
                <a:latin typeface="Arial" charset="0"/>
              </a:rPr>
              <a:t>зависимост</a:t>
            </a:r>
            <a:r>
              <a:rPr lang="ru-RU" dirty="0">
                <a:solidFill>
                  <a:prstClr val="black"/>
                </a:solidFill>
                <a:latin typeface="Arial" charset="0"/>
              </a:rPr>
              <a:t> от </a:t>
            </a:r>
            <a:r>
              <a:rPr lang="ru-RU" dirty="0" err="1">
                <a:solidFill>
                  <a:prstClr val="black"/>
                </a:solidFill>
                <a:latin typeface="Arial" charset="0"/>
              </a:rPr>
              <a:t>бенефициента</a:t>
            </a:r>
            <a:r>
              <a:rPr lang="ru-RU" dirty="0">
                <a:solidFill>
                  <a:prstClr val="black"/>
                </a:solidFill>
                <a:latin typeface="Arial" charset="0"/>
              </a:rPr>
              <a:t> (публично или </a:t>
            </a:r>
            <a:r>
              <a:rPr lang="ru-RU" dirty="0" err="1">
                <a:solidFill>
                  <a:prstClr val="black"/>
                </a:solidFill>
                <a:latin typeface="Arial" charset="0"/>
              </a:rPr>
              <a:t>частно</a:t>
            </a:r>
            <a:r>
              <a:rPr lang="ru-RU" dirty="0">
                <a:solidFill>
                  <a:prstClr val="black"/>
                </a:solidFill>
                <a:latin typeface="Arial" charset="0"/>
              </a:rPr>
              <a:t> лице), вида на </a:t>
            </a:r>
            <a:r>
              <a:rPr lang="ru-RU" dirty="0" err="1">
                <a:solidFill>
                  <a:prstClr val="black"/>
                </a:solidFill>
                <a:latin typeface="Arial" charset="0"/>
              </a:rPr>
              <a:t>инвестициите</a:t>
            </a:r>
            <a:r>
              <a:rPr lang="ru-RU" dirty="0">
                <a:solidFill>
                  <a:prstClr val="black"/>
                </a:solidFill>
                <a:latin typeface="Arial" charset="0"/>
              </a:rPr>
              <a:t> по проекта (</a:t>
            </a:r>
            <a:r>
              <a:rPr lang="ru-RU" dirty="0" err="1">
                <a:solidFill>
                  <a:prstClr val="black"/>
                </a:solidFill>
                <a:latin typeface="Arial" charset="0"/>
              </a:rPr>
              <a:t>генериращ</a:t>
            </a:r>
            <a:r>
              <a:rPr lang="ru-RU" dirty="0">
                <a:solidFill>
                  <a:prstClr val="black"/>
                </a:solidFill>
                <a:latin typeface="Arial" charset="0"/>
              </a:rPr>
              <a:t> или </a:t>
            </a:r>
            <a:r>
              <a:rPr lang="ru-RU" dirty="0" err="1">
                <a:solidFill>
                  <a:prstClr val="black"/>
                </a:solidFill>
                <a:latin typeface="Arial" charset="0"/>
              </a:rPr>
              <a:t>негенериращ</a:t>
            </a:r>
            <a:r>
              <a:rPr lang="ru-RU" dirty="0">
                <a:solidFill>
                  <a:prstClr val="black"/>
                </a:solidFill>
                <a:latin typeface="Arial" charset="0"/>
              </a:rPr>
              <a:t> приходи) и </a:t>
            </a:r>
            <a:r>
              <a:rPr lang="ru-RU" dirty="0" err="1">
                <a:solidFill>
                  <a:prstClr val="black"/>
                </a:solidFill>
                <a:latin typeface="Arial" charset="0"/>
              </a:rPr>
              <a:t>ползата</a:t>
            </a:r>
            <a:r>
              <a:rPr lang="ru-RU" dirty="0">
                <a:solidFill>
                  <a:prstClr val="black"/>
                </a:solidFill>
                <a:latin typeface="Arial" charset="0"/>
              </a:rPr>
              <a:t> за </a:t>
            </a:r>
            <a:r>
              <a:rPr lang="ru-RU" dirty="0" err="1">
                <a:solidFill>
                  <a:prstClr val="black"/>
                </a:solidFill>
                <a:latin typeface="Arial" charset="0"/>
              </a:rPr>
              <a:t>местната</a:t>
            </a:r>
            <a:r>
              <a:rPr lang="ru-RU" dirty="0">
                <a:solidFill>
                  <a:prstClr val="black"/>
                </a:solidFill>
                <a:latin typeface="Arial" charset="0"/>
              </a:rPr>
              <a:t> </a:t>
            </a:r>
            <a:r>
              <a:rPr lang="ru-RU" dirty="0" err="1">
                <a:solidFill>
                  <a:prstClr val="black"/>
                </a:solidFill>
                <a:latin typeface="Arial" charset="0"/>
              </a:rPr>
              <a:t>общност</a:t>
            </a:r>
            <a:r>
              <a:rPr lang="ru-RU" dirty="0">
                <a:solidFill>
                  <a:prstClr val="black"/>
                </a:solidFill>
                <a:latin typeface="Arial" charset="0"/>
              </a:rPr>
              <a:t>. </a:t>
            </a:r>
          </a:p>
          <a:p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388468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9" y="44624"/>
            <a:ext cx="2304255" cy="775843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CD1A774-2575-4D98-AA76-1C6D5EAA728E}" type="slidenum">
              <a:rPr lang="bg-BG" smtClean="0">
                <a:solidFill>
                  <a:srgbClr val="000000"/>
                </a:solidFill>
              </a:rPr>
              <a:pPr>
                <a:defRPr/>
              </a:pPr>
              <a:t>24</a:t>
            </a:fld>
            <a:endParaRPr lang="bg-BG">
              <a:solidFill>
                <a:srgbClr val="00000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576561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2700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7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7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7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700" dirty="0" err="1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Подмярка</a:t>
            </a:r>
            <a:r>
              <a:rPr lang="ru-RU" sz="2700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7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19.2 </a:t>
            </a:r>
            <a:r>
              <a:rPr lang="ru-RU" sz="270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Прилагане</a:t>
            </a:r>
            <a:r>
              <a:rPr lang="ru-RU" sz="27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на операции в </a:t>
            </a:r>
            <a:r>
              <a:rPr lang="ru-RU" sz="270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рамките</a:t>
            </a:r>
            <a:r>
              <a:rPr lang="ru-RU" sz="27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на стратегии за </a:t>
            </a:r>
            <a:r>
              <a:rPr lang="ru-RU" sz="270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водено</a:t>
            </a:r>
            <a:r>
              <a:rPr lang="ru-RU" sz="27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от </a:t>
            </a:r>
            <a:r>
              <a:rPr lang="ru-RU" sz="270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общностите</a:t>
            </a:r>
            <a:r>
              <a:rPr lang="ru-RU" sz="27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70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местно</a:t>
            </a:r>
            <a:r>
              <a:rPr lang="ru-RU" sz="27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развитие </a:t>
            </a:r>
            <a:r>
              <a:rPr lang="ru-RU" sz="36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360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39552" y="1438308"/>
            <a:ext cx="8136904" cy="44319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/>
          </a:p>
          <a:p>
            <a:pPr algn="just"/>
            <a:r>
              <a:rPr lang="ru-RU" sz="2000" b="1" u="sng" dirty="0" err="1">
                <a:latin typeface="Arial" panose="020B0604020202020204" pitchFamily="34" charset="0"/>
                <a:cs typeface="Arial" panose="020B0604020202020204" pitchFamily="34" charset="0"/>
              </a:rPr>
              <a:t>Интензитет</a:t>
            </a:r>
            <a:r>
              <a:rPr lang="ru-RU" sz="2000" b="1" u="sng" dirty="0">
                <a:latin typeface="Arial" panose="020B0604020202020204" pitchFamily="34" charset="0"/>
                <a:cs typeface="Arial" panose="020B0604020202020204" pitchFamily="34" charset="0"/>
              </a:rPr>
              <a:t> и размер на </a:t>
            </a:r>
            <a:r>
              <a:rPr lang="ru-RU" sz="2000" b="1" u="sng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помощта</a:t>
            </a:r>
            <a:r>
              <a:rPr lang="ru-RU" sz="20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marL="365760" indent="-256032" algn="just" fontAlgn="base">
              <a:spcBef>
                <a:spcPts val="400"/>
              </a:spcBef>
              <a:spcAft>
                <a:spcPct val="0"/>
              </a:spcAft>
              <a:buClr>
                <a:schemeClr val="accent1"/>
              </a:buClr>
              <a:buSzPct val="68000"/>
              <a:buFont typeface="Wingdings 3"/>
              <a:buChar char=""/>
            </a:pPr>
            <a:endParaRPr lang="ru-RU" sz="1600" dirty="0" smtClean="0">
              <a:solidFill>
                <a:prstClr val="black"/>
              </a:solidFill>
              <a:latin typeface="Arial" charset="0"/>
            </a:endParaRPr>
          </a:p>
          <a:p>
            <a:pPr marL="365760" indent="-256032" algn="just" fontAlgn="base">
              <a:spcBef>
                <a:spcPts val="400"/>
              </a:spcBef>
              <a:spcAft>
                <a:spcPct val="0"/>
              </a:spcAft>
              <a:buClr>
                <a:schemeClr val="accent1"/>
              </a:buClr>
              <a:buSzPct val="68000"/>
              <a:buFont typeface="Wingdings 3"/>
              <a:buChar char=""/>
            </a:pPr>
            <a:r>
              <a:rPr lang="ru-RU" sz="1600" dirty="0" smtClean="0">
                <a:solidFill>
                  <a:prstClr val="black"/>
                </a:solidFill>
                <a:latin typeface="Arial" charset="0"/>
              </a:rPr>
              <a:t>За </a:t>
            </a:r>
            <a:r>
              <a:rPr lang="ru-RU" sz="1600" dirty="0" err="1">
                <a:solidFill>
                  <a:prstClr val="black"/>
                </a:solidFill>
                <a:latin typeface="Arial" charset="0"/>
              </a:rPr>
              <a:t>местните</a:t>
            </a:r>
            <a:r>
              <a:rPr lang="ru-RU" sz="1600" dirty="0">
                <a:solidFill>
                  <a:prstClr val="black"/>
                </a:solidFill>
                <a:latin typeface="Arial" charset="0"/>
              </a:rPr>
              <a:t> </a:t>
            </a:r>
            <a:r>
              <a:rPr lang="ru-RU" sz="1600" dirty="0" err="1">
                <a:solidFill>
                  <a:prstClr val="black"/>
                </a:solidFill>
                <a:latin typeface="Arial" charset="0"/>
              </a:rPr>
              <a:t>инициативни</a:t>
            </a:r>
            <a:r>
              <a:rPr lang="ru-RU" sz="1600" dirty="0">
                <a:solidFill>
                  <a:prstClr val="black"/>
                </a:solidFill>
                <a:latin typeface="Arial" charset="0"/>
              </a:rPr>
              <a:t> </a:t>
            </a:r>
            <a:r>
              <a:rPr lang="ru-RU" sz="1600" dirty="0" err="1">
                <a:solidFill>
                  <a:prstClr val="black"/>
                </a:solidFill>
                <a:latin typeface="Arial" charset="0"/>
              </a:rPr>
              <a:t>групи</a:t>
            </a:r>
            <a:r>
              <a:rPr lang="ru-RU" sz="1600" dirty="0">
                <a:solidFill>
                  <a:prstClr val="black"/>
                </a:solidFill>
                <a:latin typeface="Arial" charset="0"/>
              </a:rPr>
              <a:t> с население до 15 000 жители (</a:t>
            </a:r>
            <a:r>
              <a:rPr lang="ru-RU" sz="1600" dirty="0" err="1">
                <a:solidFill>
                  <a:prstClr val="black"/>
                </a:solidFill>
                <a:latin typeface="Arial" charset="0"/>
              </a:rPr>
              <a:t>включително</a:t>
            </a:r>
            <a:r>
              <a:rPr lang="ru-RU" sz="1600" dirty="0">
                <a:solidFill>
                  <a:prstClr val="black"/>
                </a:solidFill>
                <a:latin typeface="Arial" charset="0"/>
              </a:rPr>
              <a:t>) е предвиден максимален бюджет за </a:t>
            </a:r>
            <a:r>
              <a:rPr lang="ru-RU" sz="1600" dirty="0" err="1">
                <a:solidFill>
                  <a:prstClr val="black"/>
                </a:solidFill>
                <a:latin typeface="Arial" charset="0"/>
              </a:rPr>
              <a:t>изпълнение</a:t>
            </a:r>
            <a:r>
              <a:rPr lang="ru-RU" sz="1600" dirty="0">
                <a:solidFill>
                  <a:prstClr val="black"/>
                </a:solidFill>
                <a:latin typeface="Arial" charset="0"/>
              </a:rPr>
              <a:t> на </a:t>
            </a:r>
            <a:r>
              <a:rPr lang="ru-RU" sz="1600" dirty="0" err="1">
                <a:solidFill>
                  <a:prstClr val="black"/>
                </a:solidFill>
                <a:latin typeface="Arial" charset="0"/>
              </a:rPr>
              <a:t>проекти</a:t>
            </a:r>
            <a:r>
              <a:rPr lang="ru-RU" sz="1600" dirty="0">
                <a:solidFill>
                  <a:prstClr val="black"/>
                </a:solidFill>
                <a:latin typeface="Arial" charset="0"/>
              </a:rPr>
              <a:t> по </a:t>
            </a:r>
            <a:r>
              <a:rPr lang="ru-RU" sz="1600" dirty="0" err="1">
                <a:solidFill>
                  <a:prstClr val="black"/>
                </a:solidFill>
                <a:latin typeface="Arial" charset="0"/>
              </a:rPr>
              <a:t>стратегиите</a:t>
            </a:r>
            <a:r>
              <a:rPr lang="ru-RU" sz="1600" dirty="0">
                <a:solidFill>
                  <a:prstClr val="black"/>
                </a:solidFill>
                <a:latin typeface="Arial" charset="0"/>
              </a:rPr>
              <a:t> за </a:t>
            </a:r>
            <a:r>
              <a:rPr lang="ru-RU" sz="1600" dirty="0" err="1">
                <a:solidFill>
                  <a:prstClr val="black"/>
                </a:solidFill>
                <a:latin typeface="Arial" charset="0"/>
              </a:rPr>
              <a:t>местно</a:t>
            </a:r>
            <a:r>
              <a:rPr lang="ru-RU" sz="1600" dirty="0">
                <a:solidFill>
                  <a:prstClr val="black"/>
                </a:solidFill>
                <a:latin typeface="Arial" charset="0"/>
              </a:rPr>
              <a:t> развитие, </a:t>
            </a:r>
            <a:r>
              <a:rPr lang="ru-RU" sz="1600" dirty="0" err="1">
                <a:solidFill>
                  <a:prstClr val="black"/>
                </a:solidFill>
                <a:latin typeface="Arial" charset="0"/>
              </a:rPr>
              <a:t>финансирани</a:t>
            </a:r>
            <a:r>
              <a:rPr lang="ru-RU" sz="1600" dirty="0">
                <a:solidFill>
                  <a:prstClr val="black"/>
                </a:solidFill>
                <a:latin typeface="Arial" charset="0"/>
              </a:rPr>
              <a:t> по ЕЗФРСР, в размер до </a:t>
            </a:r>
            <a:r>
              <a:rPr lang="ru-RU" sz="1600" dirty="0" err="1">
                <a:solidFill>
                  <a:prstClr val="black"/>
                </a:solidFill>
                <a:latin typeface="Arial" charset="0"/>
              </a:rPr>
              <a:t>левовата</a:t>
            </a:r>
            <a:r>
              <a:rPr lang="ru-RU" sz="1600" dirty="0">
                <a:solidFill>
                  <a:prstClr val="black"/>
                </a:solidFill>
                <a:latin typeface="Arial" charset="0"/>
              </a:rPr>
              <a:t> </a:t>
            </a:r>
            <a:r>
              <a:rPr lang="ru-RU" sz="1600" dirty="0" err="1">
                <a:solidFill>
                  <a:prstClr val="black"/>
                </a:solidFill>
                <a:latin typeface="Arial" charset="0"/>
              </a:rPr>
              <a:t>равностойност</a:t>
            </a:r>
            <a:r>
              <a:rPr lang="ru-RU" sz="1600" dirty="0">
                <a:solidFill>
                  <a:prstClr val="black"/>
                </a:solidFill>
                <a:latin typeface="Arial" charset="0"/>
              </a:rPr>
              <a:t> на 1 000 000 евро, а за </a:t>
            </a:r>
            <a:r>
              <a:rPr lang="ru-RU" sz="1600" dirty="0" err="1">
                <a:solidFill>
                  <a:prstClr val="black"/>
                </a:solidFill>
                <a:latin typeface="Arial" charset="0"/>
              </a:rPr>
              <a:t>групи</a:t>
            </a:r>
            <a:r>
              <a:rPr lang="ru-RU" sz="1600" dirty="0">
                <a:solidFill>
                  <a:prstClr val="black"/>
                </a:solidFill>
                <a:latin typeface="Arial" charset="0"/>
              </a:rPr>
              <a:t> с </a:t>
            </a:r>
            <a:r>
              <a:rPr lang="ru-RU" sz="1600" dirty="0" err="1">
                <a:solidFill>
                  <a:prstClr val="black"/>
                </a:solidFill>
                <a:latin typeface="Arial" charset="0"/>
              </a:rPr>
              <a:t>по-голямо</a:t>
            </a:r>
            <a:r>
              <a:rPr lang="ru-RU" sz="1600" dirty="0">
                <a:solidFill>
                  <a:prstClr val="black"/>
                </a:solidFill>
                <a:latin typeface="Arial" charset="0"/>
              </a:rPr>
              <a:t> население – до </a:t>
            </a:r>
            <a:r>
              <a:rPr lang="ru-RU" sz="1600" dirty="0" err="1">
                <a:solidFill>
                  <a:prstClr val="black"/>
                </a:solidFill>
                <a:latin typeface="Arial" charset="0"/>
              </a:rPr>
              <a:t>левовата</a:t>
            </a:r>
            <a:r>
              <a:rPr lang="ru-RU" sz="1600" dirty="0">
                <a:solidFill>
                  <a:prstClr val="black"/>
                </a:solidFill>
                <a:latin typeface="Arial" charset="0"/>
              </a:rPr>
              <a:t> </a:t>
            </a:r>
            <a:r>
              <a:rPr lang="ru-RU" sz="1600" dirty="0" err="1">
                <a:solidFill>
                  <a:prstClr val="black"/>
                </a:solidFill>
                <a:latin typeface="Arial" charset="0"/>
              </a:rPr>
              <a:t>равностойност</a:t>
            </a:r>
            <a:r>
              <a:rPr lang="ru-RU" sz="1600" dirty="0">
                <a:solidFill>
                  <a:prstClr val="black"/>
                </a:solidFill>
                <a:latin typeface="Arial" charset="0"/>
              </a:rPr>
              <a:t> на 1 500 000 евро. </a:t>
            </a:r>
          </a:p>
          <a:p>
            <a:pPr marL="365760" indent="-256032" algn="just" fontAlgn="base">
              <a:spcBef>
                <a:spcPts val="400"/>
              </a:spcBef>
              <a:spcAft>
                <a:spcPct val="0"/>
              </a:spcAft>
              <a:buClr>
                <a:schemeClr val="accent1"/>
              </a:buClr>
              <a:buSzPct val="68000"/>
              <a:buFont typeface="Wingdings 3"/>
              <a:buChar char=""/>
            </a:pPr>
            <a:endParaRPr lang="ru-RU" sz="1600" dirty="0">
              <a:solidFill>
                <a:prstClr val="black"/>
              </a:solidFill>
              <a:latin typeface="Arial" charset="0"/>
            </a:endParaRPr>
          </a:p>
          <a:p>
            <a:pPr marL="365760" indent="-256032" algn="just" fontAlgn="base">
              <a:spcBef>
                <a:spcPts val="400"/>
              </a:spcBef>
              <a:spcAft>
                <a:spcPct val="0"/>
              </a:spcAft>
              <a:buClr>
                <a:schemeClr val="accent1"/>
              </a:buClr>
              <a:buSzPct val="68000"/>
              <a:buFont typeface="Wingdings 3"/>
              <a:buChar char=""/>
            </a:pPr>
            <a:r>
              <a:rPr lang="ru-RU" sz="1600" dirty="0">
                <a:solidFill>
                  <a:prstClr val="black"/>
                </a:solidFill>
                <a:latin typeface="Arial" charset="0"/>
              </a:rPr>
              <a:t>По </a:t>
            </a:r>
            <a:r>
              <a:rPr lang="ru-RU" sz="1600" dirty="0" err="1">
                <a:solidFill>
                  <a:prstClr val="black"/>
                </a:solidFill>
                <a:latin typeface="Arial" charset="0"/>
              </a:rPr>
              <a:t>време</a:t>
            </a:r>
            <a:r>
              <a:rPr lang="ru-RU" sz="1600" dirty="0">
                <a:solidFill>
                  <a:prstClr val="black"/>
                </a:solidFill>
                <a:latin typeface="Arial" charset="0"/>
              </a:rPr>
              <a:t> на </a:t>
            </a:r>
            <a:r>
              <a:rPr lang="ru-RU" sz="1600" dirty="0" err="1">
                <a:solidFill>
                  <a:prstClr val="black"/>
                </a:solidFill>
                <a:latin typeface="Arial" charset="0"/>
              </a:rPr>
              <a:t>изпълнение</a:t>
            </a:r>
            <a:r>
              <a:rPr lang="ru-RU" sz="1600" dirty="0">
                <a:solidFill>
                  <a:prstClr val="black"/>
                </a:solidFill>
                <a:latin typeface="Arial" charset="0"/>
              </a:rPr>
              <a:t> на СМР при </a:t>
            </a:r>
            <a:r>
              <a:rPr lang="ru-RU" sz="1600" dirty="0" err="1">
                <a:solidFill>
                  <a:prstClr val="black"/>
                </a:solidFill>
                <a:latin typeface="Arial" charset="0"/>
              </a:rPr>
              <a:t>преценка</a:t>
            </a:r>
            <a:r>
              <a:rPr lang="ru-RU" sz="1600" dirty="0">
                <a:solidFill>
                  <a:prstClr val="black"/>
                </a:solidFill>
                <a:latin typeface="Arial" charset="0"/>
              </a:rPr>
              <a:t> и след </a:t>
            </a:r>
            <a:r>
              <a:rPr lang="ru-RU" sz="1600" dirty="0" err="1">
                <a:solidFill>
                  <a:prstClr val="black"/>
                </a:solidFill>
                <a:latin typeface="Arial" charset="0"/>
              </a:rPr>
              <a:t>извършен</a:t>
            </a:r>
            <a:r>
              <a:rPr lang="ru-RU" sz="1600" dirty="0">
                <a:solidFill>
                  <a:prstClr val="black"/>
                </a:solidFill>
                <a:latin typeface="Arial" charset="0"/>
              </a:rPr>
              <a:t> анализ и оценка УО на ПРСР </a:t>
            </a:r>
            <a:r>
              <a:rPr lang="ru-RU" sz="1600" dirty="0" err="1">
                <a:solidFill>
                  <a:prstClr val="black"/>
                </a:solidFill>
                <a:latin typeface="Arial" charset="0"/>
              </a:rPr>
              <a:t>може</a:t>
            </a:r>
            <a:r>
              <a:rPr lang="ru-RU" sz="1600" dirty="0">
                <a:solidFill>
                  <a:prstClr val="black"/>
                </a:solidFill>
                <a:latin typeface="Arial" charset="0"/>
              </a:rPr>
              <a:t> да </a:t>
            </a:r>
            <a:r>
              <a:rPr lang="ru-RU" sz="1600" dirty="0" err="1">
                <a:solidFill>
                  <a:prstClr val="black"/>
                </a:solidFill>
                <a:latin typeface="Arial" charset="0"/>
              </a:rPr>
              <a:t>прехвърля</a:t>
            </a:r>
            <a:r>
              <a:rPr lang="ru-RU" sz="1600" dirty="0">
                <a:solidFill>
                  <a:prstClr val="black"/>
                </a:solidFill>
                <a:latin typeface="Arial" charset="0"/>
              </a:rPr>
              <a:t> средства от бюджета на </a:t>
            </a:r>
            <a:r>
              <a:rPr lang="ru-RU" sz="1600" dirty="0" err="1">
                <a:solidFill>
                  <a:prstClr val="black"/>
                </a:solidFill>
                <a:latin typeface="Arial" charset="0"/>
              </a:rPr>
              <a:t>една</a:t>
            </a:r>
            <a:r>
              <a:rPr lang="ru-RU" sz="1600" dirty="0">
                <a:solidFill>
                  <a:prstClr val="black"/>
                </a:solidFill>
                <a:latin typeface="Arial" charset="0"/>
              </a:rPr>
              <a:t> СМР в бюджета на друга.</a:t>
            </a:r>
          </a:p>
          <a:p>
            <a:pPr marL="365760" indent="-256032" algn="just" fontAlgn="base">
              <a:spcBef>
                <a:spcPts val="400"/>
              </a:spcBef>
              <a:spcAft>
                <a:spcPct val="0"/>
              </a:spcAft>
              <a:buClr>
                <a:schemeClr val="accent1"/>
              </a:buClr>
              <a:buSzPct val="68000"/>
              <a:buFont typeface="Wingdings 3"/>
              <a:buChar char=""/>
            </a:pPr>
            <a:endParaRPr lang="ru-RU" sz="1600" dirty="0">
              <a:solidFill>
                <a:prstClr val="black"/>
              </a:solidFill>
              <a:latin typeface="Arial" charset="0"/>
            </a:endParaRPr>
          </a:p>
          <a:p>
            <a:pPr marL="365760" indent="-256032" algn="just" fontAlgn="base">
              <a:spcBef>
                <a:spcPts val="400"/>
              </a:spcBef>
              <a:spcAft>
                <a:spcPct val="0"/>
              </a:spcAft>
              <a:buClr>
                <a:schemeClr val="accent1"/>
              </a:buClr>
              <a:buSzPct val="68000"/>
              <a:buFont typeface="Wingdings 3"/>
              <a:buChar char=""/>
            </a:pPr>
            <a:r>
              <a:rPr lang="ru-RU" sz="1600" dirty="0">
                <a:solidFill>
                  <a:prstClr val="black"/>
                </a:solidFill>
                <a:latin typeface="Arial" charset="0"/>
              </a:rPr>
              <a:t>Всяка стратегия </a:t>
            </a:r>
            <a:r>
              <a:rPr lang="ru-RU" sz="1600" dirty="0" err="1">
                <a:solidFill>
                  <a:prstClr val="black"/>
                </a:solidFill>
                <a:latin typeface="Arial" charset="0"/>
              </a:rPr>
              <a:t>съдържа</a:t>
            </a:r>
            <a:r>
              <a:rPr lang="ru-RU" sz="1600" dirty="0">
                <a:solidFill>
                  <a:prstClr val="black"/>
                </a:solidFill>
                <a:latin typeface="Arial" charset="0"/>
              </a:rPr>
              <a:t> финансов план, </a:t>
            </a:r>
            <a:r>
              <a:rPr lang="ru-RU" sz="1600" dirty="0" err="1">
                <a:solidFill>
                  <a:prstClr val="black"/>
                </a:solidFill>
                <a:latin typeface="Arial" charset="0"/>
              </a:rPr>
              <a:t>включително</a:t>
            </a:r>
            <a:r>
              <a:rPr lang="ru-RU" sz="1600" dirty="0">
                <a:solidFill>
                  <a:prstClr val="black"/>
                </a:solidFill>
                <a:latin typeface="Arial" charset="0"/>
              </a:rPr>
              <a:t> </a:t>
            </a:r>
            <a:r>
              <a:rPr lang="ru-RU" sz="1600" dirty="0" err="1">
                <a:solidFill>
                  <a:prstClr val="black"/>
                </a:solidFill>
                <a:latin typeface="Arial" charset="0"/>
              </a:rPr>
              <a:t>планираното</a:t>
            </a:r>
            <a:r>
              <a:rPr lang="ru-RU" sz="1600" dirty="0">
                <a:solidFill>
                  <a:prstClr val="black"/>
                </a:solidFill>
                <a:latin typeface="Arial" charset="0"/>
              </a:rPr>
              <a:t> </a:t>
            </a:r>
            <a:r>
              <a:rPr lang="ru-RU" sz="1600" dirty="0" err="1">
                <a:solidFill>
                  <a:prstClr val="black"/>
                </a:solidFill>
                <a:latin typeface="Arial" charset="0"/>
              </a:rPr>
              <a:t>разпределение</a:t>
            </a:r>
            <a:r>
              <a:rPr lang="ru-RU" sz="1600" dirty="0">
                <a:solidFill>
                  <a:prstClr val="black"/>
                </a:solidFill>
                <a:latin typeface="Arial" charset="0"/>
              </a:rPr>
              <a:t> на </a:t>
            </a:r>
            <a:r>
              <a:rPr lang="ru-RU" sz="1600" dirty="0" err="1">
                <a:solidFill>
                  <a:prstClr val="black"/>
                </a:solidFill>
                <a:latin typeface="Arial" charset="0"/>
              </a:rPr>
              <a:t>средствата</a:t>
            </a:r>
            <a:r>
              <a:rPr lang="ru-RU" sz="1600" dirty="0">
                <a:solidFill>
                  <a:prstClr val="black"/>
                </a:solidFill>
                <a:latin typeface="Arial" charset="0"/>
              </a:rPr>
              <a:t> от </a:t>
            </a:r>
            <a:r>
              <a:rPr lang="ru-RU" sz="1600" dirty="0" err="1">
                <a:solidFill>
                  <a:prstClr val="black"/>
                </a:solidFill>
                <a:latin typeface="Arial" charset="0"/>
              </a:rPr>
              <a:t>всеки</a:t>
            </a:r>
            <a:r>
              <a:rPr lang="ru-RU" sz="1600" dirty="0">
                <a:solidFill>
                  <a:prstClr val="black"/>
                </a:solidFill>
                <a:latin typeface="Arial" charset="0"/>
              </a:rPr>
              <a:t> от </a:t>
            </a:r>
            <a:r>
              <a:rPr lang="ru-RU" sz="1600" dirty="0" err="1">
                <a:solidFill>
                  <a:prstClr val="black"/>
                </a:solidFill>
                <a:latin typeface="Arial" charset="0"/>
              </a:rPr>
              <a:t>съответните</a:t>
            </a:r>
            <a:r>
              <a:rPr lang="ru-RU" sz="1600" dirty="0">
                <a:solidFill>
                  <a:prstClr val="black"/>
                </a:solidFill>
                <a:latin typeface="Arial" charset="0"/>
              </a:rPr>
              <a:t> ЕСИФ. (чл. 33, т.1, б. „ж“ от </a:t>
            </a:r>
            <a:r>
              <a:rPr lang="ru-RU" sz="1600" dirty="0" err="1">
                <a:solidFill>
                  <a:prstClr val="black"/>
                </a:solidFill>
                <a:latin typeface="Arial" charset="0"/>
              </a:rPr>
              <a:t>Регл</a:t>
            </a:r>
            <a:r>
              <a:rPr lang="ru-RU" sz="1600" dirty="0">
                <a:solidFill>
                  <a:prstClr val="black"/>
                </a:solidFill>
                <a:latin typeface="Arial" charset="0"/>
              </a:rPr>
              <a:t>. 1303).</a:t>
            </a:r>
          </a:p>
        </p:txBody>
      </p:sp>
    </p:spTree>
    <p:extLst>
      <p:ext uri="{BB962C8B-B14F-4D97-AF65-F5344CB8AC3E}">
        <p14:creationId xmlns:p14="http://schemas.microsoft.com/office/powerpoint/2010/main" val="402585106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9" y="44624"/>
            <a:ext cx="2304255" cy="775843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CD1A774-2575-4D98-AA76-1C6D5EAA728E}" type="slidenum">
              <a:rPr lang="bg-BG" smtClean="0">
                <a:solidFill>
                  <a:srgbClr val="000000"/>
                </a:solidFill>
              </a:rPr>
              <a:pPr>
                <a:defRPr/>
              </a:pPr>
              <a:t>25</a:t>
            </a:fld>
            <a:endParaRPr lang="bg-BG">
              <a:solidFill>
                <a:srgbClr val="00000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576561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2700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7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7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7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700" dirty="0" err="1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Подмярка</a:t>
            </a:r>
            <a:r>
              <a:rPr lang="ru-RU" sz="2700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7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19.2 </a:t>
            </a:r>
            <a:r>
              <a:rPr lang="ru-RU" sz="270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Прилагане</a:t>
            </a:r>
            <a:r>
              <a:rPr lang="ru-RU" sz="27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на операции в </a:t>
            </a:r>
            <a:r>
              <a:rPr lang="ru-RU" sz="270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рамките</a:t>
            </a:r>
            <a:r>
              <a:rPr lang="ru-RU" sz="27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на стратегии за </a:t>
            </a:r>
            <a:r>
              <a:rPr lang="ru-RU" sz="270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водено</a:t>
            </a:r>
            <a:r>
              <a:rPr lang="ru-RU" sz="27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от </a:t>
            </a:r>
            <a:r>
              <a:rPr lang="ru-RU" sz="270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общностите</a:t>
            </a:r>
            <a:r>
              <a:rPr lang="ru-RU" sz="27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70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местно</a:t>
            </a:r>
            <a:r>
              <a:rPr lang="ru-RU" sz="27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развитие </a:t>
            </a:r>
            <a:r>
              <a:rPr lang="ru-RU" sz="36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360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39552" y="1438308"/>
            <a:ext cx="8136904" cy="46371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/>
          </a:p>
          <a:p>
            <a:r>
              <a:rPr lang="ru-RU" sz="2000" b="1" u="sng" dirty="0" err="1">
                <a:latin typeface="Arial" panose="020B0604020202020204" pitchFamily="34" charset="0"/>
                <a:cs typeface="Arial" panose="020B0604020202020204" pitchFamily="34" charset="0"/>
              </a:rPr>
              <a:t>Интензитет</a:t>
            </a:r>
            <a:r>
              <a:rPr lang="ru-RU" sz="2000" b="1" u="sng" dirty="0">
                <a:latin typeface="Arial" panose="020B0604020202020204" pitchFamily="34" charset="0"/>
                <a:cs typeface="Arial" panose="020B0604020202020204" pitchFamily="34" charset="0"/>
              </a:rPr>
              <a:t> и размер на </a:t>
            </a:r>
            <a:r>
              <a:rPr lang="ru-RU" sz="2000" b="1" u="sng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помощта</a:t>
            </a:r>
            <a:r>
              <a:rPr lang="ru-RU" sz="20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endParaRPr lang="ru-RU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65760" indent="-256032" algn="just" fontAlgn="base">
              <a:spcBef>
                <a:spcPts val="400"/>
              </a:spcBef>
              <a:spcAft>
                <a:spcPct val="0"/>
              </a:spcAft>
              <a:buClr>
                <a:schemeClr val="accent1"/>
              </a:buClr>
              <a:buSzPct val="68000"/>
              <a:buFont typeface="Wingdings 3"/>
              <a:buChar char=""/>
            </a:pPr>
            <a:r>
              <a:rPr lang="ru-RU" dirty="0" err="1" smtClean="0">
                <a:solidFill>
                  <a:prstClr val="black"/>
                </a:solidFill>
                <a:latin typeface="Arial" charset="0"/>
              </a:rPr>
              <a:t>Максимална</a:t>
            </a:r>
            <a:r>
              <a:rPr lang="ru-RU" dirty="0" smtClean="0">
                <a:solidFill>
                  <a:prstClr val="black"/>
                </a:solidFill>
                <a:latin typeface="Arial" charset="0"/>
              </a:rPr>
              <a:t> </a:t>
            </a:r>
            <a:r>
              <a:rPr lang="ru-RU" dirty="0" err="1" smtClean="0">
                <a:solidFill>
                  <a:prstClr val="black"/>
                </a:solidFill>
                <a:latin typeface="Arial" charset="0"/>
              </a:rPr>
              <a:t>стойност</a:t>
            </a:r>
            <a:r>
              <a:rPr lang="ru-RU" dirty="0" smtClean="0">
                <a:solidFill>
                  <a:prstClr val="black"/>
                </a:solidFill>
                <a:latin typeface="Arial" charset="0"/>
              </a:rPr>
              <a:t> на проект: </a:t>
            </a:r>
          </a:p>
          <a:p>
            <a:pPr marL="822960" lvl="1" indent="-256032" algn="just" fontAlgn="base">
              <a:spcBef>
                <a:spcPts val="400"/>
              </a:spcBef>
              <a:spcAft>
                <a:spcPct val="0"/>
              </a:spcAft>
              <a:buClr>
                <a:schemeClr val="accent1"/>
              </a:buClr>
              <a:buSzPct val="68000"/>
              <a:buFont typeface="Wingdings 3"/>
              <a:buChar char=""/>
            </a:pPr>
            <a:r>
              <a:rPr lang="ru-RU" dirty="0" smtClean="0">
                <a:solidFill>
                  <a:prstClr val="black"/>
                </a:solidFill>
                <a:latin typeface="Arial" charset="0"/>
              </a:rPr>
              <a:t>200 </a:t>
            </a:r>
            <a:r>
              <a:rPr lang="ru-RU" dirty="0">
                <a:solidFill>
                  <a:prstClr val="black"/>
                </a:solidFill>
                <a:latin typeface="Arial" charset="0"/>
              </a:rPr>
              <a:t>000 евро за </a:t>
            </a:r>
            <a:r>
              <a:rPr lang="ru-RU" dirty="0" err="1">
                <a:solidFill>
                  <a:prstClr val="black"/>
                </a:solidFill>
                <a:latin typeface="Arial" charset="0"/>
              </a:rPr>
              <a:t>проекти</a:t>
            </a:r>
            <a:r>
              <a:rPr lang="ru-RU" dirty="0">
                <a:solidFill>
                  <a:prstClr val="black"/>
                </a:solidFill>
                <a:latin typeface="Arial" charset="0"/>
              </a:rPr>
              <a:t>, </a:t>
            </a:r>
            <a:r>
              <a:rPr lang="ru-RU" dirty="0" err="1">
                <a:solidFill>
                  <a:prstClr val="black"/>
                </a:solidFill>
                <a:latin typeface="Arial" charset="0"/>
              </a:rPr>
              <a:t>подпомагани</a:t>
            </a:r>
            <a:r>
              <a:rPr lang="ru-RU" dirty="0">
                <a:solidFill>
                  <a:prstClr val="black"/>
                </a:solidFill>
                <a:latin typeface="Arial" charset="0"/>
              </a:rPr>
              <a:t> </a:t>
            </a:r>
            <a:r>
              <a:rPr lang="ru-RU" dirty="0" err="1">
                <a:solidFill>
                  <a:prstClr val="black"/>
                </a:solidFill>
                <a:latin typeface="Arial" charset="0"/>
              </a:rPr>
              <a:t>със</a:t>
            </a:r>
            <a:r>
              <a:rPr lang="ru-RU" dirty="0">
                <a:solidFill>
                  <a:prstClr val="black"/>
                </a:solidFill>
                <a:latin typeface="Arial" charset="0"/>
              </a:rPr>
              <a:t> средства от ПРСР, ПМДР, от ОПРЧР и от </a:t>
            </a:r>
            <a:r>
              <a:rPr lang="ru-RU" dirty="0" smtClean="0">
                <a:solidFill>
                  <a:prstClr val="black"/>
                </a:solidFill>
                <a:latin typeface="Arial" charset="0"/>
              </a:rPr>
              <a:t>ОПНОИР;</a:t>
            </a:r>
            <a:endParaRPr lang="ru-RU" dirty="0">
              <a:solidFill>
                <a:prstClr val="black"/>
              </a:solidFill>
              <a:latin typeface="Arial" charset="0"/>
            </a:endParaRPr>
          </a:p>
          <a:p>
            <a:pPr marL="822960" lvl="1" indent="-256032" algn="just" fontAlgn="base">
              <a:spcBef>
                <a:spcPts val="400"/>
              </a:spcBef>
              <a:spcAft>
                <a:spcPct val="0"/>
              </a:spcAft>
              <a:buClr>
                <a:schemeClr val="accent1"/>
              </a:buClr>
              <a:buSzPct val="68000"/>
              <a:buFont typeface="Wingdings 3"/>
              <a:buChar char=""/>
            </a:pPr>
            <a:r>
              <a:rPr lang="ru-RU" dirty="0" smtClean="0">
                <a:solidFill>
                  <a:prstClr val="black"/>
                </a:solidFill>
                <a:latin typeface="Arial" charset="0"/>
              </a:rPr>
              <a:t>60 </a:t>
            </a:r>
            <a:r>
              <a:rPr lang="ru-RU" dirty="0">
                <a:solidFill>
                  <a:prstClr val="black"/>
                </a:solidFill>
                <a:latin typeface="Arial" charset="0"/>
              </a:rPr>
              <a:t>евро за </a:t>
            </a:r>
            <a:r>
              <a:rPr lang="ru-RU" dirty="0" err="1">
                <a:solidFill>
                  <a:prstClr val="black"/>
                </a:solidFill>
                <a:latin typeface="Arial" charset="0"/>
              </a:rPr>
              <a:t>хектар</a:t>
            </a:r>
            <a:r>
              <a:rPr lang="ru-RU" dirty="0">
                <a:solidFill>
                  <a:prstClr val="black"/>
                </a:solidFill>
                <a:latin typeface="Arial" charset="0"/>
              </a:rPr>
              <a:t> за </a:t>
            </a:r>
            <a:r>
              <a:rPr lang="ru-RU" dirty="0" err="1">
                <a:solidFill>
                  <a:prstClr val="black"/>
                </a:solidFill>
                <a:latin typeface="Arial" charset="0"/>
              </a:rPr>
              <a:t>консервационни</a:t>
            </a:r>
            <a:r>
              <a:rPr lang="ru-RU" dirty="0">
                <a:solidFill>
                  <a:prstClr val="black"/>
                </a:solidFill>
                <a:latin typeface="Arial" charset="0"/>
              </a:rPr>
              <a:t> </a:t>
            </a:r>
            <a:r>
              <a:rPr lang="ru-RU" dirty="0" err="1">
                <a:solidFill>
                  <a:prstClr val="black"/>
                </a:solidFill>
                <a:latin typeface="Arial" charset="0"/>
              </a:rPr>
              <a:t>дейности</a:t>
            </a:r>
            <a:r>
              <a:rPr lang="ru-RU" dirty="0">
                <a:solidFill>
                  <a:prstClr val="black"/>
                </a:solidFill>
                <a:latin typeface="Arial" charset="0"/>
              </a:rPr>
              <a:t>, </a:t>
            </a:r>
            <a:r>
              <a:rPr lang="ru-RU" dirty="0" err="1">
                <a:solidFill>
                  <a:prstClr val="black"/>
                </a:solidFill>
                <a:latin typeface="Arial" charset="0"/>
              </a:rPr>
              <a:t>финансирани</a:t>
            </a:r>
            <a:r>
              <a:rPr lang="ru-RU" dirty="0">
                <a:solidFill>
                  <a:prstClr val="black"/>
                </a:solidFill>
                <a:latin typeface="Arial" charset="0"/>
              </a:rPr>
              <a:t> от </a:t>
            </a:r>
            <a:r>
              <a:rPr lang="ru-RU" dirty="0" smtClean="0">
                <a:solidFill>
                  <a:prstClr val="black"/>
                </a:solidFill>
                <a:latin typeface="Arial" charset="0"/>
              </a:rPr>
              <a:t>ОПОС;</a:t>
            </a:r>
          </a:p>
          <a:p>
            <a:pPr marL="822960" lvl="1" indent="-256032" algn="just" fontAlgn="base">
              <a:spcBef>
                <a:spcPts val="400"/>
              </a:spcBef>
              <a:spcAft>
                <a:spcPct val="0"/>
              </a:spcAft>
              <a:buClr>
                <a:schemeClr val="accent1"/>
              </a:buClr>
              <a:buSzPct val="68000"/>
              <a:buFont typeface="Wingdings 3"/>
              <a:buChar char=""/>
            </a:pPr>
            <a:r>
              <a:rPr lang="bg-BG" dirty="0" smtClean="0">
                <a:solidFill>
                  <a:prstClr val="black"/>
                </a:solidFill>
                <a:latin typeface="Arial" charset="0"/>
              </a:rPr>
              <a:t>за </a:t>
            </a:r>
            <a:r>
              <a:rPr lang="bg-BG" dirty="0">
                <a:solidFill>
                  <a:prstClr val="black"/>
                </a:solidFill>
                <a:latin typeface="Arial" charset="0"/>
              </a:rPr>
              <a:t>проектите, финансирани по ОПИК – стойността се посочва в поканата на МИГ, одобрена от </a:t>
            </a:r>
            <a:r>
              <a:rPr lang="bg-BG" dirty="0" smtClean="0">
                <a:solidFill>
                  <a:prstClr val="black"/>
                </a:solidFill>
                <a:latin typeface="Arial" charset="0"/>
              </a:rPr>
              <a:t>УО.</a:t>
            </a:r>
            <a:endParaRPr lang="bg-BG" dirty="0">
              <a:solidFill>
                <a:prstClr val="black"/>
              </a:solidFill>
              <a:latin typeface="Arial" charset="0"/>
            </a:endParaRPr>
          </a:p>
          <a:p>
            <a:pPr marL="109728" algn="just" fontAlgn="base">
              <a:spcBef>
                <a:spcPts val="400"/>
              </a:spcBef>
              <a:spcAft>
                <a:spcPct val="0"/>
              </a:spcAft>
              <a:buClr>
                <a:schemeClr val="accent1"/>
              </a:buClr>
              <a:buSzPct val="68000"/>
            </a:pPr>
            <a:endParaRPr lang="ru-RU" dirty="0" smtClean="0">
              <a:solidFill>
                <a:prstClr val="black"/>
              </a:solidFill>
              <a:latin typeface="Arial" charset="0"/>
            </a:endParaRPr>
          </a:p>
          <a:p>
            <a:pPr marL="109728" algn="just" fontAlgn="base">
              <a:spcBef>
                <a:spcPts val="400"/>
              </a:spcBef>
              <a:spcAft>
                <a:spcPct val="0"/>
              </a:spcAft>
              <a:buClr>
                <a:schemeClr val="accent1"/>
              </a:buClr>
              <a:buSzPct val="68000"/>
            </a:pPr>
            <a:endParaRPr lang="ru-RU" dirty="0" smtClean="0">
              <a:solidFill>
                <a:prstClr val="black"/>
              </a:solidFill>
              <a:latin typeface="Arial" charset="0"/>
            </a:endParaRPr>
          </a:p>
          <a:p>
            <a:pPr marL="365760" indent="-256032" algn="just" fontAlgn="base">
              <a:spcBef>
                <a:spcPts val="400"/>
              </a:spcBef>
              <a:spcAft>
                <a:spcPct val="0"/>
              </a:spcAft>
              <a:buClr>
                <a:schemeClr val="accent1"/>
              </a:buClr>
              <a:buSzPct val="68000"/>
              <a:buFont typeface="Wingdings 3"/>
              <a:buChar char=""/>
            </a:pPr>
            <a:r>
              <a:rPr lang="ru-RU" dirty="0" err="1" smtClean="0">
                <a:solidFill>
                  <a:prstClr val="black"/>
                </a:solidFill>
                <a:latin typeface="Arial" charset="0"/>
              </a:rPr>
              <a:t>Максималната</a:t>
            </a:r>
            <a:r>
              <a:rPr lang="ru-RU" dirty="0" smtClean="0">
                <a:solidFill>
                  <a:prstClr val="black"/>
                </a:solidFill>
                <a:latin typeface="Arial" charset="0"/>
              </a:rPr>
              <a:t> </a:t>
            </a:r>
            <a:r>
              <a:rPr lang="ru-RU" dirty="0" err="1">
                <a:solidFill>
                  <a:prstClr val="black"/>
                </a:solidFill>
                <a:latin typeface="Arial" charset="0"/>
              </a:rPr>
              <a:t>стойност</a:t>
            </a:r>
            <a:r>
              <a:rPr lang="ru-RU" dirty="0">
                <a:solidFill>
                  <a:prstClr val="black"/>
                </a:solidFill>
                <a:latin typeface="Arial" charset="0"/>
              </a:rPr>
              <a:t> и </a:t>
            </a:r>
            <a:r>
              <a:rPr lang="ru-RU" dirty="0" err="1">
                <a:solidFill>
                  <a:prstClr val="black"/>
                </a:solidFill>
                <a:latin typeface="Arial" charset="0"/>
              </a:rPr>
              <a:t>интензитета</a:t>
            </a:r>
            <a:r>
              <a:rPr lang="ru-RU" dirty="0">
                <a:solidFill>
                  <a:prstClr val="black"/>
                </a:solidFill>
                <a:latin typeface="Arial" charset="0"/>
              </a:rPr>
              <a:t> на </a:t>
            </a:r>
            <a:r>
              <a:rPr lang="ru-RU" dirty="0" err="1">
                <a:solidFill>
                  <a:prstClr val="black"/>
                </a:solidFill>
                <a:latin typeface="Arial" charset="0"/>
              </a:rPr>
              <a:t>помощта</a:t>
            </a:r>
            <a:r>
              <a:rPr lang="ru-RU" dirty="0">
                <a:solidFill>
                  <a:prstClr val="black"/>
                </a:solidFill>
                <a:latin typeface="Arial" charset="0"/>
              </a:rPr>
              <a:t> за проект, </a:t>
            </a:r>
            <a:r>
              <a:rPr lang="ru-RU" dirty="0" err="1">
                <a:solidFill>
                  <a:prstClr val="black"/>
                </a:solidFill>
                <a:latin typeface="Arial" charset="0"/>
              </a:rPr>
              <a:t>финансиран</a:t>
            </a:r>
            <a:r>
              <a:rPr lang="ru-RU" dirty="0">
                <a:solidFill>
                  <a:prstClr val="black"/>
                </a:solidFill>
                <a:latin typeface="Arial" charset="0"/>
              </a:rPr>
              <a:t> по </a:t>
            </a:r>
            <a:r>
              <a:rPr lang="ru-RU" dirty="0" err="1">
                <a:solidFill>
                  <a:prstClr val="black"/>
                </a:solidFill>
                <a:latin typeface="Arial" charset="0"/>
              </a:rPr>
              <a:t>повече</a:t>
            </a:r>
            <a:r>
              <a:rPr lang="ru-RU" dirty="0">
                <a:solidFill>
                  <a:prstClr val="black"/>
                </a:solidFill>
                <a:latin typeface="Arial" charset="0"/>
              </a:rPr>
              <a:t> от един фонд </a:t>
            </a:r>
            <a:r>
              <a:rPr lang="ru-RU" b="1" dirty="0">
                <a:solidFill>
                  <a:prstClr val="black"/>
                </a:solidFill>
                <a:latin typeface="Arial" charset="0"/>
              </a:rPr>
              <a:t>(</a:t>
            </a:r>
            <a:r>
              <a:rPr lang="ru-RU" b="1" dirty="0" err="1">
                <a:solidFill>
                  <a:prstClr val="black"/>
                </a:solidFill>
                <a:latin typeface="Arial" charset="0"/>
              </a:rPr>
              <a:t>интегриран</a:t>
            </a:r>
            <a:r>
              <a:rPr lang="ru-RU" b="1" dirty="0">
                <a:solidFill>
                  <a:prstClr val="black"/>
                </a:solidFill>
                <a:latin typeface="Arial" charset="0"/>
              </a:rPr>
              <a:t> проект) </a:t>
            </a:r>
            <a:r>
              <a:rPr lang="ru-RU" dirty="0">
                <a:solidFill>
                  <a:prstClr val="black"/>
                </a:solidFill>
                <a:latin typeface="Arial" charset="0"/>
              </a:rPr>
              <a:t>е определен в </a:t>
            </a:r>
            <a:r>
              <a:rPr lang="ru-RU" dirty="0" err="1">
                <a:solidFill>
                  <a:prstClr val="black"/>
                </a:solidFill>
                <a:latin typeface="Arial" charset="0"/>
              </a:rPr>
              <a:t>нормативния</a:t>
            </a:r>
            <a:r>
              <a:rPr lang="ru-RU" dirty="0">
                <a:solidFill>
                  <a:prstClr val="black"/>
                </a:solidFill>
                <a:latin typeface="Arial" charset="0"/>
              </a:rPr>
              <a:t> акт за </a:t>
            </a:r>
            <a:r>
              <a:rPr lang="ru-RU" dirty="0" err="1">
                <a:solidFill>
                  <a:prstClr val="black"/>
                </a:solidFill>
                <a:latin typeface="Arial" charset="0"/>
              </a:rPr>
              <a:t>прилагането</a:t>
            </a:r>
            <a:r>
              <a:rPr lang="ru-RU" dirty="0">
                <a:solidFill>
                  <a:prstClr val="black"/>
                </a:solidFill>
                <a:latin typeface="Arial" charset="0"/>
              </a:rPr>
              <a:t> на подхода ВОМР</a:t>
            </a:r>
            <a:r>
              <a:rPr lang="ru-RU" dirty="0" smtClean="0">
                <a:solidFill>
                  <a:prstClr val="black"/>
                </a:solidFill>
                <a:latin typeface="Arial" charset="0"/>
              </a:rPr>
              <a:t>.</a:t>
            </a:r>
            <a:endParaRPr lang="ru-RU" dirty="0">
              <a:solidFill>
                <a:prstClr val="black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02007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9" y="44624"/>
            <a:ext cx="2304255" cy="775843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CD1A774-2575-4D98-AA76-1C6D5EAA728E}" type="slidenum">
              <a:rPr lang="bg-BG" smtClean="0">
                <a:solidFill>
                  <a:srgbClr val="000000"/>
                </a:solidFill>
              </a:rPr>
              <a:pPr>
                <a:defRPr/>
              </a:pPr>
              <a:t>26</a:t>
            </a:fld>
            <a:endParaRPr lang="bg-BG">
              <a:solidFill>
                <a:srgbClr val="00000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576561"/>
            <a:ext cx="8424936" cy="1143000"/>
          </a:xfrm>
        </p:spPr>
        <p:txBody>
          <a:bodyPr>
            <a:noAutofit/>
          </a:bodyPr>
          <a:lstStyle/>
          <a:p>
            <a:r>
              <a:rPr lang="ru-RU" sz="2400" dirty="0" err="1" smtClean="0">
                <a:effectLst/>
                <a:latin typeface="Arial" pitchFamily="34" charset="0"/>
                <a:cs typeface="Arial" pitchFamily="34" charset="0"/>
              </a:rPr>
              <a:t>Подмярка</a:t>
            </a:r>
            <a:r>
              <a:rPr lang="ru-RU" sz="2400" dirty="0" smtClean="0">
                <a:effectLst/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>
                <a:effectLst/>
                <a:latin typeface="Arial" pitchFamily="34" charset="0"/>
                <a:cs typeface="Arial" pitchFamily="34" charset="0"/>
              </a:rPr>
              <a:t>19.3 Подготовка и </a:t>
            </a:r>
            <a:r>
              <a:rPr lang="ru-RU" sz="2400" dirty="0" err="1">
                <a:effectLst/>
                <a:latin typeface="Arial" pitchFamily="34" charset="0"/>
                <a:cs typeface="Arial" pitchFamily="34" charset="0"/>
              </a:rPr>
              <a:t>изпълнение</a:t>
            </a:r>
            <a:r>
              <a:rPr lang="ru-RU" sz="2400" dirty="0">
                <a:effectLst/>
                <a:latin typeface="Arial" pitchFamily="34" charset="0"/>
                <a:cs typeface="Arial" pitchFamily="34" charset="0"/>
              </a:rPr>
              <a:t> на </a:t>
            </a:r>
            <a:r>
              <a:rPr lang="ru-RU" sz="2400" dirty="0" err="1">
                <a:effectLst/>
                <a:latin typeface="Arial" pitchFamily="34" charset="0"/>
                <a:cs typeface="Arial" pitchFamily="34" charset="0"/>
              </a:rPr>
              <a:t>дейности</a:t>
            </a:r>
            <a:r>
              <a:rPr lang="ru-RU" sz="2400" dirty="0">
                <a:effectLst/>
                <a:latin typeface="Arial" pitchFamily="34" charset="0"/>
                <a:cs typeface="Arial" pitchFamily="34" charset="0"/>
              </a:rPr>
              <a:t> за </a:t>
            </a:r>
            <a:r>
              <a:rPr lang="ru-RU" sz="2400" dirty="0" err="1">
                <a:effectLst/>
                <a:latin typeface="Arial" pitchFamily="34" charset="0"/>
                <a:cs typeface="Arial" pitchFamily="34" charset="0"/>
              </a:rPr>
              <a:t>сътрудничество</a:t>
            </a:r>
            <a:r>
              <a:rPr lang="ru-RU" sz="2400" dirty="0">
                <a:effectLst/>
                <a:latin typeface="Arial" pitchFamily="34" charset="0"/>
                <a:cs typeface="Arial" pitchFamily="34" charset="0"/>
              </a:rPr>
              <a:t> на </a:t>
            </a:r>
            <a:r>
              <a:rPr lang="ru-RU" sz="2400" dirty="0" err="1">
                <a:effectLst/>
                <a:latin typeface="Arial" pitchFamily="34" charset="0"/>
                <a:cs typeface="Arial" pitchFamily="34" charset="0"/>
              </a:rPr>
              <a:t>местни</a:t>
            </a:r>
            <a:r>
              <a:rPr lang="ru-RU" sz="2400" dirty="0">
                <a:effectLst/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effectLst/>
                <a:latin typeface="Arial" pitchFamily="34" charset="0"/>
                <a:cs typeface="Arial" pitchFamily="34" charset="0"/>
              </a:rPr>
              <a:t>инициативни</a:t>
            </a:r>
            <a:r>
              <a:rPr lang="ru-RU" sz="2400" dirty="0">
                <a:effectLst/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effectLst/>
                <a:latin typeface="Arial" pitchFamily="34" charset="0"/>
                <a:cs typeface="Arial" pitchFamily="34" charset="0"/>
              </a:rPr>
              <a:t>групи</a:t>
            </a:r>
            <a:endParaRPr lang="en-US" sz="2400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39552" y="1438308"/>
            <a:ext cx="8136904" cy="49859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/>
          </a:p>
          <a:p>
            <a:pPr algn="just"/>
            <a:r>
              <a:rPr 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ru-RU" sz="2000" b="1" u="sng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Бенефициенти</a:t>
            </a:r>
            <a:r>
              <a:rPr lang="ru-RU" sz="20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endParaRPr lang="ru-RU" sz="2000" b="1" u="sng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65760" indent="-256032" algn="just" fontAlgn="base">
              <a:spcBef>
                <a:spcPts val="400"/>
              </a:spcBef>
              <a:spcAft>
                <a:spcPct val="0"/>
              </a:spcAft>
              <a:buClr>
                <a:schemeClr val="accent1"/>
              </a:buClr>
              <a:buSzPct val="68000"/>
              <a:buFont typeface="Wingdings 3"/>
              <a:buChar char=""/>
            </a:pPr>
            <a:r>
              <a:rPr lang="ru-RU" sz="1600" dirty="0" err="1" smtClean="0">
                <a:solidFill>
                  <a:prstClr val="black"/>
                </a:solidFill>
                <a:latin typeface="Arial" charset="0"/>
              </a:rPr>
              <a:t>Местни</a:t>
            </a:r>
            <a:r>
              <a:rPr lang="ru-RU" sz="1600" dirty="0" smtClean="0">
                <a:solidFill>
                  <a:prstClr val="black"/>
                </a:solidFill>
                <a:latin typeface="Arial" charset="0"/>
              </a:rPr>
              <a:t> </a:t>
            </a:r>
            <a:r>
              <a:rPr lang="ru-RU" sz="1600" dirty="0" err="1" smtClean="0">
                <a:solidFill>
                  <a:prstClr val="black"/>
                </a:solidFill>
                <a:latin typeface="Arial" charset="0"/>
              </a:rPr>
              <a:t>инициативни</a:t>
            </a:r>
            <a:r>
              <a:rPr lang="ru-RU" sz="1600" dirty="0" smtClean="0">
                <a:solidFill>
                  <a:prstClr val="black"/>
                </a:solidFill>
                <a:latin typeface="Arial" charset="0"/>
              </a:rPr>
              <a:t> </a:t>
            </a:r>
            <a:r>
              <a:rPr lang="ru-RU" sz="1600" dirty="0" err="1" smtClean="0">
                <a:solidFill>
                  <a:prstClr val="black"/>
                </a:solidFill>
                <a:latin typeface="Arial" charset="0"/>
              </a:rPr>
              <a:t>групи</a:t>
            </a:r>
            <a:r>
              <a:rPr lang="ru-RU" sz="1600" dirty="0" smtClean="0">
                <a:solidFill>
                  <a:prstClr val="black"/>
                </a:solidFill>
                <a:latin typeface="Arial" charset="0"/>
              </a:rPr>
              <a:t>, </a:t>
            </a:r>
            <a:r>
              <a:rPr lang="ru-RU" sz="1600" dirty="0" err="1">
                <a:solidFill>
                  <a:prstClr val="black"/>
                </a:solidFill>
                <a:latin typeface="Arial" charset="0"/>
              </a:rPr>
              <a:t>одобрени</a:t>
            </a:r>
            <a:r>
              <a:rPr lang="ru-RU" sz="1600" dirty="0">
                <a:solidFill>
                  <a:prstClr val="black"/>
                </a:solidFill>
                <a:latin typeface="Arial" charset="0"/>
              </a:rPr>
              <a:t> от </a:t>
            </a:r>
            <a:r>
              <a:rPr lang="ru-RU" sz="1600" dirty="0" err="1">
                <a:solidFill>
                  <a:prstClr val="black"/>
                </a:solidFill>
                <a:latin typeface="Arial" charset="0"/>
              </a:rPr>
              <a:t>Управляващия</a:t>
            </a:r>
            <a:r>
              <a:rPr lang="ru-RU" sz="1600" dirty="0">
                <a:solidFill>
                  <a:prstClr val="black"/>
                </a:solidFill>
                <a:latin typeface="Arial" charset="0"/>
              </a:rPr>
              <a:t> </a:t>
            </a:r>
            <a:r>
              <a:rPr lang="ru-RU" sz="1600" dirty="0" smtClean="0">
                <a:solidFill>
                  <a:prstClr val="black"/>
                </a:solidFill>
                <a:latin typeface="Arial" charset="0"/>
              </a:rPr>
              <a:t>орган</a:t>
            </a:r>
            <a:r>
              <a:rPr lang="ru-RU" sz="1600" dirty="0">
                <a:solidFill>
                  <a:prstClr val="black"/>
                </a:solidFill>
                <a:latin typeface="Arial" charset="0"/>
              </a:rPr>
              <a:t>.</a:t>
            </a:r>
            <a:endParaRPr lang="ru-RU" sz="1600" dirty="0" smtClean="0">
              <a:solidFill>
                <a:prstClr val="black"/>
              </a:solidFill>
              <a:latin typeface="Arial" charset="0"/>
            </a:endParaRPr>
          </a:p>
          <a:p>
            <a:pPr marL="109728" algn="just" fontAlgn="base">
              <a:spcBef>
                <a:spcPts val="400"/>
              </a:spcBef>
              <a:spcAft>
                <a:spcPct val="0"/>
              </a:spcAft>
              <a:buClr>
                <a:schemeClr val="accent1"/>
              </a:buClr>
              <a:buSzPct val="68000"/>
            </a:pPr>
            <a:endParaRPr lang="ru-RU" sz="1600" dirty="0" smtClean="0">
              <a:solidFill>
                <a:prstClr val="black"/>
              </a:solidFill>
              <a:latin typeface="Arial" charset="0"/>
            </a:endParaRPr>
          </a:p>
          <a:p>
            <a:pPr marL="109728" algn="just" fontAlgn="base">
              <a:spcBef>
                <a:spcPts val="400"/>
              </a:spcBef>
              <a:spcAft>
                <a:spcPct val="0"/>
              </a:spcAft>
              <a:buClr>
                <a:schemeClr val="accent1"/>
              </a:buClr>
              <a:buSzPct val="68000"/>
            </a:pPr>
            <a:r>
              <a:rPr lang="ru-RU" sz="2000" b="1" u="sng" dirty="0" smtClean="0">
                <a:solidFill>
                  <a:prstClr val="black"/>
                </a:solidFill>
                <a:latin typeface="Arial" charset="0"/>
              </a:rPr>
              <a:t>Вид на </a:t>
            </a:r>
            <a:r>
              <a:rPr lang="ru-RU" sz="2000" b="1" u="sng" dirty="0" err="1" smtClean="0">
                <a:solidFill>
                  <a:prstClr val="black"/>
                </a:solidFill>
                <a:latin typeface="Arial" charset="0"/>
              </a:rPr>
              <a:t>помощта</a:t>
            </a:r>
            <a:r>
              <a:rPr lang="ru-RU" sz="2000" b="1" u="sng" dirty="0" smtClean="0">
                <a:solidFill>
                  <a:prstClr val="black"/>
                </a:solidFill>
                <a:latin typeface="Arial" charset="0"/>
              </a:rPr>
              <a:t>:</a:t>
            </a:r>
            <a:endParaRPr lang="ru-RU" sz="2000" b="1" u="sng" dirty="0">
              <a:solidFill>
                <a:prstClr val="black"/>
              </a:solidFill>
              <a:latin typeface="Arial" charset="0"/>
            </a:endParaRPr>
          </a:p>
          <a:p>
            <a:pPr marL="365760" indent="-256032" algn="just" fontAlgn="base">
              <a:spcBef>
                <a:spcPts val="400"/>
              </a:spcBef>
              <a:spcAft>
                <a:spcPct val="0"/>
              </a:spcAft>
              <a:buClr>
                <a:schemeClr val="accent1"/>
              </a:buClr>
              <a:buSzPct val="68000"/>
              <a:buFont typeface="Wingdings 3"/>
              <a:buChar char=""/>
            </a:pPr>
            <a:r>
              <a:rPr lang="bg-BG" sz="1600" dirty="0">
                <a:latin typeface="Arial" pitchFamily="34" charset="0"/>
                <a:cs typeface="Arial" pitchFamily="34" charset="0"/>
              </a:rPr>
              <a:t>Разходи за техническа помощ за подготвителни дейности по проекти за </a:t>
            </a:r>
            <a:r>
              <a:rPr lang="bg-BG" sz="1600" dirty="0" err="1">
                <a:latin typeface="Arial" pitchFamily="34" charset="0"/>
                <a:cs typeface="Arial" pitchFamily="34" charset="0"/>
              </a:rPr>
              <a:t>междутериториално</a:t>
            </a:r>
            <a:r>
              <a:rPr lang="bg-BG" sz="1600" dirty="0">
                <a:latin typeface="Arial" pitchFamily="34" charset="0"/>
                <a:cs typeface="Arial" pitchFamily="34" charset="0"/>
              </a:rPr>
              <a:t> и транснационално сътрудничество</a:t>
            </a:r>
            <a:r>
              <a:rPr lang="ru-RU" sz="1600" dirty="0">
                <a:latin typeface="Arial" pitchFamily="34" charset="0"/>
                <a:cs typeface="Arial" pitchFamily="34" charset="0"/>
              </a:rPr>
              <a:t>  (</a:t>
            </a:r>
            <a:r>
              <a:rPr lang="ru-RU" sz="1600" dirty="0" err="1">
                <a:latin typeface="Arial" pitchFamily="34" charset="0"/>
                <a:cs typeface="Arial" pitchFamily="34" charset="0"/>
              </a:rPr>
              <a:t>разходи</a:t>
            </a:r>
            <a:r>
              <a:rPr lang="ru-RU" sz="1600" dirty="0">
                <a:latin typeface="Arial" pitchFamily="34" charset="0"/>
                <a:cs typeface="Arial" pitchFamily="34" charset="0"/>
              </a:rPr>
              <a:t> за </a:t>
            </a:r>
            <a:r>
              <a:rPr lang="ru-RU" sz="1600" dirty="0" err="1">
                <a:latin typeface="Arial" pitchFamily="34" charset="0"/>
                <a:cs typeface="Arial" pitchFamily="34" charset="0"/>
              </a:rPr>
              <a:t>срещи</a:t>
            </a:r>
            <a:r>
              <a:rPr lang="ru-RU" sz="1600" dirty="0">
                <a:latin typeface="Arial" pitchFamily="34" charset="0"/>
                <a:cs typeface="Arial" pitchFamily="34" charset="0"/>
              </a:rPr>
              <a:t>, </a:t>
            </a:r>
            <a:r>
              <a:rPr lang="ru-RU" sz="1600" dirty="0" err="1">
                <a:latin typeface="Arial" pitchFamily="34" charset="0"/>
                <a:cs typeface="Arial" pitchFamily="34" charset="0"/>
              </a:rPr>
              <a:t>организиране</a:t>
            </a:r>
            <a:r>
              <a:rPr lang="ru-RU" sz="1600" dirty="0">
                <a:latin typeface="Arial" pitchFamily="34" charset="0"/>
                <a:cs typeface="Arial" pitchFamily="34" charset="0"/>
              </a:rPr>
              <a:t> на мероприятия за </a:t>
            </a:r>
            <a:r>
              <a:rPr lang="ru-RU" sz="1600" dirty="0" err="1">
                <a:latin typeface="Arial" pitchFamily="34" charset="0"/>
                <a:cs typeface="Arial" pitchFamily="34" charset="0"/>
              </a:rPr>
              <a:t>планиране</a:t>
            </a:r>
            <a:r>
              <a:rPr lang="ru-RU" sz="1600" dirty="0">
                <a:latin typeface="Arial" pitchFamily="34" charset="0"/>
                <a:cs typeface="Arial" pitchFamily="34" charset="0"/>
              </a:rPr>
              <a:t> на проект и за </a:t>
            </a:r>
            <a:r>
              <a:rPr lang="ru-RU" sz="1600" dirty="0" err="1">
                <a:latin typeface="Arial" pitchFamily="34" charset="0"/>
                <a:cs typeface="Arial" pitchFamily="34" charset="0"/>
              </a:rPr>
              <a:t>разработване</a:t>
            </a:r>
            <a:r>
              <a:rPr lang="ru-RU" sz="1600" dirty="0">
                <a:latin typeface="Arial" pitchFamily="34" charset="0"/>
                <a:cs typeface="Arial" pitchFamily="34" charset="0"/>
              </a:rPr>
              <a:t> на проекта</a:t>
            </a:r>
            <a:r>
              <a:rPr lang="ru-RU" sz="1600" dirty="0" smtClean="0">
                <a:latin typeface="Arial" pitchFamily="34" charset="0"/>
                <a:cs typeface="Arial" pitchFamily="34" charset="0"/>
              </a:rPr>
              <a:t>).</a:t>
            </a:r>
            <a:endParaRPr lang="ru-RU" sz="1600" dirty="0">
              <a:latin typeface="Arial" pitchFamily="34" charset="0"/>
              <a:cs typeface="Arial" pitchFamily="34" charset="0"/>
            </a:endParaRPr>
          </a:p>
          <a:p>
            <a:pPr marL="109728" algn="just" fontAlgn="base">
              <a:spcBef>
                <a:spcPts val="400"/>
              </a:spcBef>
              <a:spcAft>
                <a:spcPct val="0"/>
              </a:spcAft>
              <a:buClr>
                <a:schemeClr val="accent1"/>
              </a:buClr>
              <a:buSzPct val="68000"/>
            </a:pPr>
            <a:endParaRPr lang="ru-RU" sz="16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marL="365760" indent="-256032" algn="just" fontAlgn="base">
              <a:spcBef>
                <a:spcPts val="400"/>
              </a:spcBef>
              <a:spcAft>
                <a:spcPct val="0"/>
              </a:spcAft>
              <a:buClr>
                <a:schemeClr val="accent1"/>
              </a:buClr>
              <a:buSzPct val="68000"/>
              <a:buFont typeface="Wingdings 3"/>
              <a:buChar char=""/>
            </a:pPr>
            <a:r>
              <a:rPr lang="bg-BG" sz="1600" dirty="0">
                <a:latin typeface="Arial" pitchFamily="34" charset="0"/>
                <a:cs typeface="Arial" pitchFamily="34" charset="0"/>
              </a:rPr>
              <a:t>Разходи за сътрудничество в рамките на Република България (вътрешно-териториално сътрудничество) или проекти за сътрудничество между територии в две или повече държави членки или с територии в трети държави (транснационално сътрудничество) </a:t>
            </a:r>
            <a:r>
              <a:rPr lang="ru-RU" sz="1600" dirty="0">
                <a:latin typeface="Arial" pitchFamily="34" charset="0"/>
                <a:cs typeface="Arial" pitchFamily="34" charset="0"/>
              </a:rPr>
              <a:t>(</a:t>
            </a:r>
            <a:r>
              <a:rPr lang="ru-RU" sz="1600" dirty="0" err="1">
                <a:latin typeface="Arial" pitchFamily="34" charset="0"/>
                <a:cs typeface="Arial" pitchFamily="34" charset="0"/>
              </a:rPr>
              <a:t>разходи</a:t>
            </a:r>
            <a:r>
              <a:rPr lang="ru-RU" sz="1600" dirty="0">
                <a:latin typeface="Arial" pitchFamily="34" charset="0"/>
                <a:cs typeface="Arial" pitchFamily="34" charset="0"/>
              </a:rPr>
              <a:t> за </a:t>
            </a:r>
            <a:r>
              <a:rPr lang="ru-RU" sz="1600" dirty="0" err="1">
                <a:latin typeface="Arial" pitchFamily="34" charset="0"/>
                <a:cs typeface="Arial" pitchFamily="34" charset="0"/>
              </a:rPr>
              <a:t>разработване</a:t>
            </a:r>
            <a:r>
              <a:rPr lang="ru-RU" sz="1600" dirty="0">
                <a:latin typeface="Arial" pitchFamily="34" charset="0"/>
                <a:cs typeface="Arial" pitchFamily="34" charset="0"/>
              </a:rPr>
              <a:t> на </a:t>
            </a:r>
            <a:r>
              <a:rPr lang="ru-RU" sz="1600" dirty="0" err="1">
                <a:latin typeface="Arial" pitchFamily="34" charset="0"/>
                <a:cs typeface="Arial" pitchFamily="34" charset="0"/>
              </a:rPr>
              <a:t>съвместен</a:t>
            </a:r>
            <a:r>
              <a:rPr lang="ru-RU" sz="1600" dirty="0">
                <a:latin typeface="Arial" pitchFamily="34" charset="0"/>
                <a:cs typeface="Arial" pitchFamily="34" charset="0"/>
              </a:rPr>
              <a:t> продукт/услуга, за </a:t>
            </a:r>
            <a:r>
              <a:rPr lang="ru-RU" sz="1600" dirty="0" err="1">
                <a:latin typeface="Arial" pitchFamily="34" charset="0"/>
                <a:cs typeface="Arial" pitchFamily="34" charset="0"/>
              </a:rPr>
              <a:t>проучвания</a:t>
            </a:r>
            <a:r>
              <a:rPr lang="ru-RU" sz="1600" dirty="0">
                <a:latin typeface="Arial" pitchFamily="34" charset="0"/>
                <a:cs typeface="Arial" pitchFamily="34" charset="0"/>
              </a:rPr>
              <a:t>, </a:t>
            </a:r>
            <a:r>
              <a:rPr lang="ru-RU" sz="1600" dirty="0" err="1">
                <a:latin typeface="Arial" pitchFamily="34" charset="0"/>
                <a:cs typeface="Arial" pitchFamily="34" charset="0"/>
              </a:rPr>
              <a:t>реализиране</a:t>
            </a:r>
            <a:r>
              <a:rPr lang="ru-RU" sz="1600" dirty="0">
                <a:latin typeface="Arial" pitchFamily="34" charset="0"/>
                <a:cs typeface="Arial" pitchFamily="34" charset="0"/>
              </a:rPr>
              <a:t> на промоционални и </a:t>
            </a:r>
            <a:r>
              <a:rPr lang="ru-RU" sz="1600" dirty="0" err="1">
                <a:latin typeface="Arial" pitchFamily="34" charset="0"/>
                <a:cs typeface="Arial" pitchFamily="34" charset="0"/>
              </a:rPr>
              <a:t>маркетингови</a:t>
            </a:r>
            <a:r>
              <a:rPr lang="ru-RU" sz="1600" dirty="0">
                <a:latin typeface="Arial" pitchFamily="34" charset="0"/>
                <a:cs typeface="Arial" pitchFamily="34" charset="0"/>
              </a:rPr>
              <a:t> кампании, обучения, </a:t>
            </a:r>
            <a:r>
              <a:rPr lang="ru-RU" sz="1600" dirty="0" err="1">
                <a:latin typeface="Arial" pitchFamily="34" charset="0"/>
                <a:cs typeface="Arial" pitchFamily="34" charset="0"/>
              </a:rPr>
              <a:t>семинари</a:t>
            </a:r>
            <a:r>
              <a:rPr lang="ru-RU" sz="1600" dirty="0">
                <a:latin typeface="Arial" pitchFamily="34" charset="0"/>
                <a:cs typeface="Arial" pitchFamily="34" charset="0"/>
              </a:rPr>
              <a:t>, </a:t>
            </a:r>
            <a:r>
              <a:rPr lang="ru-RU" sz="1600" dirty="0" err="1">
                <a:latin typeface="Arial" pitchFamily="34" charset="0"/>
                <a:cs typeface="Arial" pitchFamily="34" charset="0"/>
              </a:rPr>
              <a:t>срещи</a:t>
            </a:r>
            <a:r>
              <a:rPr lang="ru-RU" sz="1600" dirty="0">
                <a:latin typeface="Arial" pitchFamily="34" charset="0"/>
                <a:cs typeface="Arial" pitchFamily="34" charset="0"/>
              </a:rPr>
              <a:t>, </a:t>
            </a:r>
            <a:r>
              <a:rPr lang="ru-RU" sz="1600" dirty="0" err="1">
                <a:latin typeface="Arial" pitchFamily="34" charset="0"/>
                <a:cs typeface="Arial" pitchFamily="34" charset="0"/>
              </a:rPr>
              <a:t>съвместни</a:t>
            </a:r>
            <a:r>
              <a:rPr lang="ru-RU" sz="16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1600" dirty="0" err="1" smtClean="0">
                <a:latin typeface="Arial" pitchFamily="34" charset="0"/>
                <a:cs typeface="Arial" pitchFamily="34" charset="0"/>
              </a:rPr>
              <a:t>събития</a:t>
            </a:r>
            <a:r>
              <a:rPr lang="ru-RU" sz="1600" dirty="0">
                <a:latin typeface="Arial" pitchFamily="34" charset="0"/>
                <a:cs typeface="Arial" pitchFamily="34" charset="0"/>
              </a:rPr>
              <a:t>, </a:t>
            </a:r>
            <a:r>
              <a:rPr lang="ru-RU" sz="1600" dirty="0" err="1">
                <a:latin typeface="Arial" pitchFamily="34" charset="0"/>
                <a:cs typeface="Arial" pitchFamily="34" charset="0"/>
              </a:rPr>
              <a:t>създаване</a:t>
            </a:r>
            <a:r>
              <a:rPr lang="ru-RU" sz="1600" dirty="0">
                <a:latin typeface="Arial" pitchFamily="34" charset="0"/>
                <a:cs typeface="Arial" pitchFamily="34" charset="0"/>
              </a:rPr>
              <a:t> и </a:t>
            </a:r>
            <a:r>
              <a:rPr lang="ru-RU" sz="1600" dirty="0" err="1">
                <a:latin typeface="Arial" pitchFamily="34" charset="0"/>
                <a:cs typeface="Arial" pitchFamily="34" charset="0"/>
              </a:rPr>
              <a:t>поддръжка</a:t>
            </a:r>
            <a:r>
              <a:rPr lang="ru-RU" sz="1600" dirty="0">
                <a:latin typeface="Arial" pitchFamily="34" charset="0"/>
                <a:cs typeface="Arial" pitchFamily="34" charset="0"/>
              </a:rPr>
              <a:t> на общи </a:t>
            </a:r>
            <a:r>
              <a:rPr lang="ru-RU" sz="1600" dirty="0" err="1">
                <a:latin typeface="Arial" pitchFamily="34" charset="0"/>
                <a:cs typeface="Arial" pitchFamily="34" charset="0"/>
              </a:rPr>
              <a:t>структури</a:t>
            </a:r>
            <a:r>
              <a:rPr lang="ru-RU" sz="1600" dirty="0">
                <a:latin typeface="Arial" pitchFamily="34" charset="0"/>
                <a:cs typeface="Arial" pitchFamily="34" charset="0"/>
              </a:rPr>
              <a:t>, координация на проекта</a:t>
            </a:r>
            <a:r>
              <a:rPr lang="ru-RU" sz="1600" dirty="0" smtClean="0">
                <a:latin typeface="Arial" pitchFamily="34" charset="0"/>
                <a:cs typeface="Arial" pitchFamily="34" charset="0"/>
              </a:rPr>
              <a:t>).</a:t>
            </a:r>
            <a:endParaRPr lang="ru-RU" sz="1600" dirty="0">
              <a:latin typeface="Arial" pitchFamily="34" charset="0"/>
              <a:cs typeface="Arial" pitchFamily="34" charset="0"/>
            </a:endParaRPr>
          </a:p>
          <a:p>
            <a:endParaRPr lang="ru-RU" sz="16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3163457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9" y="44624"/>
            <a:ext cx="2304255" cy="775843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CD1A774-2575-4D98-AA76-1C6D5EAA728E}" type="slidenum">
              <a:rPr lang="bg-BG" smtClean="0">
                <a:solidFill>
                  <a:srgbClr val="000000"/>
                </a:solidFill>
              </a:rPr>
              <a:pPr>
                <a:defRPr/>
              </a:pPr>
              <a:t>27</a:t>
            </a:fld>
            <a:endParaRPr lang="bg-BG">
              <a:solidFill>
                <a:srgbClr val="00000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576561"/>
            <a:ext cx="8352928" cy="1143000"/>
          </a:xfrm>
        </p:spPr>
        <p:txBody>
          <a:bodyPr>
            <a:noAutofit/>
          </a:bodyPr>
          <a:lstStyle/>
          <a:p>
            <a:r>
              <a:rPr lang="ru-RU" sz="2400" dirty="0" smtClean="0">
                <a:effectLst/>
                <a:latin typeface="Arial" pitchFamily="34" charset="0"/>
                <a:cs typeface="Arial" pitchFamily="34" charset="0"/>
              </a:rPr>
              <a:t>Подмярка 19.3 Подготовка и </a:t>
            </a:r>
            <a:r>
              <a:rPr lang="ru-RU" sz="2400" dirty="0" err="1" smtClean="0">
                <a:effectLst/>
                <a:latin typeface="Arial" pitchFamily="34" charset="0"/>
                <a:cs typeface="Arial" pitchFamily="34" charset="0"/>
              </a:rPr>
              <a:t>изпълнение</a:t>
            </a:r>
            <a:r>
              <a:rPr lang="ru-RU" sz="2400" dirty="0" smtClean="0">
                <a:effectLst/>
                <a:latin typeface="Arial" pitchFamily="34" charset="0"/>
                <a:cs typeface="Arial" pitchFamily="34" charset="0"/>
              </a:rPr>
              <a:t> на </a:t>
            </a:r>
            <a:r>
              <a:rPr lang="ru-RU" sz="2400" dirty="0" err="1" smtClean="0">
                <a:effectLst/>
                <a:latin typeface="Arial" pitchFamily="34" charset="0"/>
                <a:cs typeface="Arial" pitchFamily="34" charset="0"/>
              </a:rPr>
              <a:t>дейности</a:t>
            </a:r>
            <a:r>
              <a:rPr lang="ru-RU" sz="2400" dirty="0" smtClean="0">
                <a:effectLst/>
                <a:latin typeface="Arial" pitchFamily="34" charset="0"/>
                <a:cs typeface="Arial" pitchFamily="34" charset="0"/>
              </a:rPr>
              <a:t> за </a:t>
            </a:r>
            <a:r>
              <a:rPr lang="ru-RU" sz="2400" dirty="0" err="1" smtClean="0">
                <a:effectLst/>
                <a:latin typeface="Arial" pitchFamily="34" charset="0"/>
                <a:cs typeface="Arial" pitchFamily="34" charset="0"/>
              </a:rPr>
              <a:t>сътрудничество</a:t>
            </a:r>
            <a:r>
              <a:rPr lang="ru-RU" sz="2400" dirty="0" smtClean="0">
                <a:effectLst/>
                <a:latin typeface="Arial" pitchFamily="34" charset="0"/>
                <a:cs typeface="Arial" pitchFamily="34" charset="0"/>
              </a:rPr>
              <a:t> на </a:t>
            </a:r>
            <a:r>
              <a:rPr lang="ru-RU" sz="2400" dirty="0" err="1" smtClean="0">
                <a:effectLst/>
                <a:latin typeface="Arial" pitchFamily="34" charset="0"/>
                <a:cs typeface="Arial" pitchFamily="34" charset="0"/>
              </a:rPr>
              <a:t>местни</a:t>
            </a:r>
            <a:r>
              <a:rPr lang="ru-RU" sz="2400" dirty="0" smtClean="0">
                <a:effectLst/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 smtClean="0">
                <a:effectLst/>
                <a:latin typeface="Arial" pitchFamily="34" charset="0"/>
                <a:cs typeface="Arial" pitchFamily="34" charset="0"/>
              </a:rPr>
              <a:t>инициативни</a:t>
            </a:r>
            <a:r>
              <a:rPr lang="ru-RU" sz="2400" dirty="0" smtClean="0">
                <a:effectLst/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 smtClean="0">
                <a:effectLst/>
                <a:latin typeface="Arial" pitchFamily="34" charset="0"/>
                <a:cs typeface="Arial" pitchFamily="34" charset="0"/>
              </a:rPr>
              <a:t>групи</a:t>
            </a:r>
            <a:endParaRPr lang="en-US" sz="2400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39552" y="1438308"/>
            <a:ext cx="8136904" cy="45448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ru-RU" sz="20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Условия за </a:t>
            </a:r>
            <a:r>
              <a:rPr lang="ru-RU" sz="2000" b="1" u="sng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допустимост</a:t>
            </a:r>
            <a:r>
              <a:rPr lang="ru-RU" sz="20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 на </a:t>
            </a:r>
            <a:r>
              <a:rPr lang="ru-RU" sz="2000" b="1" u="sng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проекти</a:t>
            </a:r>
            <a:r>
              <a:rPr lang="ru-RU" sz="20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endParaRPr lang="ru-RU" sz="2000" b="1" u="sng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ru-RU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65760" indent="-256032" algn="just" fontAlgn="base">
              <a:spcBef>
                <a:spcPts val="400"/>
              </a:spcBef>
              <a:spcAft>
                <a:spcPct val="0"/>
              </a:spcAft>
              <a:buClr>
                <a:schemeClr val="accent1"/>
              </a:buClr>
              <a:buSzPct val="68000"/>
              <a:buFont typeface="Wingdings 3"/>
              <a:buChar char=""/>
            </a:pPr>
            <a:r>
              <a:rPr lang="ru-RU" dirty="0" smtClean="0">
                <a:solidFill>
                  <a:prstClr val="black"/>
                </a:solidFill>
                <a:latin typeface="Arial" charset="0"/>
              </a:rPr>
              <a:t>Да </a:t>
            </a:r>
            <a:r>
              <a:rPr lang="ru-RU" dirty="0">
                <a:solidFill>
                  <a:prstClr val="black"/>
                </a:solidFill>
                <a:latin typeface="Arial" charset="0"/>
              </a:rPr>
              <a:t>се </a:t>
            </a:r>
            <a:r>
              <a:rPr lang="ru-RU" dirty="0" err="1">
                <a:solidFill>
                  <a:prstClr val="black"/>
                </a:solidFill>
                <a:latin typeface="Arial" charset="0"/>
              </a:rPr>
              <a:t>прилагат</a:t>
            </a:r>
            <a:r>
              <a:rPr lang="ru-RU" dirty="0">
                <a:solidFill>
                  <a:prstClr val="black"/>
                </a:solidFill>
                <a:latin typeface="Arial" charset="0"/>
              </a:rPr>
              <a:t> от МИГ, </a:t>
            </a:r>
            <a:r>
              <a:rPr lang="ru-RU" dirty="0" err="1">
                <a:solidFill>
                  <a:prstClr val="black"/>
                </a:solidFill>
                <a:latin typeface="Arial" charset="0"/>
              </a:rPr>
              <a:t>одобрени</a:t>
            </a:r>
            <a:r>
              <a:rPr lang="ru-RU" dirty="0">
                <a:solidFill>
                  <a:prstClr val="black"/>
                </a:solidFill>
                <a:latin typeface="Arial" charset="0"/>
              </a:rPr>
              <a:t> от </a:t>
            </a:r>
            <a:r>
              <a:rPr lang="ru-RU" dirty="0" err="1">
                <a:solidFill>
                  <a:prstClr val="black"/>
                </a:solidFill>
                <a:latin typeface="Arial" charset="0"/>
              </a:rPr>
              <a:t>Управляващия</a:t>
            </a:r>
            <a:r>
              <a:rPr lang="ru-RU" dirty="0">
                <a:solidFill>
                  <a:prstClr val="black"/>
                </a:solidFill>
                <a:latin typeface="Arial" charset="0"/>
              </a:rPr>
              <a:t> орган</a:t>
            </a:r>
            <a:r>
              <a:rPr lang="ru-RU" dirty="0" smtClean="0">
                <a:solidFill>
                  <a:prstClr val="black"/>
                </a:solidFill>
                <a:latin typeface="Arial" charset="0"/>
              </a:rPr>
              <a:t>;</a:t>
            </a:r>
          </a:p>
          <a:p>
            <a:pPr marL="109728" algn="just" fontAlgn="base">
              <a:spcBef>
                <a:spcPts val="400"/>
              </a:spcBef>
              <a:spcAft>
                <a:spcPct val="0"/>
              </a:spcAft>
              <a:buClr>
                <a:schemeClr val="accent1"/>
              </a:buClr>
              <a:buSzPct val="68000"/>
            </a:pPr>
            <a:endParaRPr lang="ru-RU" dirty="0">
              <a:solidFill>
                <a:prstClr val="black"/>
              </a:solidFill>
              <a:latin typeface="Arial" charset="0"/>
            </a:endParaRPr>
          </a:p>
          <a:p>
            <a:pPr marL="365760" indent="-256032" algn="just" fontAlgn="base">
              <a:spcBef>
                <a:spcPts val="400"/>
              </a:spcBef>
              <a:spcAft>
                <a:spcPct val="0"/>
              </a:spcAft>
              <a:buClr>
                <a:schemeClr val="accent1"/>
              </a:buClr>
              <a:buSzPct val="68000"/>
              <a:buFont typeface="Wingdings 3"/>
              <a:buChar char=""/>
            </a:pPr>
            <a:r>
              <a:rPr lang="ru-RU" dirty="0" smtClean="0">
                <a:solidFill>
                  <a:prstClr val="black"/>
                </a:solidFill>
                <a:latin typeface="Arial" charset="0"/>
              </a:rPr>
              <a:t>Да </a:t>
            </a:r>
            <a:r>
              <a:rPr lang="ru-RU" dirty="0">
                <a:solidFill>
                  <a:prstClr val="black"/>
                </a:solidFill>
                <a:latin typeface="Arial" charset="0"/>
              </a:rPr>
              <a:t>целят </a:t>
            </a:r>
            <a:r>
              <a:rPr lang="ru-RU" dirty="0" err="1">
                <a:solidFill>
                  <a:prstClr val="black"/>
                </a:solidFill>
                <a:latin typeface="Arial" charset="0"/>
              </a:rPr>
              <a:t>развитието</a:t>
            </a:r>
            <a:r>
              <a:rPr lang="ru-RU" dirty="0">
                <a:solidFill>
                  <a:prstClr val="black"/>
                </a:solidFill>
                <a:latin typeface="Arial" charset="0"/>
              </a:rPr>
              <a:t> на </a:t>
            </a:r>
            <a:r>
              <a:rPr lang="ru-RU" dirty="0" err="1">
                <a:solidFill>
                  <a:prstClr val="black"/>
                </a:solidFill>
                <a:latin typeface="Arial" charset="0"/>
              </a:rPr>
              <a:t>територии</a:t>
            </a:r>
            <a:r>
              <a:rPr lang="ru-RU" dirty="0">
                <a:solidFill>
                  <a:prstClr val="black"/>
                </a:solidFill>
                <a:latin typeface="Arial" charset="0"/>
              </a:rPr>
              <a:t>, </a:t>
            </a:r>
            <a:r>
              <a:rPr lang="ru-RU" dirty="0" err="1">
                <a:solidFill>
                  <a:prstClr val="black"/>
                </a:solidFill>
                <a:latin typeface="Arial" charset="0"/>
              </a:rPr>
              <a:t>покрити</a:t>
            </a:r>
            <a:r>
              <a:rPr lang="ru-RU" dirty="0">
                <a:solidFill>
                  <a:prstClr val="black"/>
                </a:solidFill>
                <a:latin typeface="Arial" charset="0"/>
              </a:rPr>
              <a:t> от стратегии на МИГ</a:t>
            </a:r>
            <a:r>
              <a:rPr lang="ru-RU" dirty="0" smtClean="0">
                <a:solidFill>
                  <a:prstClr val="black"/>
                </a:solidFill>
                <a:latin typeface="Arial" charset="0"/>
              </a:rPr>
              <a:t>;</a:t>
            </a:r>
          </a:p>
          <a:p>
            <a:pPr marL="109728" algn="just" fontAlgn="base">
              <a:spcBef>
                <a:spcPts val="400"/>
              </a:spcBef>
              <a:spcAft>
                <a:spcPct val="0"/>
              </a:spcAft>
              <a:buClr>
                <a:schemeClr val="accent1"/>
              </a:buClr>
              <a:buSzPct val="68000"/>
            </a:pPr>
            <a:endParaRPr lang="ru-RU" dirty="0">
              <a:solidFill>
                <a:prstClr val="black"/>
              </a:solidFill>
              <a:latin typeface="Arial" charset="0"/>
            </a:endParaRPr>
          </a:p>
          <a:p>
            <a:pPr marL="365760" indent="-256032" algn="just" fontAlgn="base">
              <a:spcBef>
                <a:spcPts val="400"/>
              </a:spcBef>
              <a:spcAft>
                <a:spcPct val="0"/>
              </a:spcAft>
              <a:buClr>
                <a:schemeClr val="accent1"/>
              </a:buClr>
              <a:buSzPct val="68000"/>
              <a:buFont typeface="Wingdings 3"/>
              <a:buChar char=""/>
            </a:pPr>
            <a:r>
              <a:rPr lang="ru-RU" dirty="0" smtClean="0">
                <a:solidFill>
                  <a:prstClr val="black"/>
                </a:solidFill>
                <a:latin typeface="Arial" charset="0"/>
              </a:rPr>
              <a:t>Да </a:t>
            </a:r>
            <a:r>
              <a:rPr lang="ru-RU" dirty="0" err="1">
                <a:solidFill>
                  <a:prstClr val="black"/>
                </a:solidFill>
                <a:latin typeface="Arial" charset="0"/>
              </a:rPr>
              <a:t>съответстват</a:t>
            </a:r>
            <a:r>
              <a:rPr lang="ru-RU" dirty="0">
                <a:solidFill>
                  <a:prstClr val="black"/>
                </a:solidFill>
                <a:latin typeface="Arial" charset="0"/>
              </a:rPr>
              <a:t> на и да </a:t>
            </a:r>
            <a:r>
              <a:rPr lang="ru-RU" dirty="0" err="1">
                <a:solidFill>
                  <a:prstClr val="black"/>
                </a:solidFill>
                <a:latin typeface="Arial" charset="0"/>
              </a:rPr>
              <a:t>допринасят</a:t>
            </a:r>
            <a:r>
              <a:rPr lang="ru-RU" dirty="0">
                <a:solidFill>
                  <a:prstClr val="black"/>
                </a:solidFill>
                <a:latin typeface="Arial" charset="0"/>
              </a:rPr>
              <a:t> за </a:t>
            </a:r>
            <a:r>
              <a:rPr lang="ru-RU" dirty="0" err="1">
                <a:solidFill>
                  <a:prstClr val="black"/>
                </a:solidFill>
                <a:latin typeface="Arial" charset="0"/>
              </a:rPr>
              <a:t>постигане</a:t>
            </a:r>
            <a:r>
              <a:rPr lang="ru-RU" dirty="0">
                <a:solidFill>
                  <a:prstClr val="black"/>
                </a:solidFill>
                <a:latin typeface="Arial" charset="0"/>
              </a:rPr>
              <a:t> целите и </a:t>
            </a:r>
            <a:r>
              <a:rPr lang="ru-RU" dirty="0" err="1">
                <a:solidFill>
                  <a:prstClr val="black"/>
                </a:solidFill>
                <a:latin typeface="Arial" charset="0"/>
              </a:rPr>
              <a:t>приоритетите</a:t>
            </a:r>
            <a:r>
              <a:rPr lang="ru-RU" dirty="0">
                <a:solidFill>
                  <a:prstClr val="black"/>
                </a:solidFill>
                <a:latin typeface="Arial" charset="0"/>
              </a:rPr>
              <a:t> на </a:t>
            </a:r>
            <a:r>
              <a:rPr lang="ru-RU" dirty="0" err="1">
                <a:solidFill>
                  <a:prstClr val="black"/>
                </a:solidFill>
                <a:latin typeface="Arial" charset="0"/>
              </a:rPr>
              <a:t>стратегиите</a:t>
            </a:r>
            <a:r>
              <a:rPr lang="ru-RU" dirty="0">
                <a:solidFill>
                  <a:prstClr val="black"/>
                </a:solidFill>
                <a:latin typeface="Arial" charset="0"/>
              </a:rPr>
              <a:t> за </a:t>
            </a:r>
            <a:r>
              <a:rPr lang="ru-RU" dirty="0" err="1">
                <a:solidFill>
                  <a:prstClr val="black"/>
                </a:solidFill>
                <a:latin typeface="Arial" charset="0"/>
              </a:rPr>
              <a:t>водено</a:t>
            </a:r>
            <a:r>
              <a:rPr lang="ru-RU" dirty="0">
                <a:solidFill>
                  <a:prstClr val="black"/>
                </a:solidFill>
                <a:latin typeface="Arial" charset="0"/>
              </a:rPr>
              <a:t> от </a:t>
            </a:r>
            <a:r>
              <a:rPr lang="ru-RU" dirty="0" err="1">
                <a:solidFill>
                  <a:prstClr val="black"/>
                </a:solidFill>
                <a:latin typeface="Arial" charset="0"/>
              </a:rPr>
              <a:t>общностите</a:t>
            </a:r>
            <a:r>
              <a:rPr lang="ru-RU" dirty="0">
                <a:solidFill>
                  <a:prstClr val="black"/>
                </a:solidFill>
                <a:latin typeface="Arial" charset="0"/>
              </a:rPr>
              <a:t> </a:t>
            </a:r>
            <a:r>
              <a:rPr lang="ru-RU" dirty="0" err="1">
                <a:solidFill>
                  <a:prstClr val="black"/>
                </a:solidFill>
                <a:latin typeface="Arial" charset="0"/>
              </a:rPr>
              <a:t>местно</a:t>
            </a:r>
            <a:r>
              <a:rPr lang="ru-RU" dirty="0">
                <a:solidFill>
                  <a:prstClr val="black"/>
                </a:solidFill>
                <a:latin typeface="Arial" charset="0"/>
              </a:rPr>
              <a:t> развитие на </a:t>
            </a:r>
            <a:r>
              <a:rPr lang="ru-RU" dirty="0" err="1">
                <a:solidFill>
                  <a:prstClr val="black"/>
                </a:solidFill>
                <a:latin typeface="Arial" charset="0"/>
              </a:rPr>
              <a:t>съответните</a:t>
            </a:r>
            <a:r>
              <a:rPr lang="ru-RU" dirty="0">
                <a:solidFill>
                  <a:prstClr val="black"/>
                </a:solidFill>
                <a:latin typeface="Arial" charset="0"/>
              </a:rPr>
              <a:t> </a:t>
            </a:r>
            <a:r>
              <a:rPr lang="ru-RU" dirty="0" err="1">
                <a:solidFill>
                  <a:prstClr val="black"/>
                </a:solidFill>
                <a:latin typeface="Arial" charset="0"/>
              </a:rPr>
              <a:t>групи</a:t>
            </a:r>
            <a:r>
              <a:rPr lang="ru-RU" dirty="0">
                <a:solidFill>
                  <a:prstClr val="black"/>
                </a:solidFill>
                <a:latin typeface="Arial" charset="0"/>
              </a:rPr>
              <a:t> и ПРСР</a:t>
            </a:r>
            <a:r>
              <a:rPr lang="ru-RU" dirty="0" smtClean="0">
                <a:solidFill>
                  <a:prstClr val="black"/>
                </a:solidFill>
                <a:latin typeface="Arial" charset="0"/>
              </a:rPr>
              <a:t>;</a:t>
            </a:r>
          </a:p>
          <a:p>
            <a:pPr marL="109728" algn="just" fontAlgn="base">
              <a:spcBef>
                <a:spcPts val="400"/>
              </a:spcBef>
              <a:spcAft>
                <a:spcPct val="0"/>
              </a:spcAft>
              <a:buClr>
                <a:schemeClr val="accent1"/>
              </a:buClr>
              <a:buSzPct val="68000"/>
            </a:pPr>
            <a:endParaRPr lang="ru-RU" dirty="0">
              <a:solidFill>
                <a:prstClr val="black"/>
              </a:solidFill>
              <a:latin typeface="Arial" charset="0"/>
            </a:endParaRPr>
          </a:p>
          <a:p>
            <a:pPr marL="365760" indent="-256032" algn="just" fontAlgn="base">
              <a:spcBef>
                <a:spcPts val="400"/>
              </a:spcBef>
              <a:spcAft>
                <a:spcPct val="0"/>
              </a:spcAft>
              <a:buClr>
                <a:schemeClr val="accent1"/>
              </a:buClr>
              <a:buSzPct val="68000"/>
              <a:buFont typeface="Wingdings 3"/>
              <a:buChar char=""/>
            </a:pPr>
            <a:r>
              <a:rPr lang="ru-RU" dirty="0" err="1" smtClean="0">
                <a:solidFill>
                  <a:prstClr val="black"/>
                </a:solidFill>
                <a:latin typeface="Arial" charset="0"/>
              </a:rPr>
              <a:t>Партньорите</a:t>
            </a:r>
            <a:r>
              <a:rPr lang="ru-RU" dirty="0" smtClean="0">
                <a:solidFill>
                  <a:prstClr val="black"/>
                </a:solidFill>
                <a:latin typeface="Arial" charset="0"/>
              </a:rPr>
              <a:t> </a:t>
            </a:r>
            <a:r>
              <a:rPr lang="ru-RU" dirty="0">
                <a:solidFill>
                  <a:prstClr val="black"/>
                </a:solidFill>
                <a:latin typeface="Arial" charset="0"/>
              </a:rPr>
              <a:t>по проекта да </a:t>
            </a:r>
            <a:r>
              <a:rPr lang="ru-RU" dirty="0" err="1">
                <a:solidFill>
                  <a:prstClr val="black"/>
                </a:solidFill>
                <a:latin typeface="Arial" charset="0"/>
              </a:rPr>
              <a:t>участват</a:t>
            </a:r>
            <a:r>
              <a:rPr lang="ru-RU" dirty="0">
                <a:solidFill>
                  <a:prstClr val="black"/>
                </a:solidFill>
                <a:latin typeface="Arial" charset="0"/>
              </a:rPr>
              <a:t> в </a:t>
            </a:r>
            <a:r>
              <a:rPr lang="ru-RU" dirty="0" err="1">
                <a:solidFill>
                  <a:prstClr val="black"/>
                </a:solidFill>
                <a:latin typeface="Arial" charset="0"/>
              </a:rPr>
              <a:t>неговата</a:t>
            </a:r>
            <a:r>
              <a:rPr lang="ru-RU" dirty="0">
                <a:solidFill>
                  <a:prstClr val="black"/>
                </a:solidFill>
                <a:latin typeface="Arial" charset="0"/>
              </a:rPr>
              <a:t> подготовка и </a:t>
            </a:r>
            <a:r>
              <a:rPr lang="ru-RU" dirty="0" err="1">
                <a:solidFill>
                  <a:prstClr val="black"/>
                </a:solidFill>
                <a:latin typeface="Arial" charset="0"/>
              </a:rPr>
              <a:t>прилагане</a:t>
            </a:r>
            <a:r>
              <a:rPr lang="ru-RU" dirty="0">
                <a:solidFill>
                  <a:prstClr val="black"/>
                </a:solidFill>
                <a:latin typeface="Arial" charset="0"/>
              </a:rPr>
              <a:t> и да </a:t>
            </a:r>
            <a:r>
              <a:rPr lang="ru-RU" dirty="0" err="1">
                <a:solidFill>
                  <a:prstClr val="black"/>
                </a:solidFill>
                <a:latin typeface="Arial" charset="0"/>
              </a:rPr>
              <a:t>притежават</a:t>
            </a:r>
            <a:r>
              <a:rPr lang="ru-RU" dirty="0">
                <a:solidFill>
                  <a:prstClr val="black"/>
                </a:solidFill>
                <a:latin typeface="Arial" charset="0"/>
              </a:rPr>
              <a:t> </a:t>
            </a:r>
            <a:r>
              <a:rPr lang="ru-RU" dirty="0" err="1">
                <a:solidFill>
                  <a:prstClr val="black"/>
                </a:solidFill>
                <a:latin typeface="Arial" charset="0"/>
              </a:rPr>
              <a:t>капацитет</a:t>
            </a:r>
            <a:r>
              <a:rPr lang="ru-RU" dirty="0">
                <a:solidFill>
                  <a:prstClr val="black"/>
                </a:solidFill>
                <a:latin typeface="Arial" charset="0"/>
              </a:rPr>
              <a:t> за </a:t>
            </a:r>
            <a:r>
              <a:rPr lang="ru-RU" dirty="0" err="1">
                <a:solidFill>
                  <a:prstClr val="black"/>
                </a:solidFill>
                <a:latin typeface="Arial" charset="0"/>
              </a:rPr>
              <a:t>изпълнението</a:t>
            </a:r>
            <a:r>
              <a:rPr lang="ru-RU" dirty="0">
                <a:solidFill>
                  <a:prstClr val="black"/>
                </a:solidFill>
                <a:latin typeface="Arial" charset="0"/>
              </a:rPr>
              <a:t> </a:t>
            </a:r>
            <a:r>
              <a:rPr lang="ru-RU" dirty="0" err="1">
                <a:solidFill>
                  <a:prstClr val="black"/>
                </a:solidFill>
                <a:latin typeface="Arial" charset="0"/>
              </a:rPr>
              <a:t>му</a:t>
            </a:r>
            <a:r>
              <a:rPr lang="ru-RU" dirty="0" smtClean="0">
                <a:solidFill>
                  <a:prstClr val="black"/>
                </a:solidFill>
                <a:latin typeface="Arial" charset="0"/>
              </a:rPr>
              <a:t>.</a:t>
            </a:r>
          </a:p>
          <a:p>
            <a:endParaRPr lang="ru-RU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ru-RU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0434656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9" y="44624"/>
            <a:ext cx="2304255" cy="775843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CD1A774-2575-4D98-AA76-1C6D5EAA728E}" type="slidenum">
              <a:rPr lang="bg-BG" smtClean="0">
                <a:solidFill>
                  <a:srgbClr val="000000"/>
                </a:solidFill>
              </a:rPr>
              <a:pPr>
                <a:defRPr/>
              </a:pPr>
              <a:t>28</a:t>
            </a:fld>
            <a:endParaRPr lang="bg-BG">
              <a:solidFill>
                <a:srgbClr val="00000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576561"/>
            <a:ext cx="8352928" cy="1143000"/>
          </a:xfrm>
        </p:spPr>
        <p:txBody>
          <a:bodyPr>
            <a:noAutofit/>
          </a:bodyPr>
          <a:lstStyle/>
          <a:p>
            <a:r>
              <a:rPr lang="ru-RU" sz="2400" dirty="0" smtClean="0">
                <a:effectLst/>
                <a:latin typeface="Arial" pitchFamily="34" charset="0"/>
                <a:cs typeface="Arial" pitchFamily="34" charset="0"/>
              </a:rPr>
              <a:t>Подмярка 19.3 Подготовка и </a:t>
            </a:r>
            <a:r>
              <a:rPr lang="ru-RU" sz="2400" dirty="0" err="1" smtClean="0">
                <a:effectLst/>
                <a:latin typeface="Arial" pitchFamily="34" charset="0"/>
                <a:cs typeface="Arial" pitchFamily="34" charset="0"/>
              </a:rPr>
              <a:t>изпълнение</a:t>
            </a:r>
            <a:r>
              <a:rPr lang="ru-RU" sz="2400" dirty="0" smtClean="0">
                <a:effectLst/>
                <a:latin typeface="Arial" pitchFamily="34" charset="0"/>
                <a:cs typeface="Arial" pitchFamily="34" charset="0"/>
              </a:rPr>
              <a:t> на </a:t>
            </a:r>
            <a:r>
              <a:rPr lang="ru-RU" sz="2400" dirty="0" err="1" smtClean="0">
                <a:effectLst/>
                <a:latin typeface="Arial" pitchFamily="34" charset="0"/>
                <a:cs typeface="Arial" pitchFamily="34" charset="0"/>
              </a:rPr>
              <a:t>дейности</a:t>
            </a:r>
            <a:r>
              <a:rPr lang="ru-RU" sz="2400" dirty="0" smtClean="0">
                <a:effectLst/>
                <a:latin typeface="Arial" pitchFamily="34" charset="0"/>
                <a:cs typeface="Arial" pitchFamily="34" charset="0"/>
              </a:rPr>
              <a:t> за </a:t>
            </a:r>
            <a:r>
              <a:rPr lang="ru-RU" sz="2400" dirty="0" err="1" smtClean="0">
                <a:effectLst/>
                <a:latin typeface="Arial" pitchFamily="34" charset="0"/>
                <a:cs typeface="Arial" pitchFamily="34" charset="0"/>
              </a:rPr>
              <a:t>сътрудничество</a:t>
            </a:r>
            <a:r>
              <a:rPr lang="ru-RU" sz="2400" dirty="0" smtClean="0">
                <a:effectLst/>
                <a:latin typeface="Arial" pitchFamily="34" charset="0"/>
                <a:cs typeface="Arial" pitchFamily="34" charset="0"/>
              </a:rPr>
              <a:t> на </a:t>
            </a:r>
            <a:r>
              <a:rPr lang="ru-RU" sz="2400" dirty="0" err="1" smtClean="0">
                <a:effectLst/>
                <a:latin typeface="Arial" pitchFamily="34" charset="0"/>
                <a:cs typeface="Arial" pitchFamily="34" charset="0"/>
              </a:rPr>
              <a:t>местни</a:t>
            </a:r>
            <a:r>
              <a:rPr lang="ru-RU" sz="2400" dirty="0" smtClean="0">
                <a:effectLst/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 smtClean="0">
                <a:effectLst/>
                <a:latin typeface="Arial" pitchFamily="34" charset="0"/>
                <a:cs typeface="Arial" pitchFamily="34" charset="0"/>
              </a:rPr>
              <a:t>инициативни</a:t>
            </a:r>
            <a:r>
              <a:rPr lang="ru-RU" sz="2400" dirty="0" smtClean="0">
                <a:effectLst/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 smtClean="0">
                <a:effectLst/>
                <a:latin typeface="Arial" pitchFamily="34" charset="0"/>
                <a:cs typeface="Arial" pitchFamily="34" charset="0"/>
              </a:rPr>
              <a:t>групи</a:t>
            </a:r>
            <a:endParaRPr lang="en-US" sz="2400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39552" y="1438308"/>
            <a:ext cx="8136904" cy="5037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/>
          </a:p>
          <a:p>
            <a:pPr algn="just"/>
            <a:r>
              <a:rPr lang="ru-RU" b="1" dirty="0" err="1">
                <a:latin typeface="Arial" panose="020B0604020202020204" pitchFamily="34" charset="0"/>
                <a:cs typeface="Arial" panose="020B0604020202020204" pitchFamily="34" charset="0"/>
              </a:rPr>
              <a:t>Най-късно</a:t>
            </a:r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 до две </a:t>
            </a:r>
            <a:r>
              <a:rPr lang="ru-RU" b="1" dirty="0" err="1">
                <a:latin typeface="Arial" panose="020B0604020202020204" pitchFamily="34" charset="0"/>
                <a:cs typeface="Arial" panose="020B0604020202020204" pitchFamily="34" charset="0"/>
              </a:rPr>
              <a:t>години</a:t>
            </a:r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 след </a:t>
            </a:r>
            <a:r>
              <a:rPr lang="ru-RU" b="1" dirty="0" err="1">
                <a:latin typeface="Arial" panose="020B0604020202020204" pitchFamily="34" charset="0"/>
                <a:cs typeface="Arial" panose="020B0604020202020204" pitchFamily="34" charset="0"/>
              </a:rPr>
              <a:t>датата</a:t>
            </a:r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 на </a:t>
            </a:r>
            <a:r>
              <a:rPr lang="ru-RU" b="1" dirty="0" err="1">
                <a:latin typeface="Arial" panose="020B0604020202020204" pitchFamily="34" charset="0"/>
                <a:cs typeface="Arial" panose="020B0604020202020204" pitchFamily="34" charset="0"/>
              </a:rPr>
              <a:t>подписване</a:t>
            </a:r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 на </a:t>
            </a:r>
            <a:r>
              <a:rPr lang="ru-RU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Споразумението</a:t>
            </a:r>
            <a:r>
              <a:rPr 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> за </a:t>
            </a:r>
            <a:r>
              <a:rPr lang="ru-RU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партньорство</a:t>
            </a:r>
            <a:r>
              <a:rPr 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УО </a:t>
            </a:r>
            <a:r>
              <a:rPr lang="ru-RU" b="1" dirty="0" err="1">
                <a:latin typeface="Arial" panose="020B0604020202020204" pitchFamily="34" charset="0"/>
                <a:cs typeface="Arial" panose="020B0604020202020204" pitchFamily="34" charset="0"/>
              </a:rPr>
              <a:t>оповестява</a:t>
            </a:r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b="1" dirty="0" err="1">
                <a:latin typeface="Arial" panose="020B0604020202020204" pitchFamily="34" charset="0"/>
                <a:cs typeface="Arial" panose="020B0604020202020204" pitchFamily="34" charset="0"/>
              </a:rPr>
              <a:t>процедурата</a:t>
            </a:r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 за </a:t>
            </a:r>
            <a:r>
              <a:rPr lang="ru-RU" b="1" dirty="0" err="1">
                <a:latin typeface="Arial" panose="020B0604020202020204" pitchFamily="34" charset="0"/>
                <a:cs typeface="Arial" panose="020B0604020202020204" pitchFamily="34" charset="0"/>
              </a:rPr>
              <a:t>избор</a:t>
            </a:r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 на </a:t>
            </a:r>
            <a:r>
              <a:rPr lang="ru-RU" b="1" dirty="0" err="1">
                <a:latin typeface="Arial" panose="020B0604020202020204" pitchFamily="34" charset="0"/>
                <a:cs typeface="Arial" panose="020B0604020202020204" pitchFamily="34" charset="0"/>
              </a:rPr>
              <a:t>проекти</a:t>
            </a:r>
            <a:r>
              <a:rPr 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just"/>
            <a:endParaRPr lang="ru-RU" dirty="0">
              <a:solidFill>
                <a:prstClr val="black"/>
              </a:solidFill>
              <a:latin typeface="Arial" charset="0"/>
            </a:endParaRPr>
          </a:p>
          <a:p>
            <a:pPr algn="just"/>
            <a:r>
              <a:rPr lang="ru-RU" sz="20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Критерии </a:t>
            </a:r>
            <a:r>
              <a:rPr lang="ru-RU" sz="2000" b="1" u="sng" dirty="0">
                <a:latin typeface="Arial" panose="020B0604020202020204" pitchFamily="34" charset="0"/>
                <a:cs typeface="Arial" panose="020B0604020202020204" pitchFamily="34" charset="0"/>
              </a:rPr>
              <a:t>за </a:t>
            </a:r>
            <a:r>
              <a:rPr lang="ru-RU" sz="2000" b="1" u="sng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избор</a:t>
            </a:r>
            <a:r>
              <a:rPr lang="ru-RU" sz="20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 на </a:t>
            </a:r>
            <a:r>
              <a:rPr lang="ru-RU" sz="2000" b="1" u="sng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проекти</a:t>
            </a:r>
            <a:r>
              <a:rPr lang="ru-RU" sz="20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endParaRPr lang="ru-RU" sz="2000" b="1" u="sng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ru-RU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65760" indent="-256032" algn="just" fontAlgn="base">
              <a:spcBef>
                <a:spcPts val="400"/>
              </a:spcBef>
              <a:spcAft>
                <a:spcPct val="0"/>
              </a:spcAft>
              <a:buClr>
                <a:schemeClr val="accent1"/>
              </a:buClr>
              <a:buSzPct val="68000"/>
              <a:buFont typeface="Wingdings 3"/>
              <a:buChar char=""/>
            </a:pPr>
            <a:r>
              <a:rPr lang="ru-RU" dirty="0" smtClean="0">
                <a:solidFill>
                  <a:prstClr val="black"/>
                </a:solidFill>
                <a:latin typeface="Arial" charset="0"/>
              </a:rPr>
              <a:t>Качество </a:t>
            </a:r>
            <a:r>
              <a:rPr lang="ru-RU" dirty="0">
                <a:solidFill>
                  <a:prstClr val="black"/>
                </a:solidFill>
                <a:latin typeface="Arial" charset="0"/>
              </a:rPr>
              <a:t>на проекта;</a:t>
            </a:r>
          </a:p>
          <a:p>
            <a:pPr marL="365760" indent="-256032" algn="just" fontAlgn="base">
              <a:spcBef>
                <a:spcPts val="400"/>
              </a:spcBef>
              <a:spcAft>
                <a:spcPct val="0"/>
              </a:spcAft>
              <a:buClr>
                <a:schemeClr val="accent1"/>
              </a:buClr>
              <a:buSzPct val="68000"/>
              <a:buFont typeface="Wingdings 3"/>
              <a:buChar char=""/>
            </a:pPr>
            <a:r>
              <a:rPr lang="ru-RU" dirty="0" smtClean="0">
                <a:solidFill>
                  <a:prstClr val="black"/>
                </a:solidFill>
                <a:latin typeface="Arial" charset="0"/>
              </a:rPr>
              <a:t>Наличие </a:t>
            </a:r>
            <a:r>
              <a:rPr lang="ru-RU" dirty="0">
                <a:solidFill>
                  <a:prstClr val="black"/>
                </a:solidFill>
                <a:latin typeface="Arial" charset="0"/>
              </a:rPr>
              <a:t>на ясна </a:t>
            </a:r>
            <a:r>
              <a:rPr lang="ru-RU" dirty="0" err="1">
                <a:solidFill>
                  <a:prstClr val="black"/>
                </a:solidFill>
                <a:latin typeface="Arial" charset="0"/>
              </a:rPr>
              <a:t>обвързаност</a:t>
            </a:r>
            <a:r>
              <a:rPr lang="ru-RU" dirty="0">
                <a:solidFill>
                  <a:prstClr val="black"/>
                </a:solidFill>
                <a:latin typeface="Arial" charset="0"/>
              </a:rPr>
              <a:t> с целите на СМР;</a:t>
            </a:r>
          </a:p>
          <a:p>
            <a:pPr marL="365760" indent="-256032" algn="just" fontAlgn="base">
              <a:spcBef>
                <a:spcPts val="400"/>
              </a:spcBef>
              <a:spcAft>
                <a:spcPct val="0"/>
              </a:spcAft>
              <a:buClr>
                <a:schemeClr val="accent1"/>
              </a:buClr>
              <a:buSzPct val="68000"/>
              <a:buFont typeface="Wingdings 3"/>
              <a:buChar char=""/>
            </a:pPr>
            <a:r>
              <a:rPr lang="ru-RU" dirty="0" smtClean="0">
                <a:solidFill>
                  <a:prstClr val="black"/>
                </a:solidFill>
                <a:latin typeface="Arial" charset="0"/>
              </a:rPr>
              <a:t>Качество </a:t>
            </a:r>
            <a:r>
              <a:rPr lang="ru-RU" dirty="0">
                <a:solidFill>
                  <a:prstClr val="black"/>
                </a:solidFill>
                <a:latin typeface="Arial" charset="0"/>
              </a:rPr>
              <a:t>на </a:t>
            </a:r>
            <a:r>
              <a:rPr lang="ru-RU" dirty="0" err="1">
                <a:solidFill>
                  <a:prstClr val="black"/>
                </a:solidFill>
                <a:latin typeface="Arial" charset="0"/>
              </a:rPr>
              <a:t>партньорството</a:t>
            </a:r>
            <a:r>
              <a:rPr lang="ru-RU" dirty="0">
                <a:solidFill>
                  <a:prstClr val="black"/>
                </a:solidFill>
                <a:latin typeface="Arial" charset="0"/>
              </a:rPr>
              <a:t>;</a:t>
            </a:r>
          </a:p>
          <a:p>
            <a:pPr marL="365760" indent="-256032" algn="just" fontAlgn="base">
              <a:spcBef>
                <a:spcPts val="400"/>
              </a:spcBef>
              <a:spcAft>
                <a:spcPct val="0"/>
              </a:spcAft>
              <a:buClr>
                <a:schemeClr val="accent1"/>
              </a:buClr>
              <a:buSzPct val="68000"/>
              <a:buFont typeface="Wingdings 3"/>
              <a:buChar char=""/>
            </a:pPr>
            <a:r>
              <a:rPr lang="ru-RU" dirty="0" err="1" smtClean="0">
                <a:solidFill>
                  <a:prstClr val="black"/>
                </a:solidFill>
                <a:latin typeface="Arial" charset="0"/>
              </a:rPr>
              <a:t>Брой</a:t>
            </a:r>
            <a:r>
              <a:rPr lang="ru-RU" dirty="0" smtClean="0">
                <a:solidFill>
                  <a:prstClr val="black"/>
                </a:solidFill>
                <a:latin typeface="Arial" charset="0"/>
              </a:rPr>
              <a:t> </a:t>
            </a:r>
            <a:r>
              <a:rPr lang="ru-RU" dirty="0" err="1">
                <a:solidFill>
                  <a:prstClr val="black"/>
                </a:solidFill>
                <a:latin typeface="Arial" charset="0"/>
              </a:rPr>
              <a:t>участващи</a:t>
            </a:r>
            <a:r>
              <a:rPr lang="ru-RU" dirty="0">
                <a:solidFill>
                  <a:prstClr val="black"/>
                </a:solidFill>
                <a:latin typeface="Arial" charset="0"/>
              </a:rPr>
              <a:t> </a:t>
            </a:r>
            <a:r>
              <a:rPr lang="ru-RU" dirty="0" err="1">
                <a:solidFill>
                  <a:prstClr val="black"/>
                </a:solidFill>
                <a:latin typeface="Arial" charset="0"/>
              </a:rPr>
              <a:t>партньори</a:t>
            </a:r>
            <a:r>
              <a:rPr lang="ru-RU" dirty="0">
                <a:solidFill>
                  <a:prstClr val="black"/>
                </a:solidFill>
                <a:latin typeface="Arial" charset="0"/>
              </a:rPr>
              <a:t>.</a:t>
            </a:r>
          </a:p>
          <a:p>
            <a:pPr algn="just"/>
            <a:endParaRPr lang="ru-RU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ru-RU" sz="2000" b="1" u="sng" dirty="0" err="1">
                <a:latin typeface="Arial" panose="020B0604020202020204" pitchFamily="34" charset="0"/>
                <a:cs typeface="Arial" panose="020B0604020202020204" pitchFamily="34" charset="0"/>
              </a:rPr>
              <a:t>Интензитет</a:t>
            </a:r>
            <a:r>
              <a:rPr lang="ru-RU" sz="2000" b="1" u="sng" dirty="0">
                <a:latin typeface="Arial" panose="020B0604020202020204" pitchFamily="34" charset="0"/>
                <a:cs typeface="Arial" panose="020B0604020202020204" pitchFamily="34" charset="0"/>
              </a:rPr>
              <a:t> на </a:t>
            </a:r>
            <a:r>
              <a:rPr lang="ru-RU" sz="2000" b="1" u="sng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помощта</a:t>
            </a:r>
            <a:r>
              <a:rPr lang="ru-RU" sz="20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endParaRPr lang="ru-RU" sz="2000" b="1" u="sng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bg-BG" dirty="0">
                <a:latin typeface="Arial" panose="020B0604020202020204" pitchFamily="34" charset="0"/>
                <a:cs typeface="Arial" panose="020B0604020202020204" pitchFamily="34" charset="0"/>
              </a:rPr>
              <a:t>До 100% в зависимост от приложимия режим на държавна </a:t>
            </a:r>
            <a:r>
              <a:rPr lang="bg-BG" dirty="0" smtClean="0">
                <a:latin typeface="Arial" panose="020B0604020202020204" pitchFamily="34" charset="0"/>
                <a:cs typeface="Arial" panose="020B0604020202020204" pitchFamily="34" charset="0"/>
              </a:rPr>
              <a:t>помощ.</a:t>
            </a:r>
          </a:p>
          <a:p>
            <a:pPr algn="just"/>
            <a:r>
              <a:rPr lang="bg-BG" dirty="0" smtClean="0">
                <a:latin typeface="Arial" panose="020B0604020202020204" pitchFamily="34" charset="0"/>
                <a:cs typeface="Arial" panose="020B0604020202020204" pitchFamily="34" charset="0"/>
              </a:rPr>
              <a:t>По подмярката ще се прилагат </a:t>
            </a:r>
            <a:r>
              <a:rPr lang="bg-BG" smtClean="0">
                <a:latin typeface="Arial" panose="020B0604020202020204" pitchFamily="34" charset="0"/>
                <a:cs typeface="Arial" panose="020B0604020202020204" pitchFamily="34" charset="0"/>
              </a:rPr>
              <a:t>опростени разходи.</a:t>
            </a:r>
            <a:endParaRPr lang="ru-RU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ru-RU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6109150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9" y="44624"/>
            <a:ext cx="2304255" cy="775843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CD1A774-2575-4D98-AA76-1C6D5EAA728E}" type="slidenum">
              <a:rPr lang="bg-BG" smtClean="0">
                <a:solidFill>
                  <a:srgbClr val="000000"/>
                </a:solidFill>
              </a:rPr>
              <a:pPr>
                <a:defRPr/>
              </a:pPr>
              <a:t>29</a:t>
            </a:fld>
            <a:endParaRPr lang="bg-BG">
              <a:solidFill>
                <a:srgbClr val="00000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692695"/>
            <a:ext cx="8229600" cy="1026865"/>
          </a:xfrm>
        </p:spPr>
        <p:txBody>
          <a:bodyPr>
            <a:normAutofit/>
          </a:bodyPr>
          <a:lstStyle/>
          <a:p>
            <a:r>
              <a:rPr lang="ru-RU" sz="240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Подмярка</a:t>
            </a:r>
            <a:r>
              <a:rPr lang="ru-RU" sz="24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19.4 </a:t>
            </a:r>
            <a:r>
              <a:rPr lang="ru-RU" sz="240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Текущи</a:t>
            </a:r>
            <a:r>
              <a:rPr lang="ru-RU" sz="24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40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разходи</a:t>
            </a:r>
            <a:r>
              <a:rPr lang="ru-RU" sz="24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и </a:t>
            </a:r>
            <a:r>
              <a:rPr lang="ru-RU" sz="240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популяризиране</a:t>
            </a:r>
            <a:r>
              <a:rPr lang="ru-RU" sz="24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на стратегия за </a:t>
            </a:r>
            <a:r>
              <a:rPr lang="ru-RU" sz="240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водено</a:t>
            </a:r>
            <a:r>
              <a:rPr lang="ru-RU" sz="24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от </a:t>
            </a:r>
            <a:r>
              <a:rPr lang="ru-RU" sz="240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общностите</a:t>
            </a:r>
            <a:r>
              <a:rPr lang="ru-RU" sz="24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40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местно</a:t>
            </a:r>
            <a:r>
              <a:rPr lang="ru-RU" sz="24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развитие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39552" y="1700808"/>
            <a:ext cx="7992888" cy="48423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u="sng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Допустими</a:t>
            </a:r>
            <a:r>
              <a:rPr lang="ru-RU" sz="20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b="1" u="sng" dirty="0" err="1" smtClean="0">
                <a:latin typeface="Arial" panose="020B0604020202020204" pitchFamily="34" charset="0"/>
                <a:cs typeface="Arial" panose="020B0604020202020204" pitchFamily="34" charset="0"/>
              </a:rPr>
              <a:t>разходи</a:t>
            </a:r>
            <a:r>
              <a:rPr lang="ru-RU" sz="2000" b="1" u="sng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endParaRPr lang="ru-RU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65760" indent="-256032" algn="just" fontAlgn="base">
              <a:spcBef>
                <a:spcPts val="400"/>
              </a:spcBef>
              <a:spcAft>
                <a:spcPct val="0"/>
              </a:spcAft>
              <a:buClr>
                <a:schemeClr val="accent1"/>
              </a:buClr>
              <a:buSzPct val="68000"/>
              <a:buFont typeface="Wingdings 3"/>
              <a:buChar char=""/>
            </a:pPr>
            <a:r>
              <a:rPr lang="ru-RU" dirty="0" err="1">
                <a:solidFill>
                  <a:prstClr val="black"/>
                </a:solidFill>
                <a:latin typeface="Arial" charset="0"/>
              </a:rPr>
              <a:t>Текущи</a:t>
            </a:r>
            <a:r>
              <a:rPr lang="ru-RU" dirty="0">
                <a:solidFill>
                  <a:prstClr val="black"/>
                </a:solidFill>
                <a:latin typeface="Arial" charset="0"/>
              </a:rPr>
              <a:t> </a:t>
            </a:r>
            <a:r>
              <a:rPr lang="ru-RU" dirty="0" err="1">
                <a:solidFill>
                  <a:prstClr val="black"/>
                </a:solidFill>
                <a:latin typeface="Arial" charset="0"/>
              </a:rPr>
              <a:t>разходи</a:t>
            </a:r>
            <a:r>
              <a:rPr lang="ru-RU" dirty="0">
                <a:solidFill>
                  <a:prstClr val="black"/>
                </a:solidFill>
                <a:latin typeface="Arial" charset="0"/>
              </a:rPr>
              <a:t>, </a:t>
            </a:r>
            <a:r>
              <a:rPr lang="ru-RU" dirty="0" err="1">
                <a:solidFill>
                  <a:prstClr val="black"/>
                </a:solidFill>
                <a:latin typeface="Arial" charset="0"/>
              </a:rPr>
              <a:t>свързани</a:t>
            </a:r>
            <a:r>
              <a:rPr lang="ru-RU" dirty="0">
                <a:solidFill>
                  <a:prstClr val="black"/>
                </a:solidFill>
                <a:latin typeface="Arial" charset="0"/>
              </a:rPr>
              <a:t> с </a:t>
            </a:r>
            <a:r>
              <a:rPr lang="ru-RU" dirty="0" err="1">
                <a:solidFill>
                  <a:prstClr val="black"/>
                </a:solidFill>
                <a:latin typeface="Arial" charset="0"/>
              </a:rPr>
              <a:t>управлението</a:t>
            </a:r>
            <a:r>
              <a:rPr lang="ru-RU" dirty="0">
                <a:solidFill>
                  <a:prstClr val="black"/>
                </a:solidFill>
                <a:latin typeface="Arial" charset="0"/>
              </a:rPr>
              <a:t> на МИГ при </a:t>
            </a:r>
            <a:r>
              <a:rPr lang="ru-RU" dirty="0" err="1">
                <a:solidFill>
                  <a:prstClr val="black"/>
                </a:solidFill>
                <a:latin typeface="Arial" charset="0"/>
              </a:rPr>
              <a:t>прилагането</a:t>
            </a:r>
            <a:r>
              <a:rPr lang="ru-RU" dirty="0">
                <a:solidFill>
                  <a:prstClr val="black"/>
                </a:solidFill>
                <a:latin typeface="Arial" charset="0"/>
              </a:rPr>
              <a:t> на СМР;</a:t>
            </a:r>
          </a:p>
          <a:p>
            <a:pPr marL="365760" indent="-256032" algn="just" fontAlgn="base">
              <a:spcBef>
                <a:spcPts val="400"/>
              </a:spcBef>
              <a:spcAft>
                <a:spcPct val="0"/>
              </a:spcAft>
              <a:buClr>
                <a:schemeClr val="accent1"/>
              </a:buClr>
              <a:buSzPct val="68000"/>
              <a:buFont typeface="Wingdings 3"/>
              <a:buChar char=""/>
            </a:pPr>
            <a:r>
              <a:rPr lang="ru-RU" dirty="0" err="1" smtClean="0">
                <a:solidFill>
                  <a:prstClr val="black"/>
                </a:solidFill>
                <a:latin typeface="Arial" charset="0"/>
              </a:rPr>
              <a:t>Разходи</a:t>
            </a:r>
            <a:r>
              <a:rPr lang="ru-RU" dirty="0" smtClean="0">
                <a:solidFill>
                  <a:prstClr val="black"/>
                </a:solidFill>
                <a:latin typeface="Arial" charset="0"/>
              </a:rPr>
              <a:t> </a:t>
            </a:r>
            <a:r>
              <a:rPr lang="ru-RU" dirty="0">
                <a:solidFill>
                  <a:prstClr val="black"/>
                </a:solidFill>
                <a:latin typeface="Arial" charset="0"/>
              </a:rPr>
              <a:t>за </a:t>
            </a:r>
            <a:r>
              <a:rPr lang="ru-RU" dirty="0" err="1">
                <a:solidFill>
                  <a:prstClr val="black"/>
                </a:solidFill>
                <a:latin typeface="Arial" charset="0"/>
              </a:rPr>
              <a:t>популяризиране</a:t>
            </a:r>
            <a:r>
              <a:rPr lang="ru-RU" dirty="0">
                <a:solidFill>
                  <a:prstClr val="black"/>
                </a:solidFill>
                <a:latin typeface="Arial" charset="0"/>
              </a:rPr>
              <a:t> на стратегия за </a:t>
            </a:r>
            <a:r>
              <a:rPr lang="ru-RU" dirty="0" err="1">
                <a:solidFill>
                  <a:prstClr val="black"/>
                </a:solidFill>
                <a:latin typeface="Arial" charset="0"/>
              </a:rPr>
              <a:t>водено</a:t>
            </a:r>
            <a:r>
              <a:rPr lang="ru-RU" dirty="0">
                <a:solidFill>
                  <a:prstClr val="black"/>
                </a:solidFill>
                <a:latin typeface="Arial" charset="0"/>
              </a:rPr>
              <a:t> от </a:t>
            </a:r>
            <a:r>
              <a:rPr lang="ru-RU" dirty="0" err="1">
                <a:solidFill>
                  <a:prstClr val="black"/>
                </a:solidFill>
                <a:latin typeface="Arial" charset="0"/>
              </a:rPr>
              <a:t>общностите</a:t>
            </a:r>
            <a:r>
              <a:rPr lang="ru-RU" dirty="0">
                <a:solidFill>
                  <a:prstClr val="black"/>
                </a:solidFill>
                <a:latin typeface="Arial" charset="0"/>
              </a:rPr>
              <a:t> </a:t>
            </a:r>
            <a:r>
              <a:rPr lang="ru-RU" dirty="0" err="1">
                <a:solidFill>
                  <a:prstClr val="black"/>
                </a:solidFill>
                <a:latin typeface="Arial" charset="0"/>
              </a:rPr>
              <a:t>местно</a:t>
            </a:r>
            <a:r>
              <a:rPr lang="ru-RU" dirty="0">
                <a:solidFill>
                  <a:prstClr val="black"/>
                </a:solidFill>
                <a:latin typeface="Arial" charset="0"/>
              </a:rPr>
              <a:t> </a:t>
            </a:r>
            <a:r>
              <a:rPr lang="ru-RU" dirty="0" smtClean="0">
                <a:solidFill>
                  <a:prstClr val="black"/>
                </a:solidFill>
                <a:latin typeface="Arial" charset="0"/>
              </a:rPr>
              <a:t>развитие;</a:t>
            </a:r>
          </a:p>
          <a:p>
            <a:pPr marL="365760" indent="-256032" algn="just" fontAlgn="base">
              <a:spcBef>
                <a:spcPts val="400"/>
              </a:spcBef>
              <a:spcAft>
                <a:spcPct val="0"/>
              </a:spcAft>
              <a:buClr>
                <a:schemeClr val="accent1"/>
              </a:buClr>
              <a:buSzPct val="68000"/>
              <a:buFont typeface="Wingdings 3"/>
              <a:buChar char=""/>
            </a:pPr>
            <a:r>
              <a:rPr lang="ru-RU" dirty="0" smtClean="0">
                <a:solidFill>
                  <a:prstClr val="black"/>
                </a:solidFill>
                <a:latin typeface="Arial" charset="0"/>
              </a:rPr>
              <a:t>По подмярката </a:t>
            </a:r>
            <a:r>
              <a:rPr lang="ru-RU" dirty="0" err="1" smtClean="0">
                <a:solidFill>
                  <a:prstClr val="black"/>
                </a:solidFill>
                <a:latin typeface="Arial" charset="0"/>
              </a:rPr>
              <a:t>ще</a:t>
            </a:r>
            <a:r>
              <a:rPr lang="ru-RU" dirty="0" smtClean="0">
                <a:solidFill>
                  <a:prstClr val="black"/>
                </a:solidFill>
                <a:latin typeface="Arial" charset="0"/>
              </a:rPr>
              <a:t> се </a:t>
            </a:r>
            <a:r>
              <a:rPr lang="ru-RU" dirty="0" err="1" smtClean="0">
                <a:solidFill>
                  <a:prstClr val="black"/>
                </a:solidFill>
                <a:latin typeface="Arial" charset="0"/>
              </a:rPr>
              <a:t>прилагат</a:t>
            </a:r>
            <a:r>
              <a:rPr lang="ru-RU" dirty="0" smtClean="0">
                <a:solidFill>
                  <a:prstClr val="black"/>
                </a:solidFill>
                <a:latin typeface="Arial" charset="0"/>
              </a:rPr>
              <a:t> </a:t>
            </a:r>
            <a:r>
              <a:rPr lang="ru-RU" dirty="0" err="1" smtClean="0">
                <a:solidFill>
                  <a:prstClr val="black"/>
                </a:solidFill>
                <a:latin typeface="Arial" charset="0"/>
              </a:rPr>
              <a:t>опростени</a:t>
            </a:r>
            <a:r>
              <a:rPr lang="ru-RU" dirty="0" smtClean="0">
                <a:solidFill>
                  <a:prstClr val="black"/>
                </a:solidFill>
                <a:latin typeface="Arial" charset="0"/>
              </a:rPr>
              <a:t> </a:t>
            </a:r>
            <a:r>
              <a:rPr lang="ru-RU" dirty="0" err="1" smtClean="0">
                <a:solidFill>
                  <a:prstClr val="black"/>
                </a:solidFill>
                <a:latin typeface="Arial" charset="0"/>
              </a:rPr>
              <a:t>разходи</a:t>
            </a:r>
            <a:r>
              <a:rPr lang="ru-RU" dirty="0" smtClean="0">
                <a:solidFill>
                  <a:prstClr val="black"/>
                </a:solidFill>
                <a:latin typeface="Arial" charset="0"/>
              </a:rPr>
              <a:t>.</a:t>
            </a:r>
            <a:endParaRPr lang="ru-RU" dirty="0">
              <a:solidFill>
                <a:prstClr val="black"/>
              </a:solidFill>
              <a:latin typeface="Arial" charset="0"/>
            </a:endParaRPr>
          </a:p>
          <a:p>
            <a:pPr algn="just"/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ru-RU" sz="2000" b="1" u="sng" dirty="0" err="1">
                <a:latin typeface="Arial" panose="020B0604020202020204" pitchFamily="34" charset="0"/>
                <a:cs typeface="Arial" panose="020B0604020202020204" pitchFamily="34" charset="0"/>
              </a:rPr>
              <a:t>Интензитет</a:t>
            </a:r>
            <a:r>
              <a:rPr lang="ru-RU" sz="2000" b="1" u="sng" dirty="0">
                <a:latin typeface="Arial" panose="020B0604020202020204" pitchFamily="34" charset="0"/>
                <a:cs typeface="Arial" panose="020B0604020202020204" pitchFamily="34" charset="0"/>
              </a:rPr>
              <a:t> и размер на </a:t>
            </a:r>
            <a:r>
              <a:rPr lang="ru-RU" sz="2000" b="1" u="sng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помощта</a:t>
            </a:r>
            <a:r>
              <a:rPr lang="ru-RU" sz="20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endParaRPr lang="ru-RU" sz="2000" b="1" u="sng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65760" indent="-256032" algn="just" fontAlgn="base">
              <a:spcBef>
                <a:spcPts val="400"/>
              </a:spcBef>
              <a:spcAft>
                <a:spcPct val="0"/>
              </a:spcAft>
              <a:buClr>
                <a:schemeClr val="accent1"/>
              </a:buClr>
              <a:buSzPct val="68000"/>
              <a:buFont typeface="Wingdings 3"/>
              <a:buChar char=""/>
            </a:pPr>
            <a:r>
              <a:rPr lang="ru-RU" dirty="0">
                <a:solidFill>
                  <a:prstClr val="black"/>
                </a:solidFill>
                <a:latin typeface="Arial" charset="0"/>
              </a:rPr>
              <a:t>До 100 % от </a:t>
            </a:r>
            <a:r>
              <a:rPr lang="ru-RU" dirty="0" err="1" smtClean="0">
                <a:solidFill>
                  <a:prstClr val="black"/>
                </a:solidFill>
                <a:latin typeface="Arial" charset="0"/>
              </a:rPr>
              <a:t>разходите</a:t>
            </a:r>
            <a:r>
              <a:rPr lang="ru-RU" dirty="0" smtClean="0">
                <a:solidFill>
                  <a:prstClr val="black"/>
                </a:solidFill>
                <a:latin typeface="Arial" charset="0"/>
              </a:rPr>
              <a:t>;</a:t>
            </a:r>
            <a:endParaRPr lang="ru-RU" dirty="0">
              <a:solidFill>
                <a:prstClr val="black"/>
              </a:solidFill>
              <a:latin typeface="Arial" charset="0"/>
            </a:endParaRPr>
          </a:p>
          <a:p>
            <a:pPr marL="365760" indent="-256032" algn="just" fontAlgn="base">
              <a:spcBef>
                <a:spcPts val="400"/>
              </a:spcBef>
              <a:spcAft>
                <a:spcPct val="0"/>
              </a:spcAft>
              <a:buClr>
                <a:schemeClr val="accent1"/>
              </a:buClr>
              <a:buSzPct val="68000"/>
              <a:buFont typeface="Wingdings 3"/>
              <a:buChar char=""/>
            </a:pPr>
            <a:r>
              <a:rPr lang="ru-RU" dirty="0" err="1">
                <a:solidFill>
                  <a:prstClr val="black"/>
                </a:solidFill>
                <a:latin typeface="Arial" charset="0"/>
              </a:rPr>
              <a:t>Помощта</a:t>
            </a:r>
            <a:r>
              <a:rPr lang="ru-RU" dirty="0">
                <a:solidFill>
                  <a:prstClr val="black"/>
                </a:solidFill>
                <a:latin typeface="Arial" charset="0"/>
              </a:rPr>
              <a:t> за </a:t>
            </a:r>
            <a:r>
              <a:rPr lang="ru-RU" dirty="0" err="1">
                <a:solidFill>
                  <a:prstClr val="black"/>
                </a:solidFill>
                <a:latin typeface="Arial" charset="0"/>
              </a:rPr>
              <a:t>текущи</a:t>
            </a:r>
            <a:r>
              <a:rPr lang="ru-RU" dirty="0">
                <a:solidFill>
                  <a:prstClr val="black"/>
                </a:solidFill>
                <a:latin typeface="Arial" charset="0"/>
              </a:rPr>
              <a:t> </a:t>
            </a:r>
            <a:r>
              <a:rPr lang="ru-RU" dirty="0" err="1">
                <a:solidFill>
                  <a:prstClr val="black"/>
                </a:solidFill>
                <a:latin typeface="Arial" charset="0"/>
              </a:rPr>
              <a:t>разходи</a:t>
            </a:r>
            <a:r>
              <a:rPr lang="ru-RU" dirty="0">
                <a:solidFill>
                  <a:prstClr val="black"/>
                </a:solidFill>
                <a:latin typeface="Arial" charset="0"/>
              </a:rPr>
              <a:t> и </a:t>
            </a:r>
            <a:r>
              <a:rPr lang="ru-RU" dirty="0" err="1">
                <a:solidFill>
                  <a:prstClr val="black"/>
                </a:solidFill>
                <a:latin typeface="Arial" charset="0"/>
              </a:rPr>
              <a:t>разходи</a:t>
            </a:r>
            <a:r>
              <a:rPr lang="ru-RU" dirty="0">
                <a:solidFill>
                  <a:prstClr val="black"/>
                </a:solidFill>
                <a:latin typeface="Arial" charset="0"/>
              </a:rPr>
              <a:t> за </a:t>
            </a:r>
            <a:r>
              <a:rPr lang="ru-RU" dirty="0" err="1">
                <a:solidFill>
                  <a:prstClr val="black"/>
                </a:solidFill>
                <a:latin typeface="Arial" charset="0"/>
              </a:rPr>
              <a:t>популяризиране</a:t>
            </a:r>
            <a:r>
              <a:rPr lang="ru-RU" dirty="0">
                <a:solidFill>
                  <a:prstClr val="black"/>
                </a:solidFill>
                <a:latin typeface="Arial" charset="0"/>
              </a:rPr>
              <a:t> на стратегия за </a:t>
            </a:r>
            <a:r>
              <a:rPr lang="ru-RU" dirty="0" err="1">
                <a:solidFill>
                  <a:prstClr val="black"/>
                </a:solidFill>
                <a:latin typeface="Arial" charset="0"/>
              </a:rPr>
              <a:t>водено</a:t>
            </a:r>
            <a:r>
              <a:rPr lang="ru-RU" dirty="0">
                <a:solidFill>
                  <a:prstClr val="black"/>
                </a:solidFill>
                <a:latin typeface="Arial" charset="0"/>
              </a:rPr>
              <a:t> от </a:t>
            </a:r>
            <a:r>
              <a:rPr lang="ru-RU" dirty="0" err="1">
                <a:solidFill>
                  <a:prstClr val="black"/>
                </a:solidFill>
                <a:latin typeface="Arial" charset="0"/>
              </a:rPr>
              <a:t>общностите</a:t>
            </a:r>
            <a:r>
              <a:rPr lang="ru-RU" dirty="0">
                <a:solidFill>
                  <a:prstClr val="black"/>
                </a:solidFill>
                <a:latin typeface="Arial" charset="0"/>
              </a:rPr>
              <a:t> </a:t>
            </a:r>
            <a:r>
              <a:rPr lang="ru-RU" dirty="0" err="1">
                <a:solidFill>
                  <a:prstClr val="black"/>
                </a:solidFill>
                <a:latin typeface="Arial" charset="0"/>
              </a:rPr>
              <a:t>местно</a:t>
            </a:r>
            <a:r>
              <a:rPr lang="ru-RU" dirty="0">
                <a:solidFill>
                  <a:prstClr val="black"/>
                </a:solidFill>
                <a:latin typeface="Arial" charset="0"/>
              </a:rPr>
              <a:t> развитие </a:t>
            </a:r>
            <a:r>
              <a:rPr lang="ru-RU" dirty="0" err="1">
                <a:solidFill>
                  <a:prstClr val="black"/>
                </a:solidFill>
                <a:latin typeface="Arial" charset="0"/>
              </a:rPr>
              <a:t>няма</a:t>
            </a:r>
            <a:r>
              <a:rPr lang="ru-RU" dirty="0">
                <a:solidFill>
                  <a:prstClr val="black"/>
                </a:solidFill>
                <a:latin typeface="Arial" charset="0"/>
              </a:rPr>
              <a:t> да </a:t>
            </a:r>
            <a:r>
              <a:rPr lang="ru-RU" dirty="0" err="1">
                <a:solidFill>
                  <a:prstClr val="black"/>
                </a:solidFill>
                <a:latin typeface="Arial" charset="0"/>
              </a:rPr>
              <a:t>надвишава</a:t>
            </a:r>
            <a:r>
              <a:rPr lang="ru-RU" dirty="0">
                <a:solidFill>
                  <a:prstClr val="black"/>
                </a:solidFill>
                <a:latin typeface="Arial" charset="0"/>
              </a:rPr>
              <a:t> 25% от </a:t>
            </a:r>
            <a:r>
              <a:rPr lang="ru-RU" dirty="0" err="1">
                <a:solidFill>
                  <a:prstClr val="black"/>
                </a:solidFill>
                <a:latin typeface="Arial" charset="0"/>
              </a:rPr>
              <a:t>общите</a:t>
            </a:r>
            <a:r>
              <a:rPr lang="ru-RU" dirty="0">
                <a:solidFill>
                  <a:prstClr val="black"/>
                </a:solidFill>
                <a:latin typeface="Arial" charset="0"/>
              </a:rPr>
              <a:t> </a:t>
            </a:r>
            <a:r>
              <a:rPr lang="ru-RU" dirty="0" err="1">
                <a:solidFill>
                  <a:prstClr val="black"/>
                </a:solidFill>
                <a:latin typeface="Arial" charset="0"/>
              </a:rPr>
              <a:t>публични</a:t>
            </a:r>
            <a:r>
              <a:rPr lang="ru-RU" dirty="0">
                <a:solidFill>
                  <a:prstClr val="black"/>
                </a:solidFill>
                <a:latin typeface="Arial" charset="0"/>
              </a:rPr>
              <a:t> </a:t>
            </a:r>
            <a:r>
              <a:rPr lang="ru-RU" dirty="0" err="1">
                <a:solidFill>
                  <a:prstClr val="black"/>
                </a:solidFill>
                <a:latin typeface="Arial" charset="0"/>
              </a:rPr>
              <a:t>разходи</a:t>
            </a:r>
            <a:r>
              <a:rPr lang="ru-RU" dirty="0">
                <a:solidFill>
                  <a:prstClr val="black"/>
                </a:solidFill>
                <a:latin typeface="Arial" charset="0"/>
              </a:rPr>
              <a:t> в </a:t>
            </a:r>
            <a:r>
              <a:rPr lang="ru-RU" dirty="0" err="1">
                <a:solidFill>
                  <a:prstClr val="black"/>
                </a:solidFill>
                <a:latin typeface="Arial" charset="0"/>
              </a:rPr>
              <a:t>рамките</a:t>
            </a:r>
            <a:r>
              <a:rPr lang="ru-RU" dirty="0">
                <a:solidFill>
                  <a:prstClr val="black"/>
                </a:solidFill>
                <a:latin typeface="Arial" charset="0"/>
              </a:rPr>
              <a:t> на </a:t>
            </a:r>
            <a:r>
              <a:rPr lang="ru-RU" dirty="0" err="1">
                <a:solidFill>
                  <a:prstClr val="black"/>
                </a:solidFill>
                <a:latin typeface="Arial" charset="0"/>
              </a:rPr>
              <a:t>стратегията</a:t>
            </a:r>
            <a:r>
              <a:rPr lang="ru-RU" dirty="0">
                <a:solidFill>
                  <a:prstClr val="black"/>
                </a:solidFill>
                <a:latin typeface="Arial" charset="0"/>
              </a:rPr>
              <a:t> за </a:t>
            </a:r>
            <a:r>
              <a:rPr lang="ru-RU" dirty="0" err="1">
                <a:solidFill>
                  <a:prstClr val="black"/>
                </a:solidFill>
                <a:latin typeface="Arial" charset="0"/>
              </a:rPr>
              <a:t>местно</a:t>
            </a:r>
            <a:r>
              <a:rPr lang="ru-RU" dirty="0">
                <a:solidFill>
                  <a:prstClr val="black"/>
                </a:solidFill>
                <a:latin typeface="Arial" charset="0"/>
              </a:rPr>
              <a:t> развитие.</a:t>
            </a:r>
          </a:p>
          <a:p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9327738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0"/>
            <a:ext cx="2698900" cy="908720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/>
            <a:r>
              <a:rPr lang="ru-RU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по-висока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от </a:t>
            </a:r>
            <a:r>
              <a:rPr lang="ru-RU" sz="2000" dirty="0" err="1">
                <a:latin typeface="Arial" panose="020B0604020202020204" pitchFamily="34" charset="0"/>
                <a:cs typeface="Arial" panose="020B0604020202020204" pitchFamily="34" charset="0"/>
              </a:rPr>
              <a:t>разходите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 и </a:t>
            </a:r>
            <a:r>
              <a:rPr lang="ru-RU" sz="2000" dirty="0" err="1">
                <a:latin typeface="Arial" panose="020B0604020202020204" pitchFamily="34" charset="0"/>
                <a:cs typeface="Arial" panose="020B0604020202020204" pitchFamily="34" charset="0"/>
              </a:rPr>
              <a:t>рисковете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ru-RU" sz="2000" dirty="0" err="1">
                <a:latin typeface="Arial" panose="020B0604020202020204" pitchFamily="34" charset="0"/>
                <a:cs typeface="Arial" panose="020B0604020202020204" pitchFamily="34" charset="0"/>
              </a:rPr>
              <a:t>свързани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 с </a:t>
            </a:r>
            <a:r>
              <a:rPr lang="ru-RU" sz="2000" dirty="0" err="1">
                <a:latin typeface="Arial" panose="020B0604020202020204" pitchFamily="34" charset="0"/>
                <a:cs typeface="Arial" panose="020B0604020202020204" pitchFamily="34" charset="0"/>
              </a:rPr>
              <a:t>делегирането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 на </a:t>
            </a:r>
            <a:r>
              <a:rPr lang="ru-RU" sz="2000" dirty="0" err="1">
                <a:latin typeface="Arial" panose="020B0604020202020204" pitchFamily="34" charset="0"/>
                <a:cs typeface="Arial" panose="020B0604020202020204" pitchFamily="34" charset="0"/>
              </a:rPr>
              <a:t>дейности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 на </a:t>
            </a:r>
            <a:r>
              <a:rPr lang="ru-RU" sz="2000" dirty="0" err="1">
                <a:latin typeface="Arial" panose="020B0604020202020204" pitchFamily="34" charset="0"/>
                <a:cs typeface="Arial" panose="020B0604020202020204" pitchFamily="34" charset="0"/>
              </a:rPr>
              <a:t>местните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групи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  <a:p>
            <a:pPr algn="just"/>
            <a:endParaRPr lang="ru-RU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ru-RU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произтича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от </a:t>
            </a:r>
            <a:r>
              <a:rPr lang="ru-RU" sz="2000" dirty="0" err="1">
                <a:latin typeface="Arial" panose="020B0604020202020204" pitchFamily="34" charset="0"/>
                <a:cs typeface="Arial" panose="020B0604020202020204" pitchFamily="34" charset="0"/>
              </a:rPr>
              <a:t>по-високата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dirty="0" err="1">
                <a:latin typeface="Arial" panose="020B0604020202020204" pitchFamily="34" charset="0"/>
                <a:cs typeface="Arial" panose="020B0604020202020204" pitchFamily="34" charset="0"/>
              </a:rPr>
              <a:t>обществена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dirty="0" err="1">
                <a:latin typeface="Arial" panose="020B0604020202020204" pitchFamily="34" charset="0"/>
                <a:cs typeface="Arial" panose="020B0604020202020204" pitchFamily="34" charset="0"/>
              </a:rPr>
              <a:t>активност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 и </a:t>
            </a:r>
            <a:r>
              <a:rPr lang="ru-RU" sz="2000" dirty="0" err="1">
                <a:latin typeface="Arial" panose="020B0604020202020204" pitchFamily="34" charset="0"/>
                <a:cs typeface="Arial" panose="020B0604020202020204" pitchFamily="34" charset="0"/>
              </a:rPr>
              <a:t>разработването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 на </a:t>
            </a:r>
            <a:r>
              <a:rPr lang="ru-RU" sz="2000" dirty="0" err="1">
                <a:latin typeface="Arial" panose="020B0604020202020204" pitchFamily="34" charset="0"/>
                <a:cs typeface="Arial" panose="020B0604020202020204" pitchFamily="34" charset="0"/>
              </a:rPr>
              <a:t>местни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dirty="0" err="1">
                <a:latin typeface="Arial" panose="020B0604020202020204" pitchFamily="34" charset="0"/>
                <a:cs typeface="Arial" panose="020B0604020202020204" pitchFamily="34" charset="0"/>
              </a:rPr>
              <a:t>проекти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 с </a:t>
            </a:r>
            <a:r>
              <a:rPr lang="ru-RU" sz="2000" dirty="0" err="1">
                <a:latin typeface="Arial" panose="020B0604020202020204" pitchFamily="34" charset="0"/>
                <a:cs typeface="Arial" panose="020B0604020202020204" pitchFamily="34" charset="0"/>
              </a:rPr>
              <a:t>по-добро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качество;</a:t>
            </a:r>
          </a:p>
          <a:p>
            <a:pPr algn="just"/>
            <a:endParaRPr lang="ru-RU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bg-BG" sz="2000" dirty="0">
                <a:latin typeface="Arial" panose="020B0604020202020204" pitchFamily="34" charset="0"/>
                <a:cs typeface="Arial" panose="020B0604020202020204" pitchFamily="34" charset="0"/>
              </a:rPr>
              <a:t>изграждат </a:t>
            </a:r>
            <a:r>
              <a:rPr lang="bg-BG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се връзки </a:t>
            </a:r>
            <a:r>
              <a:rPr lang="bg-BG" sz="2000" dirty="0">
                <a:latin typeface="Arial" panose="020B0604020202020204" pitchFamily="34" charset="0"/>
                <a:cs typeface="Arial" panose="020B0604020202020204" pitchFamily="34" charset="0"/>
              </a:rPr>
              <a:t>и </a:t>
            </a:r>
            <a:r>
              <a:rPr lang="bg-BG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лостове;</a:t>
            </a:r>
          </a:p>
          <a:p>
            <a:pPr algn="just"/>
            <a:endParaRPr lang="bg-BG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bg-BG" sz="2000" dirty="0">
                <a:latin typeface="Arial" panose="020B0604020202020204" pitchFamily="34" charset="0"/>
                <a:cs typeface="Arial" panose="020B0604020202020204" pitchFamily="34" charset="0"/>
              </a:rPr>
              <a:t>постигат </a:t>
            </a:r>
            <a:r>
              <a:rPr lang="bg-BG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се резултати </a:t>
            </a:r>
            <a:r>
              <a:rPr lang="bg-BG" sz="2000" dirty="0">
                <a:latin typeface="Arial" panose="020B0604020202020204" pitchFamily="34" charset="0"/>
                <a:cs typeface="Arial" panose="020B0604020202020204" pitchFamily="34" charset="0"/>
              </a:rPr>
              <a:t>по отношение на търсената </a:t>
            </a:r>
            <a:r>
              <a:rPr lang="bg-BG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промяна </a:t>
            </a:r>
            <a:r>
              <a:rPr lang="bg-BG" sz="2000" dirty="0">
                <a:latin typeface="Arial" panose="020B0604020202020204" pitchFamily="34" charset="0"/>
                <a:cs typeface="Arial" panose="020B0604020202020204" pitchFamily="34" charset="0"/>
              </a:rPr>
              <a:t>и въвеждане на </a:t>
            </a:r>
            <a:r>
              <a:rPr lang="bg-BG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иновации;</a:t>
            </a:r>
          </a:p>
          <a:p>
            <a:pPr algn="just"/>
            <a:endParaRPr lang="bg-BG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bg-BG" sz="2000" dirty="0">
                <a:latin typeface="Arial" panose="020B0604020202020204" pitchFamily="34" charset="0"/>
                <a:cs typeface="Arial" panose="020B0604020202020204" pitchFamily="34" charset="0"/>
              </a:rPr>
              <a:t>позволява работа в мрежа и </a:t>
            </a:r>
            <a:r>
              <a:rPr lang="bg-BG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координация;</a:t>
            </a:r>
          </a:p>
          <a:p>
            <a:pPr algn="just"/>
            <a:endParaRPr lang="bg-BG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bg-BG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подкрепя</a:t>
            </a:r>
            <a:r>
              <a:rPr lang="bg-BG" sz="2000" dirty="0">
                <a:latin typeface="Arial" panose="020B0604020202020204" pitchFamily="34" charset="0"/>
                <a:cs typeface="Arial" panose="020B0604020202020204" pitchFamily="34" charset="0"/>
              </a:rPr>
              <a:t>, без да </a:t>
            </a:r>
            <a:r>
              <a:rPr lang="bg-BG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ограничава.</a:t>
            </a:r>
            <a:endParaRPr lang="bg-BG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CD1A774-2575-4D98-AA76-1C6D5EAA728E}" type="slidenum">
              <a:rPr lang="bg-BG" smtClean="0">
                <a:solidFill>
                  <a:srgbClr val="000000"/>
                </a:solidFill>
              </a:rPr>
              <a:pPr>
                <a:defRPr/>
              </a:pPr>
              <a:t>3</a:t>
            </a:fld>
            <a:endParaRPr lang="bg-BG">
              <a:solidFill>
                <a:srgbClr val="00000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700" dirty="0" err="1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Добавена</a:t>
            </a:r>
            <a:r>
              <a:rPr lang="ru-RU" sz="2700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70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стойност</a:t>
            </a:r>
            <a:r>
              <a:rPr lang="ru-RU" sz="27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на ВОМР</a:t>
            </a:r>
            <a:endParaRPr lang="bg-BG" sz="2700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3108888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bg-BG" dirty="0" smtClean="0"/>
          </a:p>
          <a:p>
            <a:pPr marL="0" indent="0" algn="ctr">
              <a:buNone/>
            </a:pPr>
            <a:endParaRPr lang="bg-BG" dirty="0"/>
          </a:p>
          <a:p>
            <a:pPr marL="0" indent="0" algn="ctr">
              <a:buNone/>
            </a:pPr>
            <a:r>
              <a:rPr lang="bg-BG" sz="2800" dirty="0" smtClean="0">
                <a:latin typeface="Arial" pitchFamily="34" charset="0"/>
                <a:cs typeface="Arial" pitchFamily="34" charset="0"/>
              </a:rPr>
              <a:t>БЛАГОДАРЯ ЗА ВНИМАНИЕТО!</a:t>
            </a:r>
          </a:p>
          <a:p>
            <a:pPr marL="0" indent="0" algn="ctr">
              <a:buNone/>
            </a:pPr>
            <a:endParaRPr lang="bg-BG" sz="2800" dirty="0" smtClean="0">
              <a:latin typeface="Arial" pitchFamily="34" charset="0"/>
              <a:cs typeface="Arial" pitchFamily="34" charset="0"/>
            </a:endParaRPr>
          </a:p>
          <a:p>
            <a:pPr marL="0" indent="0" algn="ctr">
              <a:buNone/>
            </a:pPr>
            <a:endParaRPr lang="bg-BG" sz="2800" dirty="0">
              <a:latin typeface="Arial" pitchFamily="34" charset="0"/>
              <a:cs typeface="Arial" pitchFamily="34" charset="0"/>
            </a:endParaRPr>
          </a:p>
          <a:p>
            <a:pPr marL="0" indent="0" algn="ctr">
              <a:buNone/>
            </a:pPr>
            <a:r>
              <a:rPr lang="bg-BG" sz="2000" dirty="0" smtClean="0">
                <a:latin typeface="Arial" pitchFamily="34" charset="0"/>
                <a:cs typeface="Arial" pitchFamily="34" charset="0"/>
              </a:rPr>
              <a:t>ДИРЕКЦИЯ</a:t>
            </a:r>
          </a:p>
          <a:p>
            <a:pPr marL="0" indent="0" algn="ctr">
              <a:buNone/>
            </a:pPr>
            <a:r>
              <a:rPr lang="bg-BG" sz="2000" dirty="0" smtClean="0">
                <a:latin typeface="Arial" pitchFamily="34" charset="0"/>
                <a:cs typeface="Arial" pitchFamily="34" charset="0"/>
              </a:rPr>
              <a:t>„РАЗВИТИЕ НА СЕЛСКИТЕ РАЙОНИ“</a:t>
            </a:r>
          </a:p>
          <a:p>
            <a:pPr marL="0" indent="0" algn="ctr">
              <a:buNone/>
            </a:pPr>
            <a:r>
              <a:rPr lang="bg-BG" sz="2000" dirty="0" smtClean="0">
                <a:latin typeface="Arial" pitchFamily="34" charset="0"/>
                <a:cs typeface="Arial" pitchFamily="34" charset="0"/>
              </a:rPr>
              <a:t>Министерство на земеделието и храните</a:t>
            </a:r>
            <a:endParaRPr lang="bg-BG" sz="2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CD1A774-2575-4D98-AA76-1C6D5EAA728E}" type="slidenum">
              <a:rPr lang="bg-BG" smtClean="0">
                <a:solidFill>
                  <a:srgbClr val="000000"/>
                </a:solidFill>
              </a:rPr>
              <a:pPr>
                <a:defRPr/>
              </a:pPr>
              <a:t>30</a:t>
            </a:fld>
            <a:endParaRPr lang="bg-BG">
              <a:solidFill>
                <a:srgbClr val="000000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1241" y="57042"/>
            <a:ext cx="3816423" cy="12849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059925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Content Placeholder 2"/>
          <p:cNvSpPr>
            <a:spLocks noGrp="1"/>
          </p:cNvSpPr>
          <p:nvPr>
            <p:ph idx="1"/>
          </p:nvPr>
        </p:nvSpPr>
        <p:spPr>
          <a:xfrm>
            <a:off x="457200" y="1268413"/>
            <a:ext cx="8229600" cy="5113337"/>
          </a:xfrm>
        </p:spPr>
        <p:txBody>
          <a:bodyPr>
            <a:normAutofit fontScale="92500" lnSpcReduction="20000"/>
          </a:bodyPr>
          <a:lstStyle/>
          <a:p>
            <a:pPr marL="109728" indent="0">
              <a:spcBef>
                <a:spcPct val="0"/>
              </a:spcBef>
              <a:buNone/>
            </a:pPr>
            <a:r>
              <a:rPr lang="bg-BG" sz="2200" b="1" u="sng" dirty="0" smtClean="0">
                <a:solidFill>
                  <a:schemeClr val="tx2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Споразумение </a:t>
            </a:r>
            <a:r>
              <a:rPr lang="bg-BG" sz="2200" b="1" u="sng" dirty="0">
                <a:solidFill>
                  <a:schemeClr val="tx2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за </a:t>
            </a:r>
            <a:r>
              <a:rPr lang="bg-BG" sz="2200" b="1" u="sng" dirty="0" smtClean="0">
                <a:solidFill>
                  <a:schemeClr val="tx2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партньорство:</a:t>
            </a:r>
            <a:endParaRPr lang="en-US" sz="2200" b="1" u="sng" dirty="0">
              <a:solidFill>
                <a:schemeClr val="tx2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  <a:p>
            <a:pPr algn="just"/>
            <a:r>
              <a:rPr lang="ru-RU" sz="1900" dirty="0" err="1">
                <a:latin typeface="Arial" charset="0"/>
              </a:rPr>
              <a:t>Насърчаване</a:t>
            </a:r>
            <a:r>
              <a:rPr lang="ru-RU" sz="1900" dirty="0">
                <a:latin typeface="Arial" charset="0"/>
              </a:rPr>
              <a:t> на </a:t>
            </a:r>
            <a:r>
              <a:rPr lang="ru-RU" sz="1900" dirty="0" err="1">
                <a:latin typeface="Arial" charset="0"/>
              </a:rPr>
              <a:t>социалното</a:t>
            </a:r>
            <a:r>
              <a:rPr lang="ru-RU" sz="1900" dirty="0">
                <a:latin typeface="Arial" charset="0"/>
              </a:rPr>
              <a:t> </a:t>
            </a:r>
            <a:r>
              <a:rPr lang="ru-RU" sz="1900" dirty="0" err="1">
                <a:latin typeface="Arial" charset="0"/>
              </a:rPr>
              <a:t>приобщаване</a:t>
            </a:r>
            <a:r>
              <a:rPr lang="ru-RU" sz="1900" dirty="0">
                <a:latin typeface="Arial" charset="0"/>
              </a:rPr>
              <a:t> и </a:t>
            </a:r>
            <a:r>
              <a:rPr lang="ru-RU" sz="1900" dirty="0" err="1">
                <a:latin typeface="Arial" charset="0"/>
              </a:rPr>
              <a:t>намаляване</a:t>
            </a:r>
            <a:r>
              <a:rPr lang="ru-RU" sz="1900" dirty="0">
                <a:latin typeface="Arial" charset="0"/>
              </a:rPr>
              <a:t> на </a:t>
            </a:r>
            <a:r>
              <a:rPr lang="ru-RU" sz="1900" dirty="0" err="1">
                <a:latin typeface="Arial" charset="0"/>
              </a:rPr>
              <a:t>бедността</a:t>
            </a:r>
            <a:r>
              <a:rPr lang="ru-RU" sz="1900" dirty="0">
                <a:latin typeface="Arial" charset="0"/>
              </a:rPr>
              <a:t>;</a:t>
            </a:r>
          </a:p>
          <a:p>
            <a:pPr algn="just"/>
            <a:endParaRPr lang="ru-RU" sz="1900" dirty="0">
              <a:latin typeface="Arial" charset="0"/>
            </a:endParaRPr>
          </a:p>
          <a:p>
            <a:pPr algn="just"/>
            <a:r>
              <a:rPr lang="ru-RU" sz="1900" dirty="0" err="1">
                <a:latin typeface="Arial" charset="0"/>
              </a:rPr>
              <a:t>Интегриран</a:t>
            </a:r>
            <a:r>
              <a:rPr lang="ru-RU" sz="1900" dirty="0">
                <a:latin typeface="Arial" charset="0"/>
              </a:rPr>
              <a:t> подход </a:t>
            </a:r>
            <a:r>
              <a:rPr lang="ru-RU" sz="1900" dirty="0" err="1">
                <a:latin typeface="Arial" charset="0"/>
              </a:rPr>
              <a:t>към</a:t>
            </a:r>
            <a:r>
              <a:rPr lang="ru-RU" sz="1900" dirty="0">
                <a:latin typeface="Arial" charset="0"/>
              </a:rPr>
              <a:t> </a:t>
            </a:r>
            <a:r>
              <a:rPr lang="ru-RU" sz="1900" dirty="0" err="1">
                <a:latin typeface="Arial" charset="0"/>
              </a:rPr>
              <a:t>околната</a:t>
            </a:r>
            <a:r>
              <a:rPr lang="ru-RU" sz="1900" dirty="0">
                <a:latin typeface="Arial" charset="0"/>
              </a:rPr>
              <a:t> среда чрез </a:t>
            </a:r>
            <a:r>
              <a:rPr lang="ru-RU" sz="1900" dirty="0" err="1">
                <a:latin typeface="Arial" charset="0"/>
              </a:rPr>
              <a:t>съхраняване</a:t>
            </a:r>
            <a:r>
              <a:rPr lang="ru-RU" sz="1900" dirty="0">
                <a:latin typeface="Arial" charset="0"/>
              </a:rPr>
              <a:t> и </a:t>
            </a:r>
            <a:r>
              <a:rPr lang="ru-RU" sz="1900" dirty="0" err="1">
                <a:latin typeface="Arial" charset="0"/>
              </a:rPr>
              <a:t>опазване</a:t>
            </a:r>
            <a:r>
              <a:rPr lang="ru-RU" sz="1900" dirty="0">
                <a:latin typeface="Arial" charset="0"/>
              </a:rPr>
              <a:t> на </a:t>
            </a:r>
            <a:r>
              <a:rPr lang="ru-RU" sz="1900" dirty="0" err="1">
                <a:latin typeface="Arial" charset="0"/>
              </a:rPr>
              <a:t>околната</a:t>
            </a:r>
            <a:r>
              <a:rPr lang="ru-RU" sz="1900" dirty="0">
                <a:latin typeface="Arial" charset="0"/>
              </a:rPr>
              <a:t> среда и </a:t>
            </a:r>
            <a:r>
              <a:rPr lang="ru-RU" sz="1900" dirty="0" err="1">
                <a:latin typeface="Arial" charset="0"/>
              </a:rPr>
              <a:t>насърчаване</a:t>
            </a:r>
            <a:r>
              <a:rPr lang="ru-RU" sz="1900" dirty="0">
                <a:latin typeface="Arial" charset="0"/>
              </a:rPr>
              <a:t> на </a:t>
            </a:r>
            <a:r>
              <a:rPr lang="ru-RU" sz="1900" dirty="0" err="1">
                <a:latin typeface="Arial" charset="0"/>
              </a:rPr>
              <a:t>ресурсната</a:t>
            </a:r>
            <a:r>
              <a:rPr lang="ru-RU" sz="1900" dirty="0">
                <a:latin typeface="Arial" charset="0"/>
              </a:rPr>
              <a:t> </a:t>
            </a:r>
            <a:r>
              <a:rPr lang="ru-RU" sz="1900" dirty="0" err="1">
                <a:latin typeface="Arial" charset="0"/>
              </a:rPr>
              <a:t>ефективност</a:t>
            </a:r>
            <a:r>
              <a:rPr lang="ru-RU" sz="1900" dirty="0">
                <a:latin typeface="Arial" charset="0"/>
              </a:rPr>
              <a:t>, вкл. </a:t>
            </a:r>
            <a:r>
              <a:rPr lang="ru-RU" sz="1900" dirty="0" err="1">
                <a:latin typeface="Arial" charset="0"/>
              </a:rPr>
              <a:t>дейности</a:t>
            </a:r>
            <a:r>
              <a:rPr lang="ru-RU" sz="1900" dirty="0">
                <a:latin typeface="Arial" charset="0"/>
              </a:rPr>
              <a:t> за </a:t>
            </a:r>
            <a:r>
              <a:rPr lang="ru-RU" sz="1900" dirty="0" err="1">
                <a:latin typeface="Arial" charset="0"/>
              </a:rPr>
              <a:t>използване</a:t>
            </a:r>
            <a:r>
              <a:rPr lang="ru-RU" sz="1900" dirty="0">
                <a:latin typeface="Arial" charset="0"/>
              </a:rPr>
              <a:t> потенциала на </a:t>
            </a:r>
            <a:r>
              <a:rPr lang="ru-RU" sz="1900" dirty="0" err="1">
                <a:latin typeface="Arial" charset="0"/>
              </a:rPr>
              <a:t>културното</a:t>
            </a:r>
            <a:r>
              <a:rPr lang="ru-RU" sz="1900" dirty="0">
                <a:latin typeface="Arial" charset="0"/>
              </a:rPr>
              <a:t> наследство;</a:t>
            </a:r>
          </a:p>
          <a:p>
            <a:pPr algn="just"/>
            <a:endParaRPr lang="ru-RU" sz="1900" dirty="0">
              <a:latin typeface="Arial" charset="0"/>
            </a:endParaRPr>
          </a:p>
          <a:p>
            <a:pPr algn="just"/>
            <a:r>
              <a:rPr lang="ru-RU" sz="1900" dirty="0" err="1">
                <a:latin typeface="Arial" charset="0"/>
              </a:rPr>
              <a:t>Фокусиране</a:t>
            </a:r>
            <a:r>
              <a:rPr lang="ru-RU" sz="1900" dirty="0">
                <a:latin typeface="Arial" charset="0"/>
              </a:rPr>
              <a:t> </a:t>
            </a:r>
            <a:r>
              <a:rPr lang="ru-RU" sz="1900" dirty="0" err="1">
                <a:latin typeface="Arial" charset="0"/>
              </a:rPr>
              <a:t>върху</a:t>
            </a:r>
            <a:r>
              <a:rPr lang="ru-RU" sz="1900" dirty="0">
                <a:latin typeface="Arial" charset="0"/>
              </a:rPr>
              <a:t> </a:t>
            </a:r>
            <a:r>
              <a:rPr lang="ru-RU" sz="1900" dirty="0" err="1">
                <a:latin typeface="Arial" charset="0"/>
              </a:rPr>
              <a:t>иновациите</a:t>
            </a:r>
            <a:r>
              <a:rPr lang="ru-RU" sz="1900" dirty="0">
                <a:latin typeface="Arial" charset="0"/>
              </a:rPr>
              <a:t> чрез </a:t>
            </a:r>
            <a:r>
              <a:rPr lang="ru-RU" sz="1900" dirty="0" err="1">
                <a:latin typeface="Arial" charset="0"/>
              </a:rPr>
              <a:t>насърчаване</a:t>
            </a:r>
            <a:r>
              <a:rPr lang="ru-RU" sz="1900" dirty="0">
                <a:latin typeface="Arial" charset="0"/>
              </a:rPr>
              <a:t> на </a:t>
            </a:r>
            <a:r>
              <a:rPr lang="ru-RU" sz="1900" dirty="0" err="1">
                <a:latin typeface="Arial" charset="0"/>
              </a:rPr>
              <a:t>въвеждането</a:t>
            </a:r>
            <a:r>
              <a:rPr lang="ru-RU" sz="1900" dirty="0">
                <a:latin typeface="Arial" charset="0"/>
              </a:rPr>
              <a:t> им в </a:t>
            </a:r>
            <a:r>
              <a:rPr lang="ru-RU" sz="1900" dirty="0" err="1">
                <a:latin typeface="Arial" charset="0"/>
              </a:rPr>
              <a:t>практиката</a:t>
            </a:r>
            <a:r>
              <a:rPr lang="ru-RU" sz="1900" dirty="0">
                <a:latin typeface="Arial" charset="0"/>
              </a:rPr>
              <a:t>;</a:t>
            </a:r>
          </a:p>
          <a:p>
            <a:pPr algn="just"/>
            <a:endParaRPr lang="ru-RU" sz="1900" dirty="0">
              <a:latin typeface="Arial" charset="0"/>
            </a:endParaRPr>
          </a:p>
          <a:p>
            <a:pPr algn="just"/>
            <a:r>
              <a:rPr lang="ru-RU" sz="1900" dirty="0" err="1">
                <a:latin typeface="Arial" charset="0"/>
              </a:rPr>
              <a:t>Насърчаване</a:t>
            </a:r>
            <a:r>
              <a:rPr lang="ru-RU" sz="1900" dirty="0">
                <a:latin typeface="Arial" charset="0"/>
              </a:rPr>
              <a:t> на </a:t>
            </a:r>
            <a:r>
              <a:rPr lang="ru-RU" sz="1900" dirty="0" err="1">
                <a:latin typeface="Arial" charset="0"/>
              </a:rPr>
              <a:t>устойчивата</a:t>
            </a:r>
            <a:r>
              <a:rPr lang="ru-RU" sz="1900" dirty="0">
                <a:latin typeface="Arial" charset="0"/>
              </a:rPr>
              <a:t> и </a:t>
            </a:r>
            <a:r>
              <a:rPr lang="ru-RU" sz="1900" dirty="0" err="1">
                <a:latin typeface="Arial" charset="0"/>
              </a:rPr>
              <a:t>качествена</a:t>
            </a:r>
            <a:r>
              <a:rPr lang="ru-RU" sz="1900" dirty="0">
                <a:latin typeface="Arial" charset="0"/>
              </a:rPr>
              <a:t> </a:t>
            </a:r>
            <a:r>
              <a:rPr lang="ru-RU" sz="1900" dirty="0" err="1">
                <a:latin typeface="Arial" charset="0"/>
              </a:rPr>
              <a:t>заетост</a:t>
            </a:r>
            <a:r>
              <a:rPr lang="ru-RU" sz="1900" dirty="0">
                <a:latin typeface="Arial" charset="0"/>
              </a:rPr>
              <a:t> и </a:t>
            </a:r>
            <a:r>
              <a:rPr lang="ru-RU" sz="1900" dirty="0" err="1">
                <a:latin typeface="Arial" charset="0"/>
              </a:rPr>
              <a:t>подкрепа</a:t>
            </a:r>
            <a:r>
              <a:rPr lang="ru-RU" sz="1900" dirty="0">
                <a:latin typeface="Arial" charset="0"/>
              </a:rPr>
              <a:t> за </a:t>
            </a:r>
            <a:r>
              <a:rPr lang="ru-RU" sz="1900" dirty="0" err="1">
                <a:latin typeface="Arial" charset="0"/>
              </a:rPr>
              <a:t>мобилността</a:t>
            </a:r>
            <a:r>
              <a:rPr lang="ru-RU" sz="1900" dirty="0">
                <a:latin typeface="Arial" charset="0"/>
              </a:rPr>
              <a:t> на </a:t>
            </a:r>
            <a:r>
              <a:rPr lang="ru-RU" sz="1900" dirty="0" err="1">
                <a:latin typeface="Arial" charset="0"/>
              </a:rPr>
              <a:t>работната</a:t>
            </a:r>
            <a:r>
              <a:rPr lang="ru-RU" sz="1900" dirty="0">
                <a:latin typeface="Arial" charset="0"/>
              </a:rPr>
              <a:t> сила;</a:t>
            </a:r>
          </a:p>
          <a:p>
            <a:pPr algn="just"/>
            <a:endParaRPr lang="ru-RU" sz="1900" dirty="0">
              <a:latin typeface="Arial" charset="0"/>
            </a:endParaRPr>
          </a:p>
          <a:p>
            <a:pPr algn="just"/>
            <a:r>
              <a:rPr lang="ru-RU" sz="1900" dirty="0" err="1">
                <a:latin typeface="Arial" charset="0"/>
              </a:rPr>
              <a:t>Повишаване</a:t>
            </a:r>
            <a:r>
              <a:rPr lang="ru-RU" sz="1900" dirty="0">
                <a:latin typeface="Arial" charset="0"/>
              </a:rPr>
              <a:t> на </a:t>
            </a:r>
            <a:r>
              <a:rPr lang="ru-RU" sz="1900" dirty="0" err="1">
                <a:latin typeface="Arial" charset="0"/>
              </a:rPr>
              <a:t>конкурентоспособността</a:t>
            </a:r>
            <a:r>
              <a:rPr lang="ru-RU" sz="1900" dirty="0">
                <a:latin typeface="Arial" charset="0"/>
              </a:rPr>
              <a:t> на </a:t>
            </a:r>
            <a:r>
              <a:rPr lang="ru-RU" sz="1900" dirty="0" err="1">
                <a:latin typeface="Arial" charset="0"/>
              </a:rPr>
              <a:t>местните</a:t>
            </a:r>
            <a:r>
              <a:rPr lang="ru-RU" sz="1900" dirty="0">
                <a:latin typeface="Arial" charset="0"/>
              </a:rPr>
              <a:t> </a:t>
            </a:r>
            <a:r>
              <a:rPr lang="ru-RU" sz="1900" dirty="0" err="1">
                <a:latin typeface="Arial" charset="0"/>
              </a:rPr>
              <a:t>икономики</a:t>
            </a:r>
            <a:r>
              <a:rPr lang="ru-RU" sz="1900" dirty="0">
                <a:latin typeface="Arial" charset="0"/>
              </a:rPr>
              <a:t> и </a:t>
            </a:r>
            <a:r>
              <a:rPr lang="ru-RU" sz="1900" dirty="0" err="1">
                <a:latin typeface="Arial" charset="0"/>
              </a:rPr>
              <a:t>възможности</a:t>
            </a:r>
            <a:r>
              <a:rPr lang="ru-RU" sz="1900" dirty="0">
                <a:latin typeface="Arial" charset="0"/>
              </a:rPr>
              <a:t> за </a:t>
            </a:r>
            <a:r>
              <a:rPr lang="ru-RU" sz="1900" dirty="0" err="1">
                <a:latin typeface="Arial" charset="0"/>
              </a:rPr>
              <a:t>създаване</a:t>
            </a:r>
            <a:r>
              <a:rPr lang="ru-RU" sz="1900" dirty="0">
                <a:latin typeface="Arial" charset="0"/>
              </a:rPr>
              <a:t> на </a:t>
            </a:r>
            <a:r>
              <a:rPr lang="ru-RU" sz="1900" dirty="0" err="1">
                <a:latin typeface="Arial" charset="0"/>
              </a:rPr>
              <a:t>местен</a:t>
            </a:r>
            <a:r>
              <a:rPr lang="ru-RU" sz="1900" dirty="0">
                <a:latin typeface="Arial" charset="0"/>
              </a:rPr>
              <a:t> бизнес, </a:t>
            </a:r>
            <a:r>
              <a:rPr lang="ru-RU" sz="1900" dirty="0" err="1">
                <a:latin typeface="Arial" charset="0"/>
              </a:rPr>
              <a:t>включително</a:t>
            </a:r>
            <a:r>
              <a:rPr lang="ru-RU" sz="1900" dirty="0">
                <a:latin typeface="Arial" charset="0"/>
              </a:rPr>
              <a:t> чрез диверсификация, </a:t>
            </a:r>
            <a:r>
              <a:rPr lang="ru-RU" sz="1900" dirty="0" err="1">
                <a:latin typeface="Arial" charset="0"/>
              </a:rPr>
              <a:t>алтернативни</a:t>
            </a:r>
            <a:r>
              <a:rPr lang="ru-RU" sz="1900" dirty="0">
                <a:latin typeface="Arial" charset="0"/>
              </a:rPr>
              <a:t> </a:t>
            </a:r>
            <a:r>
              <a:rPr lang="ru-RU" sz="1900" dirty="0" err="1">
                <a:latin typeface="Arial" charset="0"/>
              </a:rPr>
              <a:t>дейности</a:t>
            </a:r>
            <a:r>
              <a:rPr lang="ru-RU" sz="1900" dirty="0">
                <a:latin typeface="Arial" charset="0"/>
              </a:rPr>
              <a:t> и устойчиво производство на аквакултури;</a:t>
            </a:r>
          </a:p>
          <a:p>
            <a:pPr algn="just"/>
            <a:endParaRPr lang="ru-RU" sz="1900" dirty="0">
              <a:latin typeface="Arial" charset="0"/>
            </a:endParaRPr>
          </a:p>
          <a:p>
            <a:pPr algn="just"/>
            <a:r>
              <a:rPr lang="ru-RU" sz="1900" dirty="0" err="1">
                <a:latin typeface="Arial" charset="0"/>
              </a:rPr>
              <a:t>Подобряване</a:t>
            </a:r>
            <a:r>
              <a:rPr lang="ru-RU" sz="1900" dirty="0">
                <a:latin typeface="Arial" charset="0"/>
              </a:rPr>
              <a:t> </a:t>
            </a:r>
            <a:r>
              <a:rPr lang="ru-RU" sz="1900" dirty="0" err="1">
                <a:latin typeface="Arial" charset="0"/>
              </a:rPr>
              <a:t>качеството</a:t>
            </a:r>
            <a:r>
              <a:rPr lang="ru-RU" sz="1900" dirty="0">
                <a:latin typeface="Arial" charset="0"/>
              </a:rPr>
              <a:t> на образование и </a:t>
            </a:r>
            <a:r>
              <a:rPr lang="ru-RU" sz="1900" dirty="0" err="1">
                <a:latin typeface="Arial" charset="0"/>
              </a:rPr>
              <a:t>повишаване</a:t>
            </a:r>
            <a:r>
              <a:rPr lang="ru-RU" sz="1900" dirty="0">
                <a:latin typeface="Arial" charset="0"/>
              </a:rPr>
              <a:t> </a:t>
            </a:r>
            <a:r>
              <a:rPr lang="ru-RU" sz="1900" dirty="0" err="1">
                <a:latin typeface="Arial" charset="0"/>
              </a:rPr>
              <a:t>квалификацията</a:t>
            </a:r>
            <a:r>
              <a:rPr lang="ru-RU" sz="1900" dirty="0">
                <a:latin typeface="Arial" charset="0"/>
              </a:rPr>
              <a:t> на </a:t>
            </a:r>
            <a:r>
              <a:rPr lang="ru-RU" sz="1900" dirty="0" err="1">
                <a:latin typeface="Arial" charset="0"/>
              </a:rPr>
              <a:t>населението</a:t>
            </a:r>
            <a:r>
              <a:rPr lang="ru-RU" sz="1900" dirty="0" smtClean="0">
                <a:latin typeface="Arial" charset="0"/>
              </a:rPr>
              <a:t>.</a:t>
            </a:r>
            <a:endParaRPr lang="ru-RU" sz="1900" dirty="0">
              <a:latin typeface="Arial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CD1A774-2575-4D98-AA76-1C6D5EAA728E}" type="slidenum">
              <a:rPr lang="bg-BG" smtClean="0">
                <a:solidFill>
                  <a:srgbClr val="000000"/>
                </a:solidFill>
              </a:rPr>
              <a:pPr>
                <a:defRPr/>
              </a:pPr>
              <a:t>4</a:t>
            </a:fld>
            <a:endParaRPr lang="bg-BG">
              <a:solidFill>
                <a:srgbClr val="000000"/>
              </a:solidFill>
            </a:endParaRPr>
          </a:p>
        </p:txBody>
      </p:sp>
      <p:sp>
        <p:nvSpPr>
          <p:cNvPr id="15361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bg-BG" sz="40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bg-BG" sz="4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bg-BG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bg-BG" sz="3100" dirty="0" smtClean="0">
                <a:latin typeface="Arial" panose="020B0604020202020204" pitchFamily="34" charset="0"/>
                <a:cs typeface="Arial" panose="020B0604020202020204" pitchFamily="34" charset="0"/>
              </a:rPr>
              <a:t>Цели</a:t>
            </a:r>
            <a:endParaRPr lang="en-US" sz="31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5363" name="Picture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8758" y="60424"/>
            <a:ext cx="2305050" cy="776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963907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Content Placeholder 2"/>
          <p:cNvSpPr>
            <a:spLocks noGrp="1"/>
          </p:cNvSpPr>
          <p:nvPr>
            <p:ph idx="1"/>
          </p:nvPr>
        </p:nvSpPr>
        <p:spPr>
          <a:xfrm>
            <a:off x="457200" y="1268413"/>
            <a:ext cx="8229600" cy="5113337"/>
          </a:xfrm>
        </p:spPr>
        <p:txBody>
          <a:bodyPr>
            <a:normAutofit/>
          </a:bodyPr>
          <a:lstStyle/>
          <a:p>
            <a:pPr eaLnBrk="1" hangingPunct="1">
              <a:buFont typeface="Arial" charset="0"/>
              <a:buNone/>
            </a:pPr>
            <a:r>
              <a:rPr lang="bg-BG" sz="2000" b="1" u="sng" dirty="0" smtClean="0">
                <a:solidFill>
                  <a:schemeClr val="tx2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Програма </a:t>
            </a:r>
            <a:r>
              <a:rPr lang="bg-BG" sz="2000" b="1" u="sng" dirty="0">
                <a:solidFill>
                  <a:schemeClr val="tx2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за развитие на селските </a:t>
            </a:r>
            <a:r>
              <a:rPr lang="bg-BG" sz="2000" b="1" u="sng" dirty="0" smtClean="0">
                <a:solidFill>
                  <a:schemeClr val="tx2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райони:</a:t>
            </a:r>
            <a:endParaRPr lang="en-US" sz="2000" b="1" u="sng" dirty="0">
              <a:solidFill>
                <a:schemeClr val="tx2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  <a:p>
            <a:pPr algn="just" eaLnBrk="1" hangingPunct="1"/>
            <a:endParaRPr lang="ru-RU" sz="1800" dirty="0" smtClean="0">
              <a:latin typeface="Arial" charset="0"/>
            </a:endParaRPr>
          </a:p>
          <a:p>
            <a:pPr algn="just" eaLnBrk="1" hangingPunct="1"/>
            <a:r>
              <a:rPr lang="ru-RU" sz="1800" dirty="0" smtClean="0">
                <a:latin typeface="Arial" charset="0"/>
              </a:rPr>
              <a:t>Развитие </a:t>
            </a:r>
            <a:r>
              <a:rPr lang="ru-RU" sz="1800" dirty="0">
                <a:latin typeface="Arial" charset="0"/>
              </a:rPr>
              <a:t>и </a:t>
            </a:r>
            <a:r>
              <a:rPr lang="ru-RU" sz="1800" dirty="0" err="1">
                <a:latin typeface="Arial" charset="0"/>
              </a:rPr>
              <a:t>стимулиране</a:t>
            </a:r>
            <a:r>
              <a:rPr lang="ru-RU" sz="1800" dirty="0">
                <a:latin typeface="Arial" charset="0"/>
              </a:rPr>
              <a:t> на </a:t>
            </a:r>
            <a:r>
              <a:rPr lang="ru-RU" sz="1800" dirty="0" err="1">
                <a:latin typeface="Arial" charset="0"/>
              </a:rPr>
              <a:t>предприемачество</a:t>
            </a:r>
            <a:r>
              <a:rPr lang="ru-RU" sz="1800" dirty="0">
                <a:latin typeface="Arial" charset="0"/>
              </a:rPr>
              <a:t> и устойчив бизнес;</a:t>
            </a:r>
          </a:p>
          <a:p>
            <a:pPr algn="just" eaLnBrk="1" hangingPunct="1"/>
            <a:endParaRPr lang="ru-RU" sz="1800" dirty="0" smtClean="0">
              <a:latin typeface="Arial" charset="0"/>
            </a:endParaRPr>
          </a:p>
          <a:p>
            <a:pPr algn="just" eaLnBrk="1" hangingPunct="1"/>
            <a:r>
              <a:rPr lang="ru-RU" sz="1800" dirty="0" smtClean="0">
                <a:latin typeface="Arial" charset="0"/>
              </a:rPr>
              <a:t>Развитие </a:t>
            </a:r>
            <a:r>
              <a:rPr lang="ru-RU" sz="1800" dirty="0">
                <a:latin typeface="Arial" charset="0"/>
              </a:rPr>
              <a:t>на динамична </a:t>
            </a:r>
            <a:r>
              <a:rPr lang="ru-RU" sz="1800" dirty="0" err="1">
                <a:latin typeface="Arial" charset="0"/>
              </a:rPr>
              <a:t>жизнена</a:t>
            </a:r>
            <a:r>
              <a:rPr lang="ru-RU" sz="1800" dirty="0">
                <a:latin typeface="Arial" charset="0"/>
              </a:rPr>
              <a:t> среда и </a:t>
            </a:r>
            <a:r>
              <a:rPr lang="ru-RU" sz="1800" dirty="0" err="1">
                <a:latin typeface="Arial" charset="0"/>
              </a:rPr>
              <a:t>подобряване</a:t>
            </a:r>
            <a:r>
              <a:rPr lang="ru-RU" sz="1800" dirty="0">
                <a:latin typeface="Arial" charset="0"/>
              </a:rPr>
              <a:t> </a:t>
            </a:r>
            <a:r>
              <a:rPr lang="ru-RU" sz="1800" dirty="0" err="1">
                <a:latin typeface="Arial" charset="0"/>
              </a:rPr>
              <a:t>качеството</a:t>
            </a:r>
            <a:r>
              <a:rPr lang="ru-RU" sz="1800" dirty="0">
                <a:latin typeface="Arial" charset="0"/>
              </a:rPr>
              <a:t> на живот чрез развитие на </a:t>
            </a:r>
            <a:r>
              <a:rPr lang="ru-RU" sz="1800" dirty="0" err="1">
                <a:latin typeface="Arial" charset="0"/>
              </a:rPr>
              <a:t>хоризонтални</a:t>
            </a:r>
            <a:r>
              <a:rPr lang="ru-RU" sz="1800" dirty="0">
                <a:latin typeface="Arial" charset="0"/>
              </a:rPr>
              <a:t> и междусекторни </a:t>
            </a:r>
            <a:r>
              <a:rPr lang="ru-RU" sz="1800" dirty="0" err="1">
                <a:latin typeface="Arial" charset="0"/>
              </a:rPr>
              <a:t>партньорства</a:t>
            </a:r>
            <a:r>
              <a:rPr lang="ru-RU" sz="1800" dirty="0">
                <a:latin typeface="Arial" charset="0"/>
              </a:rPr>
              <a:t> и взаимодействие за </a:t>
            </a:r>
            <a:r>
              <a:rPr lang="ru-RU" sz="1800" dirty="0" err="1">
                <a:latin typeface="Arial" charset="0"/>
              </a:rPr>
              <a:t>инициативи</a:t>
            </a:r>
            <a:r>
              <a:rPr lang="ru-RU" sz="1800" dirty="0">
                <a:latin typeface="Arial" charset="0"/>
              </a:rPr>
              <a:t> от общ интерес;</a:t>
            </a:r>
          </a:p>
          <a:p>
            <a:pPr algn="just" eaLnBrk="1" hangingPunct="1"/>
            <a:endParaRPr lang="ru-RU" sz="1800" dirty="0" smtClean="0">
              <a:latin typeface="Arial" charset="0"/>
            </a:endParaRPr>
          </a:p>
          <a:p>
            <a:pPr algn="just" eaLnBrk="1" hangingPunct="1"/>
            <a:r>
              <a:rPr lang="ru-RU" sz="1800" dirty="0" smtClean="0">
                <a:latin typeface="Arial" charset="0"/>
              </a:rPr>
              <a:t>Развитие </a:t>
            </a:r>
            <a:r>
              <a:rPr lang="ru-RU" sz="1800" dirty="0">
                <a:latin typeface="Arial" charset="0"/>
              </a:rPr>
              <a:t>на практики и модели за добро управление и участие на </a:t>
            </a:r>
            <a:r>
              <a:rPr lang="ru-RU" sz="1800" dirty="0" err="1">
                <a:latin typeface="Arial" charset="0"/>
              </a:rPr>
              <a:t>заинтересованите</a:t>
            </a:r>
            <a:r>
              <a:rPr lang="ru-RU" sz="1800" dirty="0">
                <a:latin typeface="Arial" charset="0"/>
              </a:rPr>
              <a:t> </a:t>
            </a:r>
            <a:r>
              <a:rPr lang="ru-RU" sz="1800" dirty="0" err="1">
                <a:latin typeface="Arial" charset="0"/>
              </a:rPr>
              <a:t>страни</a:t>
            </a:r>
            <a:r>
              <a:rPr lang="ru-RU" sz="1800" dirty="0">
                <a:latin typeface="Arial" charset="0"/>
              </a:rPr>
              <a:t> в </a:t>
            </a:r>
            <a:r>
              <a:rPr lang="ru-RU" sz="1800" dirty="0" err="1">
                <a:latin typeface="Arial" charset="0"/>
              </a:rPr>
              <a:t>развитието</a:t>
            </a:r>
            <a:r>
              <a:rPr lang="ru-RU" sz="1800" dirty="0">
                <a:latin typeface="Arial" charset="0"/>
              </a:rPr>
              <a:t> на </a:t>
            </a:r>
            <a:r>
              <a:rPr lang="ru-RU" sz="1800" dirty="0" err="1">
                <a:latin typeface="Arial" charset="0"/>
              </a:rPr>
              <a:t>територията</a:t>
            </a:r>
            <a:r>
              <a:rPr lang="ru-RU" sz="1800" dirty="0">
                <a:latin typeface="Arial" charset="0"/>
              </a:rPr>
              <a:t>, </a:t>
            </a:r>
            <a:r>
              <a:rPr lang="ru-RU" sz="1800" dirty="0" err="1">
                <a:latin typeface="Arial" charset="0"/>
              </a:rPr>
              <a:t>като</a:t>
            </a:r>
            <a:r>
              <a:rPr lang="ru-RU" sz="1800" dirty="0">
                <a:latin typeface="Arial" charset="0"/>
              </a:rPr>
              <a:t> основа за </a:t>
            </a:r>
            <a:r>
              <a:rPr lang="ru-RU" sz="1800" dirty="0" err="1">
                <a:latin typeface="Arial" charset="0"/>
              </a:rPr>
              <a:t>териториално</a:t>
            </a:r>
            <a:r>
              <a:rPr lang="ru-RU" sz="1800" dirty="0">
                <a:latin typeface="Arial" charset="0"/>
              </a:rPr>
              <a:t> развитие;</a:t>
            </a:r>
          </a:p>
          <a:p>
            <a:pPr algn="just" eaLnBrk="1" hangingPunct="1"/>
            <a:endParaRPr lang="ru-RU" sz="1800" dirty="0" smtClean="0">
              <a:latin typeface="Arial" charset="0"/>
            </a:endParaRPr>
          </a:p>
          <a:p>
            <a:pPr algn="just" eaLnBrk="1" hangingPunct="1"/>
            <a:r>
              <a:rPr lang="ru-RU" sz="1800" dirty="0" smtClean="0">
                <a:latin typeface="Arial" charset="0"/>
              </a:rPr>
              <a:t>Развитие </a:t>
            </a:r>
            <a:r>
              <a:rPr lang="ru-RU" sz="1800" dirty="0">
                <a:latin typeface="Arial" charset="0"/>
              </a:rPr>
              <a:t>на </a:t>
            </a:r>
            <a:r>
              <a:rPr lang="ru-RU" sz="1800" dirty="0" err="1">
                <a:latin typeface="Arial" charset="0"/>
              </a:rPr>
              <a:t>териториална</a:t>
            </a:r>
            <a:r>
              <a:rPr lang="ru-RU" sz="1800" dirty="0">
                <a:latin typeface="Arial" charset="0"/>
              </a:rPr>
              <a:t> </a:t>
            </a:r>
            <a:r>
              <a:rPr lang="ru-RU" sz="1800" dirty="0" err="1">
                <a:latin typeface="Arial" charset="0"/>
              </a:rPr>
              <a:t>идентичност</a:t>
            </a:r>
            <a:r>
              <a:rPr lang="ru-RU" sz="1800" dirty="0">
                <a:latin typeface="Arial" charset="0"/>
              </a:rPr>
              <a:t>, маркетинг и марки на база на </a:t>
            </a:r>
            <a:r>
              <a:rPr lang="ru-RU" sz="1800" dirty="0" err="1">
                <a:latin typeface="Arial" charset="0"/>
              </a:rPr>
              <a:t>специфичния</a:t>
            </a:r>
            <a:r>
              <a:rPr lang="ru-RU" sz="1800" dirty="0">
                <a:latin typeface="Arial" charset="0"/>
              </a:rPr>
              <a:t> </a:t>
            </a:r>
            <a:r>
              <a:rPr lang="ru-RU" sz="1800" dirty="0" err="1">
                <a:latin typeface="Arial" charset="0"/>
              </a:rPr>
              <a:t>териториален</a:t>
            </a:r>
            <a:r>
              <a:rPr lang="ru-RU" sz="1800" dirty="0">
                <a:latin typeface="Arial" charset="0"/>
              </a:rPr>
              <a:t> потенциал и </a:t>
            </a:r>
            <a:r>
              <a:rPr lang="ru-RU" sz="1800" dirty="0" err="1">
                <a:latin typeface="Arial" charset="0"/>
              </a:rPr>
              <a:t>продукти</a:t>
            </a:r>
            <a:r>
              <a:rPr lang="ru-RU" sz="1800" dirty="0">
                <a:latin typeface="Arial" charset="0"/>
              </a:rPr>
              <a:t> от </a:t>
            </a:r>
            <a:r>
              <a:rPr lang="ru-RU" sz="1800" dirty="0" err="1">
                <a:latin typeface="Arial" charset="0"/>
              </a:rPr>
              <a:t>местен</a:t>
            </a:r>
            <a:r>
              <a:rPr lang="ru-RU" sz="1800" dirty="0">
                <a:latin typeface="Arial" charset="0"/>
              </a:rPr>
              <a:t> </a:t>
            </a:r>
            <a:r>
              <a:rPr lang="ru-RU" sz="1800" dirty="0" smtClean="0">
                <a:latin typeface="Arial" charset="0"/>
              </a:rPr>
              <a:t>характер</a:t>
            </a:r>
            <a:r>
              <a:rPr lang="ru-RU" sz="1800" dirty="0">
                <a:latin typeface="Arial" charset="0"/>
              </a:rPr>
              <a:t>.</a:t>
            </a:r>
            <a:endParaRPr lang="bg-BG" sz="1800" dirty="0" smtClean="0">
              <a:latin typeface="Arial" charset="0"/>
            </a:endParaRPr>
          </a:p>
          <a:p>
            <a:pPr algn="just" eaLnBrk="1" hangingPunct="1"/>
            <a:endParaRPr lang="bg-BG" sz="1800" dirty="0" smtClean="0">
              <a:latin typeface="Arial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CD1A774-2575-4D98-AA76-1C6D5EAA728E}" type="slidenum">
              <a:rPr lang="bg-BG" smtClean="0">
                <a:solidFill>
                  <a:srgbClr val="000000"/>
                </a:solidFill>
              </a:rPr>
              <a:pPr>
                <a:defRPr/>
              </a:pPr>
              <a:t>5</a:t>
            </a:fld>
            <a:endParaRPr lang="bg-BG">
              <a:solidFill>
                <a:srgbClr val="000000"/>
              </a:solidFill>
            </a:endParaRPr>
          </a:p>
        </p:txBody>
      </p:sp>
      <p:sp>
        <p:nvSpPr>
          <p:cNvPr id="15361" name="Title 1"/>
          <p:cNvSpPr>
            <a:spLocks noGrp="1"/>
          </p:cNvSpPr>
          <p:nvPr>
            <p:ph type="title"/>
          </p:nvPr>
        </p:nvSpPr>
        <p:spPr>
          <a:xfrm>
            <a:off x="539553" y="339651"/>
            <a:ext cx="8119572" cy="850106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bg-BG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bg-BG" sz="32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bg-BG" sz="3200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Цели</a:t>
            </a:r>
            <a:endParaRPr lang="en-US" sz="3200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5363" name="Picture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0766" y="60424"/>
            <a:ext cx="2305050" cy="776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09857463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1560" y="1600200"/>
            <a:ext cx="7920880" cy="4525963"/>
          </a:xfrm>
        </p:spPr>
        <p:txBody>
          <a:bodyPr>
            <a:normAutofit lnSpcReduction="10000"/>
          </a:bodyPr>
          <a:lstStyle/>
          <a:p>
            <a:pPr marL="342900" indent="-342900" algn="just" fontAlgn="base">
              <a:spcAft>
                <a:spcPct val="0"/>
              </a:spcAft>
            </a:pPr>
            <a:r>
              <a:rPr lang="bg-BG" sz="20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Съгласно </a:t>
            </a:r>
            <a:r>
              <a:rPr lang="ru-RU" sz="2000" b="1" u="sng" dirty="0" err="1" smtClean="0">
                <a:latin typeface="Arial" panose="020B0604020202020204" pitchFamily="34" charset="0"/>
                <a:cs typeface="Arial" panose="020B0604020202020204" pitchFamily="34" charset="0"/>
              </a:rPr>
              <a:t>Споразумението</a:t>
            </a:r>
            <a:r>
              <a:rPr lang="ru-RU" sz="20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 за </a:t>
            </a:r>
            <a:r>
              <a:rPr lang="ru-RU" sz="2000" b="1" u="sng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партньорство</a:t>
            </a:r>
            <a:r>
              <a:rPr lang="ru-RU" sz="20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endParaRPr lang="bg-BG" sz="2000" b="1" u="sng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lvl="0" indent="0" algn="just">
              <a:buNone/>
            </a:pPr>
            <a:r>
              <a:rPr lang="ru-RU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Подходът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dirty="0" err="1">
                <a:latin typeface="Arial" panose="020B0604020202020204" pitchFamily="34" charset="0"/>
                <a:cs typeface="Arial" panose="020B0604020202020204" pitchFamily="34" charset="0"/>
              </a:rPr>
              <a:t>няма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 да се </a:t>
            </a:r>
            <a:r>
              <a:rPr lang="ru-RU" sz="2000" dirty="0" err="1">
                <a:latin typeface="Arial" panose="020B0604020202020204" pitchFamily="34" charset="0"/>
                <a:cs typeface="Arial" panose="020B0604020202020204" pitchFamily="34" charset="0"/>
              </a:rPr>
              <a:t>прилага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 в </a:t>
            </a:r>
            <a:r>
              <a:rPr lang="ru-RU" sz="2000" dirty="0" err="1">
                <a:latin typeface="Arial" panose="020B0604020202020204" pitchFamily="34" charset="0"/>
                <a:cs typeface="Arial" panose="020B0604020202020204" pitchFamily="34" charset="0"/>
              </a:rPr>
              <a:t>рамките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 на </a:t>
            </a:r>
            <a:r>
              <a:rPr lang="ru-RU" sz="2000" dirty="0" err="1">
                <a:latin typeface="Arial" panose="020B0604020202020204" pitchFamily="34" charset="0"/>
                <a:cs typeface="Arial" panose="020B0604020202020204" pitchFamily="34" charset="0"/>
              </a:rPr>
              <a:t>градовете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ru-RU" sz="2000" dirty="0" err="1">
                <a:latin typeface="Arial" panose="020B0604020202020204" pitchFamily="34" charset="0"/>
                <a:cs typeface="Arial" panose="020B0604020202020204" pitchFamily="34" charset="0"/>
              </a:rPr>
              <a:t>подпомагани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 от ОПРР по линия на </a:t>
            </a:r>
            <a:r>
              <a:rPr lang="ru-RU" sz="2000" dirty="0" err="1">
                <a:latin typeface="Arial" panose="020B0604020202020204" pitchFamily="34" charset="0"/>
                <a:cs typeface="Arial" panose="020B0604020202020204" pitchFamily="34" charset="0"/>
              </a:rPr>
              <a:t>устойчивото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dirty="0" err="1">
                <a:latin typeface="Arial" panose="020B0604020202020204" pitchFamily="34" charset="0"/>
                <a:cs typeface="Arial" panose="020B0604020202020204" pitchFamily="34" charset="0"/>
              </a:rPr>
              <a:t>градско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 развитие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0" lvl="0" indent="0" algn="just">
              <a:buNone/>
            </a:pPr>
            <a:endParaRPr lang="ru-RU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just"/>
            <a:r>
              <a:rPr lang="ru-RU" sz="2000" b="1" u="sng" dirty="0" err="1" smtClean="0">
                <a:latin typeface="Arial" panose="020B0604020202020204" pitchFamily="34" charset="0"/>
                <a:cs typeface="Arial" panose="020B0604020202020204" pitchFamily="34" charset="0"/>
              </a:rPr>
              <a:t>Съгласно</a:t>
            </a:r>
            <a:r>
              <a:rPr lang="ru-RU" sz="20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 ПРСР 2014-2020:</a:t>
            </a:r>
          </a:p>
          <a:p>
            <a:pPr marL="0" indent="0" algn="just">
              <a:buNone/>
            </a:pPr>
            <a:r>
              <a:rPr lang="bg-BG" sz="2000" dirty="0">
                <a:latin typeface="Arial" panose="020B0604020202020204" pitchFamily="34" charset="0"/>
                <a:cs typeface="Arial" panose="020B0604020202020204" pitchFamily="34" charset="0"/>
              </a:rPr>
              <a:t>- Подкрепата по Европейския земеделски фонд за развитие на селските райони се прилага само на територията на селски райони;</a:t>
            </a:r>
            <a:endParaRPr lang="ru-RU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lvl="0" indent="0" algn="just">
              <a:buNone/>
            </a:pP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- </a:t>
            </a:r>
            <a:r>
              <a:rPr lang="ru-RU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Градовете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ru-RU" sz="2000" dirty="0" err="1">
                <a:latin typeface="Arial" panose="020B0604020202020204" pitchFamily="34" charset="0"/>
                <a:cs typeface="Arial" panose="020B0604020202020204" pitchFamily="34" charset="0"/>
              </a:rPr>
              <a:t>подпомагани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 от ОПРР по линия на </a:t>
            </a:r>
            <a:r>
              <a:rPr lang="ru-RU" sz="2000" dirty="0" err="1">
                <a:latin typeface="Arial" panose="020B0604020202020204" pitchFamily="34" charset="0"/>
                <a:cs typeface="Arial" panose="020B0604020202020204" pitchFamily="34" charset="0"/>
              </a:rPr>
              <a:t>устойчивото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dirty="0" err="1">
                <a:latin typeface="Arial" panose="020B0604020202020204" pitchFamily="34" charset="0"/>
                <a:cs typeface="Arial" panose="020B0604020202020204" pitchFamily="34" charset="0"/>
              </a:rPr>
              <a:t>градско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 развитие и </a:t>
            </a:r>
            <a:r>
              <a:rPr lang="ru-RU" sz="2000" dirty="0" err="1">
                <a:latin typeface="Arial" panose="020B0604020202020204" pitchFamily="34" charset="0"/>
                <a:cs typeface="Arial" panose="020B0604020202020204" pitchFamily="34" charset="0"/>
              </a:rPr>
              <a:t>попадащи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 в </a:t>
            </a:r>
            <a:r>
              <a:rPr lang="ru-RU" sz="2000" dirty="0" err="1">
                <a:latin typeface="Arial" panose="020B0604020202020204" pitchFamily="34" charset="0"/>
                <a:cs typeface="Arial" panose="020B0604020202020204" pitchFamily="34" charset="0"/>
              </a:rPr>
              <a:t>селски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 район </a:t>
            </a:r>
            <a:r>
              <a:rPr lang="ru-RU" sz="2000" dirty="0" err="1">
                <a:latin typeface="Arial" panose="020B0604020202020204" pitchFamily="34" charset="0"/>
                <a:cs typeface="Arial" panose="020B0604020202020204" pitchFamily="34" charset="0"/>
              </a:rPr>
              <a:t>ще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dirty="0" err="1">
                <a:latin typeface="Arial" panose="020B0604020202020204" pitchFamily="34" charset="0"/>
                <a:cs typeface="Arial" panose="020B0604020202020204" pitchFamily="34" charset="0"/>
              </a:rPr>
              <a:t>бъдат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dirty="0" err="1">
                <a:latin typeface="Arial" panose="020B0604020202020204" pitchFamily="34" charset="0"/>
                <a:cs typeface="Arial" panose="020B0604020202020204" pitchFamily="34" charset="0"/>
              </a:rPr>
              <a:t>допустими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dirty="0" err="1">
                <a:latin typeface="Arial" panose="020B0604020202020204" pitchFamily="34" charset="0"/>
                <a:cs typeface="Arial" panose="020B0604020202020204" pitchFamily="34" charset="0"/>
              </a:rPr>
              <a:t>като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 част от </a:t>
            </a:r>
            <a:r>
              <a:rPr lang="ru-RU" sz="2000" dirty="0" err="1">
                <a:latin typeface="Arial" panose="020B0604020202020204" pitchFamily="34" charset="0"/>
                <a:cs typeface="Arial" panose="020B0604020202020204" pitchFamily="34" charset="0"/>
              </a:rPr>
              <a:t>територия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 на МИГ за </a:t>
            </a:r>
            <a:r>
              <a:rPr lang="ru-RU" sz="2000" dirty="0" err="1">
                <a:latin typeface="Arial" panose="020B0604020202020204" pitchFamily="34" charset="0"/>
                <a:cs typeface="Arial" panose="020B0604020202020204" pitchFamily="34" charset="0"/>
              </a:rPr>
              <a:t>финансиране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 по линия на </a:t>
            </a:r>
            <a:r>
              <a:rPr lang="ru-RU" sz="2000" dirty="0" err="1">
                <a:latin typeface="Arial" panose="020B0604020202020204" pitchFamily="34" charset="0"/>
                <a:cs typeface="Arial" panose="020B0604020202020204" pitchFamily="34" charset="0"/>
              </a:rPr>
              <a:t>Европейския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dirty="0" err="1">
                <a:latin typeface="Arial" panose="020B0604020202020204" pitchFamily="34" charset="0"/>
                <a:cs typeface="Arial" panose="020B0604020202020204" pitchFamily="34" charset="0"/>
              </a:rPr>
              <a:t>земеделски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 фонд за развитие на </a:t>
            </a:r>
            <a:r>
              <a:rPr lang="ru-RU" sz="2000" dirty="0" err="1">
                <a:latin typeface="Arial" panose="020B0604020202020204" pitchFamily="34" charset="0"/>
                <a:cs typeface="Arial" panose="020B0604020202020204" pitchFamily="34" charset="0"/>
              </a:rPr>
              <a:t>селските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dirty="0" err="1">
                <a:latin typeface="Arial" panose="020B0604020202020204" pitchFamily="34" charset="0"/>
                <a:cs typeface="Arial" panose="020B0604020202020204" pitchFamily="34" charset="0"/>
              </a:rPr>
              <a:t>райони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ru-RU" sz="2000" dirty="0" err="1">
                <a:latin typeface="Arial" panose="020B0604020202020204" pitchFamily="34" charset="0"/>
                <a:cs typeface="Arial" panose="020B0604020202020204" pitchFamily="34" charset="0"/>
              </a:rPr>
              <a:t>местно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 развитие в </a:t>
            </a:r>
            <a:r>
              <a:rPr lang="ru-RU" sz="2000" dirty="0" err="1">
                <a:latin typeface="Arial" panose="020B0604020202020204" pitchFamily="34" charset="0"/>
                <a:cs typeface="Arial" panose="020B0604020202020204" pitchFamily="34" charset="0"/>
              </a:rPr>
              <a:t>рамките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 на ЛИДЕР).</a:t>
            </a: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CD1A774-2575-4D98-AA76-1C6D5EAA728E}" type="slidenum">
              <a:rPr lang="bg-BG" smtClean="0">
                <a:solidFill>
                  <a:srgbClr val="000000"/>
                </a:solidFill>
              </a:rPr>
              <a:pPr>
                <a:defRPr/>
              </a:pPr>
              <a:t>6</a:t>
            </a:fld>
            <a:endParaRPr lang="bg-BG">
              <a:solidFill>
                <a:srgbClr val="00000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1560" y="392983"/>
            <a:ext cx="8229600" cy="1143000"/>
          </a:xfrm>
        </p:spPr>
        <p:txBody>
          <a:bodyPr>
            <a:normAutofit/>
          </a:bodyPr>
          <a:lstStyle/>
          <a:p>
            <a:r>
              <a:rPr lang="bg-BG" sz="2800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Териториален обхват</a:t>
            </a:r>
            <a:endParaRPr lang="en-US" sz="2800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7" y="44624"/>
            <a:ext cx="2304255" cy="775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094353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7" y="116632"/>
            <a:ext cx="2304255" cy="775843"/>
          </a:xfrm>
          <a:prstGeom prst="rect">
            <a:avLst/>
          </a:prstGeom>
        </p:spPr>
      </p:pic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733905" y="2060848"/>
            <a:ext cx="5862431" cy="36724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CD1A774-2575-4D98-AA76-1C6D5EAA728E}" type="slidenum">
              <a:rPr lang="bg-BG" smtClean="0">
                <a:solidFill>
                  <a:srgbClr val="000000"/>
                </a:solidFill>
              </a:rPr>
              <a:pPr>
                <a:defRPr/>
              </a:pPr>
              <a:t>7</a:t>
            </a:fld>
            <a:endParaRPr lang="bg-BG">
              <a:solidFill>
                <a:srgbClr val="00000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576560"/>
            <a:ext cx="8229600" cy="1412279"/>
          </a:xfrm>
        </p:spPr>
        <p:txBody>
          <a:bodyPr>
            <a:normAutofit/>
          </a:bodyPr>
          <a:lstStyle/>
          <a:p>
            <a:pPr algn="ctr"/>
            <a:r>
              <a:rPr lang="bg-BG" sz="2800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Териториален обхват</a:t>
            </a:r>
            <a:br>
              <a:rPr lang="bg-BG" sz="2800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bg-BG" sz="2800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bg-BG" sz="2800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bg-BG" sz="2800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С</a:t>
            </a:r>
            <a:r>
              <a:rPr lang="bg-BG" sz="2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елски райони </a:t>
            </a:r>
            <a:r>
              <a:rPr lang="bg-BG" sz="2200" dirty="0" smtClean="0">
                <a:solidFill>
                  <a:schemeClr val="tx1"/>
                </a:solidFill>
                <a:effectLst/>
              </a:rPr>
              <a:t>по </a:t>
            </a:r>
            <a:r>
              <a:rPr lang="bg-BG" sz="2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ПРСР 2014 – 2020 г. (232 общини)</a:t>
            </a:r>
            <a:endParaRPr lang="en-US" sz="2200" dirty="0"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5487606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7" y="44624"/>
            <a:ext cx="2304255" cy="775843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CD1A774-2575-4D98-AA76-1C6D5EAA728E}" type="slidenum">
              <a:rPr lang="bg-BG" smtClean="0">
                <a:solidFill>
                  <a:srgbClr val="000000"/>
                </a:solidFill>
              </a:rPr>
              <a:pPr>
                <a:defRPr/>
              </a:pPr>
              <a:t>8</a:t>
            </a:fld>
            <a:endParaRPr lang="bg-BG">
              <a:solidFill>
                <a:srgbClr val="00000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576561"/>
            <a:ext cx="8229600" cy="1143000"/>
          </a:xfrm>
        </p:spPr>
        <p:txBody>
          <a:bodyPr>
            <a:normAutofit/>
          </a:bodyPr>
          <a:lstStyle/>
          <a:p>
            <a:r>
              <a:rPr lang="bg-BG" sz="2800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Структура на прилагане</a:t>
            </a:r>
            <a:r>
              <a:rPr lang="bg-BG" sz="4000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bg-BG" sz="4000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2200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39552" y="1412776"/>
            <a:ext cx="8136904" cy="46063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endParaRPr lang="ru-RU" sz="2000" dirty="0" smtClean="0">
              <a:latin typeface="Arial" pitchFamily="34" charset="0"/>
              <a:cs typeface="Arial" pitchFamily="34" charset="0"/>
            </a:endParaRPr>
          </a:p>
          <a:p>
            <a:pPr marL="365760" indent="-256032" algn="just" fontAlgn="base">
              <a:spcBef>
                <a:spcPts val="400"/>
              </a:spcBef>
              <a:spcAft>
                <a:spcPct val="0"/>
              </a:spcAft>
              <a:buClr>
                <a:schemeClr val="accent1"/>
              </a:buClr>
              <a:buSzPct val="68000"/>
              <a:buFont typeface="Wingdings 3"/>
              <a:buChar char=""/>
            </a:pPr>
            <a:r>
              <a:rPr lang="bg-BG" sz="2000" b="1" dirty="0">
                <a:solidFill>
                  <a:prstClr val="black"/>
                </a:solidFill>
                <a:latin typeface="Arial" charset="0"/>
              </a:rPr>
              <a:t>О</a:t>
            </a:r>
            <a:r>
              <a:rPr lang="ru-RU" sz="2000" b="1" dirty="0" err="1">
                <a:solidFill>
                  <a:prstClr val="black"/>
                </a:solidFill>
                <a:latin typeface="Arial" charset="0"/>
              </a:rPr>
              <a:t>тговорен</a:t>
            </a:r>
            <a:r>
              <a:rPr lang="ru-RU" sz="2000" b="1" dirty="0">
                <a:solidFill>
                  <a:prstClr val="black"/>
                </a:solidFill>
                <a:latin typeface="Arial" charset="0"/>
              </a:rPr>
              <a:t> </a:t>
            </a:r>
            <a:r>
              <a:rPr lang="ru-RU" sz="2000" b="1" dirty="0" err="1">
                <a:solidFill>
                  <a:prstClr val="black"/>
                </a:solidFill>
                <a:latin typeface="Arial" charset="0"/>
              </a:rPr>
              <a:t>управляващ</a:t>
            </a:r>
            <a:r>
              <a:rPr lang="ru-RU" sz="2000" b="1" dirty="0">
                <a:solidFill>
                  <a:prstClr val="black"/>
                </a:solidFill>
                <a:latin typeface="Arial" charset="0"/>
              </a:rPr>
              <a:t> орган за </a:t>
            </a:r>
            <a:r>
              <a:rPr lang="ru-RU" sz="2000" b="1" dirty="0" err="1">
                <a:solidFill>
                  <a:prstClr val="black"/>
                </a:solidFill>
                <a:latin typeface="Arial" charset="0"/>
              </a:rPr>
              <a:t>прилагане</a:t>
            </a:r>
            <a:r>
              <a:rPr lang="ru-RU" sz="2000" b="1" dirty="0">
                <a:solidFill>
                  <a:prstClr val="black"/>
                </a:solidFill>
                <a:latin typeface="Arial" charset="0"/>
              </a:rPr>
              <a:t> на подхода ВОМР </a:t>
            </a:r>
            <a:r>
              <a:rPr lang="bg-BG" sz="2000" b="1" dirty="0">
                <a:solidFill>
                  <a:prstClr val="black"/>
                </a:solidFill>
                <a:latin typeface="Arial" charset="0"/>
              </a:rPr>
              <a:t>през програмния период 2014–2020 г. </a:t>
            </a:r>
            <a:r>
              <a:rPr lang="ru-RU" sz="2000" b="1" dirty="0" err="1">
                <a:solidFill>
                  <a:prstClr val="black"/>
                </a:solidFill>
                <a:latin typeface="Arial" charset="0"/>
              </a:rPr>
              <a:t>ще</a:t>
            </a:r>
            <a:r>
              <a:rPr lang="ru-RU" sz="2000" b="1" dirty="0">
                <a:solidFill>
                  <a:prstClr val="black"/>
                </a:solidFill>
                <a:latin typeface="Arial" charset="0"/>
              </a:rPr>
              <a:t> </a:t>
            </a:r>
            <a:r>
              <a:rPr lang="ru-RU" sz="2000" b="1" dirty="0" err="1">
                <a:solidFill>
                  <a:prstClr val="black"/>
                </a:solidFill>
                <a:latin typeface="Arial" charset="0"/>
              </a:rPr>
              <a:t>бъде</a:t>
            </a:r>
            <a:r>
              <a:rPr lang="ru-RU" sz="2000" b="1" dirty="0">
                <a:solidFill>
                  <a:prstClr val="black"/>
                </a:solidFill>
                <a:latin typeface="Arial" charset="0"/>
              </a:rPr>
              <a:t> У</a:t>
            </a:r>
            <a:r>
              <a:rPr lang="bg-BG" sz="2000" b="1" dirty="0">
                <a:solidFill>
                  <a:prstClr val="black"/>
                </a:solidFill>
                <a:latin typeface="Arial" charset="0"/>
              </a:rPr>
              <a:t>О на ПРСР.</a:t>
            </a:r>
            <a:endParaRPr lang="ru-RU" sz="2000" b="1" dirty="0">
              <a:solidFill>
                <a:prstClr val="black"/>
              </a:solidFill>
              <a:latin typeface="Arial" charset="0"/>
            </a:endParaRPr>
          </a:p>
          <a:p>
            <a:pPr marL="365760" indent="-256032" algn="just" fontAlgn="base">
              <a:spcBef>
                <a:spcPts val="400"/>
              </a:spcBef>
              <a:spcAft>
                <a:spcPct val="0"/>
              </a:spcAft>
              <a:buClr>
                <a:schemeClr val="accent1"/>
              </a:buClr>
              <a:buSzPct val="68000"/>
              <a:buFont typeface="Wingdings 3"/>
              <a:buChar char=""/>
            </a:pPr>
            <a:endParaRPr lang="ru-RU" sz="2000" dirty="0" smtClean="0">
              <a:solidFill>
                <a:prstClr val="black"/>
              </a:solidFill>
              <a:latin typeface="Arial" charset="0"/>
            </a:endParaRPr>
          </a:p>
          <a:p>
            <a:pPr marL="365760" indent="-256032" algn="just" fontAlgn="base">
              <a:spcBef>
                <a:spcPts val="400"/>
              </a:spcBef>
              <a:spcAft>
                <a:spcPct val="0"/>
              </a:spcAft>
              <a:buClr>
                <a:schemeClr val="accent1"/>
              </a:buClr>
              <a:buSzPct val="68000"/>
              <a:buFont typeface="Wingdings 3"/>
              <a:buChar char=""/>
            </a:pPr>
            <a:r>
              <a:rPr lang="ru-RU" sz="2000" dirty="0" err="1" smtClean="0">
                <a:solidFill>
                  <a:prstClr val="black"/>
                </a:solidFill>
                <a:latin typeface="Arial" charset="0"/>
              </a:rPr>
              <a:t>Създава</a:t>
            </a:r>
            <a:r>
              <a:rPr lang="ru-RU" sz="2000" dirty="0" smtClean="0">
                <a:solidFill>
                  <a:prstClr val="black"/>
                </a:solidFill>
                <a:latin typeface="Arial" charset="0"/>
              </a:rPr>
              <a:t> </a:t>
            </a:r>
            <a:r>
              <a:rPr lang="ru-RU" sz="2000" dirty="0">
                <a:solidFill>
                  <a:prstClr val="black"/>
                </a:solidFill>
                <a:latin typeface="Arial" charset="0"/>
              </a:rPr>
              <a:t>се Комитет за координация на </a:t>
            </a:r>
            <a:r>
              <a:rPr lang="ru-RU" sz="2000" dirty="0" err="1">
                <a:solidFill>
                  <a:prstClr val="black"/>
                </a:solidFill>
                <a:latin typeface="Arial" charset="0"/>
              </a:rPr>
              <a:t>многофондовото</a:t>
            </a:r>
            <a:r>
              <a:rPr lang="ru-RU" sz="2000" dirty="0">
                <a:solidFill>
                  <a:prstClr val="black"/>
                </a:solidFill>
                <a:latin typeface="Arial" charset="0"/>
              </a:rPr>
              <a:t> </a:t>
            </a:r>
            <a:r>
              <a:rPr lang="ru-RU" sz="2000" dirty="0" err="1">
                <a:solidFill>
                  <a:prstClr val="black"/>
                </a:solidFill>
                <a:latin typeface="Arial" charset="0"/>
              </a:rPr>
              <a:t>прилагане</a:t>
            </a:r>
            <a:r>
              <a:rPr lang="ru-RU" sz="2000" dirty="0">
                <a:solidFill>
                  <a:prstClr val="black"/>
                </a:solidFill>
                <a:latin typeface="Arial" charset="0"/>
              </a:rPr>
              <a:t> на ВОМР (</a:t>
            </a:r>
            <a:r>
              <a:rPr lang="ru-RU" sz="2000" dirty="0" err="1">
                <a:solidFill>
                  <a:prstClr val="black"/>
                </a:solidFill>
                <a:latin typeface="Arial" charset="0"/>
              </a:rPr>
              <a:t>включва</a:t>
            </a:r>
            <a:r>
              <a:rPr lang="ru-RU" sz="2000" dirty="0">
                <a:solidFill>
                  <a:prstClr val="black"/>
                </a:solidFill>
                <a:latin typeface="Arial" charset="0"/>
              </a:rPr>
              <a:t> представители на </a:t>
            </a:r>
            <a:r>
              <a:rPr lang="ru-RU" sz="2000" dirty="0" err="1">
                <a:solidFill>
                  <a:prstClr val="black"/>
                </a:solidFill>
                <a:latin typeface="Arial" charset="0"/>
              </a:rPr>
              <a:t>всички</a:t>
            </a:r>
            <a:r>
              <a:rPr lang="ru-RU" sz="2000" dirty="0">
                <a:solidFill>
                  <a:prstClr val="black"/>
                </a:solidFill>
                <a:latin typeface="Arial" charset="0"/>
              </a:rPr>
              <a:t> </a:t>
            </a:r>
            <a:r>
              <a:rPr lang="ru-RU" sz="2000" dirty="0" err="1">
                <a:solidFill>
                  <a:prstClr val="black"/>
                </a:solidFill>
                <a:latin typeface="Arial" charset="0"/>
              </a:rPr>
              <a:t>програми</a:t>
            </a:r>
            <a:r>
              <a:rPr lang="ru-RU" sz="2000" dirty="0">
                <a:solidFill>
                  <a:prstClr val="black"/>
                </a:solidFill>
                <a:latin typeface="Arial" charset="0"/>
              </a:rPr>
              <a:t>, </a:t>
            </a:r>
            <a:r>
              <a:rPr lang="ru-RU" sz="2000" dirty="0" err="1">
                <a:solidFill>
                  <a:prstClr val="black"/>
                </a:solidFill>
                <a:latin typeface="Arial" charset="0"/>
              </a:rPr>
              <a:t>участващи</a:t>
            </a:r>
            <a:r>
              <a:rPr lang="ru-RU" sz="2000" dirty="0">
                <a:solidFill>
                  <a:prstClr val="black"/>
                </a:solidFill>
                <a:latin typeface="Arial" charset="0"/>
              </a:rPr>
              <a:t> </a:t>
            </a:r>
            <a:r>
              <a:rPr lang="ru-RU" sz="2000" dirty="0" err="1">
                <a:solidFill>
                  <a:prstClr val="black"/>
                </a:solidFill>
                <a:latin typeface="Arial" charset="0"/>
              </a:rPr>
              <a:t>във</a:t>
            </a:r>
            <a:r>
              <a:rPr lang="ru-RU" sz="2000" dirty="0">
                <a:solidFill>
                  <a:prstClr val="black"/>
                </a:solidFill>
                <a:latin typeface="Arial" charset="0"/>
              </a:rPr>
              <a:t> ВОМР, ДФЗ-РА, </a:t>
            </a:r>
            <a:r>
              <a:rPr lang="ru-RU" sz="2000" dirty="0" err="1">
                <a:solidFill>
                  <a:prstClr val="black"/>
                </a:solidFill>
                <a:latin typeface="Arial" charset="0"/>
              </a:rPr>
              <a:t>социално-икономическите</a:t>
            </a:r>
            <a:r>
              <a:rPr lang="ru-RU" sz="2000" dirty="0">
                <a:solidFill>
                  <a:prstClr val="black"/>
                </a:solidFill>
                <a:latin typeface="Arial" charset="0"/>
              </a:rPr>
              <a:t> </a:t>
            </a:r>
            <a:r>
              <a:rPr lang="ru-RU" sz="2000" dirty="0" err="1">
                <a:solidFill>
                  <a:prstClr val="black"/>
                </a:solidFill>
                <a:latin typeface="Arial" charset="0"/>
              </a:rPr>
              <a:t>партньори</a:t>
            </a:r>
            <a:r>
              <a:rPr lang="ru-RU" sz="2000" dirty="0">
                <a:solidFill>
                  <a:prstClr val="black"/>
                </a:solidFill>
                <a:latin typeface="Arial" charset="0"/>
              </a:rPr>
              <a:t>, </a:t>
            </a:r>
            <a:r>
              <a:rPr lang="ru-RU" sz="2000" dirty="0" err="1">
                <a:solidFill>
                  <a:prstClr val="black"/>
                </a:solidFill>
                <a:latin typeface="Arial" charset="0"/>
              </a:rPr>
              <a:t>други</a:t>
            </a:r>
            <a:r>
              <a:rPr lang="ru-RU" sz="2000" dirty="0">
                <a:solidFill>
                  <a:prstClr val="black"/>
                </a:solidFill>
                <a:latin typeface="Arial" charset="0"/>
              </a:rPr>
              <a:t> </a:t>
            </a:r>
            <a:r>
              <a:rPr lang="ru-RU" sz="2000" dirty="0" err="1">
                <a:solidFill>
                  <a:prstClr val="black"/>
                </a:solidFill>
                <a:latin typeface="Arial" charset="0"/>
              </a:rPr>
              <a:t>заинтересовани</a:t>
            </a:r>
            <a:r>
              <a:rPr lang="ru-RU" sz="2000" dirty="0">
                <a:solidFill>
                  <a:prstClr val="black"/>
                </a:solidFill>
                <a:latin typeface="Arial" charset="0"/>
              </a:rPr>
              <a:t> </a:t>
            </a:r>
            <a:r>
              <a:rPr lang="ru-RU" sz="2000" dirty="0" err="1">
                <a:solidFill>
                  <a:prstClr val="black"/>
                </a:solidFill>
                <a:latin typeface="Arial" charset="0"/>
              </a:rPr>
              <a:t>страни</a:t>
            </a:r>
            <a:r>
              <a:rPr lang="ru-RU" sz="2000" dirty="0">
                <a:solidFill>
                  <a:prstClr val="black"/>
                </a:solidFill>
                <a:latin typeface="Arial" charset="0"/>
              </a:rPr>
              <a:t>).</a:t>
            </a:r>
          </a:p>
          <a:p>
            <a:pPr algn="just"/>
            <a:endParaRPr lang="ru-RU" sz="2000" dirty="0" smtClean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365760" indent="-256032" algn="just" fontAlgn="base">
              <a:spcBef>
                <a:spcPts val="400"/>
              </a:spcBef>
              <a:spcAft>
                <a:spcPct val="0"/>
              </a:spcAft>
              <a:buClr>
                <a:schemeClr val="accent1"/>
              </a:buClr>
              <a:buSzPct val="68000"/>
              <a:buFont typeface="Wingdings 3"/>
              <a:buChar char=""/>
            </a:pPr>
            <a:r>
              <a:rPr lang="ru-RU" sz="2000" dirty="0" err="1">
                <a:solidFill>
                  <a:prstClr val="black"/>
                </a:solidFill>
                <a:latin typeface="Arial" charset="0"/>
              </a:rPr>
              <a:t>Комитетът</a:t>
            </a:r>
            <a:r>
              <a:rPr lang="ru-RU" sz="2000" dirty="0">
                <a:solidFill>
                  <a:prstClr val="black"/>
                </a:solidFill>
                <a:latin typeface="Arial" charset="0"/>
              </a:rPr>
              <a:t> </a:t>
            </a:r>
            <a:r>
              <a:rPr lang="ru-RU" sz="2000" dirty="0" err="1">
                <a:solidFill>
                  <a:prstClr val="black"/>
                </a:solidFill>
                <a:latin typeface="Arial" charset="0"/>
              </a:rPr>
              <a:t>ще</a:t>
            </a:r>
            <a:r>
              <a:rPr lang="ru-RU" sz="2000" dirty="0">
                <a:solidFill>
                  <a:prstClr val="black"/>
                </a:solidFill>
                <a:latin typeface="Arial" charset="0"/>
              </a:rPr>
              <a:t> </a:t>
            </a:r>
            <a:r>
              <a:rPr lang="ru-RU" sz="2000" dirty="0" err="1">
                <a:solidFill>
                  <a:prstClr val="black"/>
                </a:solidFill>
                <a:latin typeface="Arial" charset="0"/>
              </a:rPr>
              <a:t>гарантира</a:t>
            </a:r>
            <a:r>
              <a:rPr lang="ru-RU" sz="2000" dirty="0">
                <a:solidFill>
                  <a:prstClr val="black"/>
                </a:solidFill>
                <a:latin typeface="Arial" charset="0"/>
              </a:rPr>
              <a:t> </a:t>
            </a:r>
            <a:r>
              <a:rPr lang="ru-RU" sz="2000" dirty="0" err="1">
                <a:solidFill>
                  <a:prstClr val="black"/>
                </a:solidFill>
                <a:latin typeface="Arial" charset="0"/>
              </a:rPr>
              <a:t>координацията</a:t>
            </a:r>
            <a:r>
              <a:rPr lang="ru-RU" sz="2000" dirty="0">
                <a:solidFill>
                  <a:prstClr val="black"/>
                </a:solidFill>
                <a:latin typeface="Arial" charset="0"/>
              </a:rPr>
              <a:t> между </a:t>
            </a:r>
            <a:r>
              <a:rPr lang="ru-RU" sz="2000" dirty="0" err="1">
                <a:solidFill>
                  <a:prstClr val="black"/>
                </a:solidFill>
                <a:latin typeface="Arial" charset="0"/>
              </a:rPr>
              <a:t>различните</a:t>
            </a:r>
            <a:r>
              <a:rPr lang="ru-RU" sz="2000" dirty="0">
                <a:solidFill>
                  <a:prstClr val="black"/>
                </a:solidFill>
                <a:latin typeface="Arial" charset="0"/>
              </a:rPr>
              <a:t> </a:t>
            </a:r>
            <a:r>
              <a:rPr lang="ru-RU" sz="2000" dirty="0" err="1">
                <a:solidFill>
                  <a:prstClr val="black"/>
                </a:solidFill>
                <a:latin typeface="Arial" charset="0"/>
              </a:rPr>
              <a:t>фондове</a:t>
            </a:r>
            <a:r>
              <a:rPr lang="ru-RU" sz="2000" dirty="0">
                <a:solidFill>
                  <a:prstClr val="black"/>
                </a:solidFill>
                <a:latin typeface="Arial" charset="0"/>
              </a:rPr>
              <a:t>, </a:t>
            </a:r>
            <a:r>
              <a:rPr lang="ru-RU" sz="2000" dirty="0" err="1">
                <a:solidFill>
                  <a:prstClr val="black"/>
                </a:solidFill>
                <a:latin typeface="Arial" charset="0"/>
              </a:rPr>
              <a:t>ще</a:t>
            </a:r>
            <a:r>
              <a:rPr lang="ru-RU" sz="2000" dirty="0">
                <a:solidFill>
                  <a:prstClr val="black"/>
                </a:solidFill>
                <a:latin typeface="Arial" charset="0"/>
              </a:rPr>
              <a:t> </a:t>
            </a:r>
            <a:r>
              <a:rPr lang="ru-RU" sz="2000" dirty="0" err="1">
                <a:solidFill>
                  <a:prstClr val="black"/>
                </a:solidFill>
                <a:latin typeface="Arial" charset="0"/>
              </a:rPr>
              <a:t>разглежда</a:t>
            </a:r>
            <a:r>
              <a:rPr lang="ru-RU" sz="2000" dirty="0">
                <a:solidFill>
                  <a:prstClr val="black"/>
                </a:solidFill>
                <a:latin typeface="Arial" charset="0"/>
              </a:rPr>
              <a:t> и </a:t>
            </a:r>
            <a:r>
              <a:rPr lang="ru-RU" sz="2000" dirty="0" err="1">
                <a:solidFill>
                  <a:prstClr val="black"/>
                </a:solidFill>
                <a:latin typeface="Arial" charset="0"/>
              </a:rPr>
              <a:t>ще</a:t>
            </a:r>
            <a:r>
              <a:rPr lang="ru-RU" sz="2000" dirty="0">
                <a:solidFill>
                  <a:prstClr val="black"/>
                </a:solidFill>
                <a:latin typeface="Arial" charset="0"/>
              </a:rPr>
              <a:t> </a:t>
            </a:r>
            <a:r>
              <a:rPr lang="ru-RU" sz="2000" dirty="0" err="1">
                <a:solidFill>
                  <a:prstClr val="black"/>
                </a:solidFill>
                <a:latin typeface="Arial" charset="0"/>
              </a:rPr>
              <a:t>взима</a:t>
            </a:r>
            <a:r>
              <a:rPr lang="ru-RU" sz="2000" dirty="0">
                <a:solidFill>
                  <a:prstClr val="black"/>
                </a:solidFill>
                <a:latin typeface="Arial" charset="0"/>
              </a:rPr>
              <a:t> решения, </a:t>
            </a:r>
            <a:r>
              <a:rPr lang="ru-RU" sz="2000" dirty="0" err="1">
                <a:solidFill>
                  <a:prstClr val="black"/>
                </a:solidFill>
                <a:latin typeface="Arial" charset="0"/>
              </a:rPr>
              <a:t>свързани</a:t>
            </a:r>
            <a:r>
              <a:rPr lang="ru-RU" sz="2000" dirty="0">
                <a:solidFill>
                  <a:prstClr val="black"/>
                </a:solidFill>
                <a:latin typeface="Arial" charset="0"/>
              </a:rPr>
              <a:t> с </a:t>
            </a:r>
            <a:r>
              <a:rPr lang="ru-RU" sz="2000" dirty="0" err="1">
                <a:solidFill>
                  <a:prstClr val="black"/>
                </a:solidFill>
                <a:latin typeface="Arial" charset="0"/>
              </a:rPr>
              <a:t>многофондовото</a:t>
            </a:r>
            <a:r>
              <a:rPr lang="ru-RU" sz="2000" dirty="0">
                <a:solidFill>
                  <a:prstClr val="black"/>
                </a:solidFill>
                <a:latin typeface="Arial" charset="0"/>
              </a:rPr>
              <a:t> </a:t>
            </a:r>
            <a:r>
              <a:rPr lang="ru-RU" sz="2000" dirty="0" err="1">
                <a:solidFill>
                  <a:prstClr val="black"/>
                </a:solidFill>
                <a:latin typeface="Arial" charset="0"/>
              </a:rPr>
              <a:t>прилагане</a:t>
            </a:r>
            <a:r>
              <a:rPr lang="ru-RU" sz="2000" dirty="0">
                <a:solidFill>
                  <a:prstClr val="black"/>
                </a:solidFill>
                <a:latin typeface="Arial" charset="0"/>
              </a:rPr>
              <a:t> на подхода.</a:t>
            </a:r>
          </a:p>
          <a:p>
            <a:pPr marL="342900" indent="-342900">
              <a:buFont typeface="Wingdings" pitchFamily="2" charset="2"/>
              <a:buChar char="Ø"/>
            </a:pPr>
            <a:endParaRPr lang="ru-RU" sz="2000" dirty="0" smtClean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9901323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9" y="44624"/>
            <a:ext cx="2304255" cy="775843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CD1A774-2575-4D98-AA76-1C6D5EAA728E}" type="slidenum">
              <a:rPr lang="bg-BG" smtClean="0">
                <a:solidFill>
                  <a:srgbClr val="000000"/>
                </a:solidFill>
              </a:rPr>
              <a:pPr>
                <a:defRPr/>
              </a:pPr>
              <a:t>9</a:t>
            </a:fld>
            <a:endParaRPr lang="bg-BG">
              <a:solidFill>
                <a:srgbClr val="00000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576561"/>
            <a:ext cx="8229600" cy="764207"/>
          </a:xfrm>
        </p:spPr>
        <p:txBody>
          <a:bodyPr>
            <a:normAutofit fontScale="90000"/>
          </a:bodyPr>
          <a:lstStyle/>
          <a:p>
            <a:r>
              <a:rPr lang="bg-BG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bg-BG" sz="32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bg-BG" sz="3100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Мярка 19 – ВОМР от ПРСР 2014 – 2020 г.</a:t>
            </a:r>
            <a:r>
              <a:rPr lang="bg-BG" sz="3100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bg-BG" sz="31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3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39552" y="1705535"/>
            <a:ext cx="8064896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5760" indent="-256032" algn="just" fontAlgn="base">
              <a:spcBef>
                <a:spcPts val="400"/>
              </a:spcBef>
              <a:spcAft>
                <a:spcPct val="0"/>
              </a:spcAft>
              <a:buClr>
                <a:schemeClr val="accent1"/>
              </a:buClr>
              <a:buSzPct val="68000"/>
              <a:buFont typeface="Wingdings 3"/>
              <a:buChar char=""/>
            </a:pPr>
            <a:r>
              <a:rPr lang="bg-BG" sz="2000" dirty="0" err="1">
                <a:solidFill>
                  <a:prstClr val="black"/>
                </a:solidFill>
                <a:latin typeface="Arial" charset="0"/>
              </a:rPr>
              <a:t>Подмярка</a:t>
            </a:r>
            <a:r>
              <a:rPr lang="bg-BG" sz="2000" dirty="0">
                <a:solidFill>
                  <a:prstClr val="black"/>
                </a:solidFill>
                <a:latin typeface="Arial" charset="0"/>
              </a:rPr>
              <a:t> </a:t>
            </a:r>
            <a:r>
              <a:rPr lang="bg-BG" sz="2000" dirty="0" smtClean="0">
                <a:solidFill>
                  <a:prstClr val="black"/>
                </a:solidFill>
                <a:latin typeface="Arial" charset="0"/>
              </a:rPr>
              <a:t>19.1 - </a:t>
            </a:r>
            <a:r>
              <a:rPr lang="bg-BG" sz="2000" dirty="0">
                <a:solidFill>
                  <a:prstClr val="black"/>
                </a:solidFill>
                <a:latin typeface="Arial" charset="0"/>
              </a:rPr>
              <a:t>„Помощ за подготвителни дейности</a:t>
            </a:r>
            <a:r>
              <a:rPr lang="bg-BG" sz="2000" dirty="0" smtClean="0">
                <a:solidFill>
                  <a:prstClr val="black"/>
                </a:solidFill>
                <a:latin typeface="Arial" charset="0"/>
              </a:rPr>
              <a:t>“;</a:t>
            </a:r>
          </a:p>
          <a:p>
            <a:pPr marL="109728" algn="just" fontAlgn="base">
              <a:spcBef>
                <a:spcPts val="400"/>
              </a:spcBef>
              <a:spcAft>
                <a:spcPct val="0"/>
              </a:spcAft>
              <a:buClr>
                <a:schemeClr val="accent1"/>
              </a:buClr>
              <a:buSzPct val="68000"/>
            </a:pPr>
            <a:endParaRPr lang="bg-BG" sz="2000" dirty="0">
              <a:solidFill>
                <a:prstClr val="black"/>
              </a:solidFill>
              <a:latin typeface="Arial" charset="0"/>
            </a:endParaRPr>
          </a:p>
          <a:p>
            <a:pPr marL="365760" indent="-256032" algn="just" fontAlgn="base">
              <a:spcBef>
                <a:spcPts val="400"/>
              </a:spcBef>
              <a:spcAft>
                <a:spcPct val="0"/>
              </a:spcAft>
              <a:buClr>
                <a:schemeClr val="accent1"/>
              </a:buClr>
              <a:buSzPct val="68000"/>
              <a:buFont typeface="Wingdings 3"/>
              <a:buChar char=""/>
            </a:pPr>
            <a:r>
              <a:rPr lang="bg-BG" sz="2000" dirty="0" err="1">
                <a:solidFill>
                  <a:prstClr val="black"/>
                </a:solidFill>
                <a:latin typeface="Arial" charset="0"/>
              </a:rPr>
              <a:t>Подмярка</a:t>
            </a:r>
            <a:r>
              <a:rPr lang="bg-BG" sz="2000" dirty="0">
                <a:solidFill>
                  <a:prstClr val="black"/>
                </a:solidFill>
                <a:latin typeface="Arial" charset="0"/>
              </a:rPr>
              <a:t> </a:t>
            </a:r>
            <a:r>
              <a:rPr lang="bg-BG" sz="2000" dirty="0" smtClean="0">
                <a:solidFill>
                  <a:prstClr val="black"/>
                </a:solidFill>
                <a:latin typeface="Arial" charset="0"/>
              </a:rPr>
              <a:t>19.2 - </a:t>
            </a:r>
            <a:r>
              <a:rPr lang="bg-BG" sz="2000" dirty="0">
                <a:solidFill>
                  <a:prstClr val="black"/>
                </a:solidFill>
                <a:latin typeface="Arial" charset="0"/>
              </a:rPr>
              <a:t>„Прилагане на операции в рамките на стратегии за водено от общностите местно развитие</a:t>
            </a:r>
            <a:r>
              <a:rPr lang="bg-BG" sz="2000" dirty="0" smtClean="0">
                <a:solidFill>
                  <a:prstClr val="black"/>
                </a:solidFill>
                <a:latin typeface="Arial" charset="0"/>
              </a:rPr>
              <a:t>“;</a:t>
            </a:r>
          </a:p>
          <a:p>
            <a:pPr marL="109728" algn="just" fontAlgn="base">
              <a:spcBef>
                <a:spcPts val="400"/>
              </a:spcBef>
              <a:spcAft>
                <a:spcPct val="0"/>
              </a:spcAft>
              <a:buClr>
                <a:schemeClr val="accent1"/>
              </a:buClr>
              <a:buSzPct val="68000"/>
            </a:pPr>
            <a:endParaRPr lang="bg-BG" sz="2000" dirty="0">
              <a:solidFill>
                <a:prstClr val="black"/>
              </a:solidFill>
              <a:latin typeface="Arial" charset="0"/>
            </a:endParaRPr>
          </a:p>
          <a:p>
            <a:pPr marL="365760" indent="-256032" algn="just" fontAlgn="base">
              <a:spcBef>
                <a:spcPts val="400"/>
              </a:spcBef>
              <a:spcAft>
                <a:spcPct val="0"/>
              </a:spcAft>
              <a:buClr>
                <a:schemeClr val="accent1"/>
              </a:buClr>
              <a:buSzPct val="68000"/>
              <a:buFont typeface="Wingdings 3"/>
              <a:buChar char=""/>
            </a:pPr>
            <a:r>
              <a:rPr lang="bg-BG" sz="2000" dirty="0" err="1">
                <a:solidFill>
                  <a:prstClr val="black"/>
                </a:solidFill>
                <a:latin typeface="Arial" charset="0"/>
              </a:rPr>
              <a:t>Подмярка</a:t>
            </a:r>
            <a:r>
              <a:rPr lang="bg-BG" sz="2000" dirty="0">
                <a:solidFill>
                  <a:prstClr val="black"/>
                </a:solidFill>
                <a:latin typeface="Arial" charset="0"/>
              </a:rPr>
              <a:t> 19.3 </a:t>
            </a:r>
            <a:r>
              <a:rPr lang="bg-BG" sz="2000" dirty="0" smtClean="0">
                <a:solidFill>
                  <a:prstClr val="black"/>
                </a:solidFill>
                <a:latin typeface="Arial" charset="0"/>
              </a:rPr>
              <a:t>- „</a:t>
            </a:r>
            <a:r>
              <a:rPr lang="bg-BG" sz="2000" dirty="0">
                <a:solidFill>
                  <a:prstClr val="black"/>
                </a:solidFill>
                <a:latin typeface="Arial" charset="0"/>
              </a:rPr>
              <a:t>Подготовка и изпълнение на дейности за сътрудничество на МИГ</a:t>
            </a:r>
            <a:r>
              <a:rPr lang="bg-BG" sz="2000" dirty="0" smtClean="0">
                <a:solidFill>
                  <a:prstClr val="black"/>
                </a:solidFill>
                <a:latin typeface="Arial" charset="0"/>
              </a:rPr>
              <a:t>“;</a:t>
            </a:r>
          </a:p>
          <a:p>
            <a:pPr marL="109728" algn="just" fontAlgn="base">
              <a:spcBef>
                <a:spcPts val="400"/>
              </a:spcBef>
              <a:spcAft>
                <a:spcPct val="0"/>
              </a:spcAft>
              <a:buClr>
                <a:schemeClr val="accent1"/>
              </a:buClr>
              <a:buSzPct val="68000"/>
            </a:pPr>
            <a:endParaRPr lang="bg-BG" sz="2000" dirty="0">
              <a:solidFill>
                <a:prstClr val="black"/>
              </a:solidFill>
              <a:latin typeface="Arial" charset="0"/>
            </a:endParaRPr>
          </a:p>
          <a:p>
            <a:pPr marL="365760" indent="-256032" algn="just" fontAlgn="base">
              <a:spcBef>
                <a:spcPts val="400"/>
              </a:spcBef>
              <a:spcAft>
                <a:spcPct val="0"/>
              </a:spcAft>
              <a:buClr>
                <a:schemeClr val="accent1"/>
              </a:buClr>
              <a:buSzPct val="68000"/>
              <a:buFont typeface="Wingdings 3"/>
              <a:buChar char=""/>
            </a:pPr>
            <a:r>
              <a:rPr lang="bg-BG" sz="2000" dirty="0" err="1">
                <a:solidFill>
                  <a:prstClr val="black"/>
                </a:solidFill>
                <a:latin typeface="Arial" charset="0"/>
              </a:rPr>
              <a:t>Подмярка</a:t>
            </a:r>
            <a:r>
              <a:rPr lang="bg-BG" sz="2000" dirty="0">
                <a:solidFill>
                  <a:prstClr val="black"/>
                </a:solidFill>
                <a:latin typeface="Arial" charset="0"/>
              </a:rPr>
              <a:t> 19.4 </a:t>
            </a:r>
            <a:r>
              <a:rPr lang="bg-BG" sz="2000" dirty="0" smtClean="0">
                <a:solidFill>
                  <a:prstClr val="black"/>
                </a:solidFill>
                <a:latin typeface="Arial" charset="0"/>
              </a:rPr>
              <a:t>- „</a:t>
            </a:r>
            <a:r>
              <a:rPr lang="bg-BG" sz="2000" dirty="0">
                <a:solidFill>
                  <a:prstClr val="black"/>
                </a:solidFill>
                <a:latin typeface="Arial" charset="0"/>
              </a:rPr>
              <a:t>Текущи разходи и популяризиране на стратегия за водено от общностите местно развитие“</a:t>
            </a:r>
          </a:p>
          <a:p>
            <a:pPr marL="342900" indent="-342900">
              <a:buClr>
                <a:schemeClr val="bg2">
                  <a:lumMod val="50000"/>
                </a:schemeClr>
              </a:buClr>
              <a:buFont typeface="Wingdings" pitchFamily="2" charset="2"/>
              <a:buChar char="Ø"/>
            </a:pPr>
            <a:endParaRPr lang="bg-BG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6968940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2252</TotalTime>
  <Words>2444</Words>
  <Application>Microsoft Office PowerPoint</Application>
  <PresentationFormat>On-screen Show (4:3)</PresentationFormat>
  <Paragraphs>330</Paragraphs>
  <Slides>30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1" baseType="lpstr">
      <vt:lpstr>Concourse</vt:lpstr>
      <vt:lpstr>Водено от общностите местно развитие</vt:lpstr>
      <vt:lpstr> ВОМР</vt:lpstr>
      <vt:lpstr> Добавена стойност на ВОМР</vt:lpstr>
      <vt:lpstr>  Цели</vt:lpstr>
      <vt:lpstr> Цели</vt:lpstr>
      <vt:lpstr>Териториален обхват</vt:lpstr>
      <vt:lpstr>Териториален обхват  Селски райони по ПРСР 2014 – 2020 г. (232 общини)</vt:lpstr>
      <vt:lpstr>Структура на прилагане </vt:lpstr>
      <vt:lpstr> Мярка 19 – ВОМР от ПРСР 2014 – 2020 г. </vt:lpstr>
      <vt:lpstr> Времеви график</vt:lpstr>
      <vt:lpstr>Подмярка 19.1 – Помощ за подготвителни дейности</vt:lpstr>
      <vt:lpstr>Подмярка 19.1 – Помощ за подготвителни дейности</vt:lpstr>
      <vt:lpstr>Подмярка 19.2 Прилагане на операции в рамките на стратегии за водено от общностите местно развитие  </vt:lpstr>
      <vt:lpstr>Подмярка 19.2 Прилагане на операции в рамките на стратегии за водено от общностите местно развитие </vt:lpstr>
      <vt:lpstr>Подмярка 19.2 Прилагане на операции в рамките на стратегии за водено от общностите местно развитие  </vt:lpstr>
      <vt:lpstr>Подмярка 19.2 Прилагане на операции в рамките на стратегии за водено от общностите местно развитие  </vt:lpstr>
      <vt:lpstr>    </vt:lpstr>
      <vt:lpstr>Подмярка 19.2 Прилагане на операции в рамките на стратегии за водено от общностите местно развитие</vt:lpstr>
      <vt:lpstr> Подмярка 19.2 Прилагане на операции в рамките на стратегии за водено от общностите местно развитие </vt:lpstr>
      <vt:lpstr> Подмярка 19.2 Прилагане на операции в рамките на стратегии за водено от общностите местно развитие </vt:lpstr>
      <vt:lpstr> Подмярка 19.2 Прилагане на операции в рамките на стратегии за водено от общностите местно развитие </vt:lpstr>
      <vt:lpstr>Подмярка 19.2 Прилагане на операции в рамките на стратегии за водено от общностите местно развитие </vt:lpstr>
      <vt:lpstr>  Подмярка 19.2 Прилагане на операции в рамките на стратегии за водено от общностите местно развитие  </vt:lpstr>
      <vt:lpstr>  Подмярка 19.2 Прилагане на операции в рамките на стратегии за водено от общностите местно развитие  </vt:lpstr>
      <vt:lpstr>  Подмярка 19.2 Прилагане на операции в рамките на стратегии за водено от общностите местно развитие  </vt:lpstr>
      <vt:lpstr>Подмярка 19.3 Подготовка и изпълнение на дейности за сътрудничество на местни инициативни групи</vt:lpstr>
      <vt:lpstr>Подмярка 19.3 Подготовка и изпълнение на дейности за сътрудничество на местни инициативни групи</vt:lpstr>
      <vt:lpstr>Подмярка 19.3 Подготовка и изпълнение на дейности за сътрудничество на местни инициативни групи</vt:lpstr>
      <vt:lpstr>Подмярка 19.4 Текущи разходи и популяризиране на стратегия за водено от общностите местно развитие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Водено от общността местно развитие</dc:title>
  <dc:creator>Marina Brakalova</dc:creator>
  <cp:lastModifiedBy>Stefan Spasov</cp:lastModifiedBy>
  <cp:revision>357</cp:revision>
  <cp:lastPrinted>2014-11-07T08:02:08Z</cp:lastPrinted>
  <dcterms:created xsi:type="dcterms:W3CDTF">2014-09-25T21:09:35Z</dcterms:created>
  <dcterms:modified xsi:type="dcterms:W3CDTF">2015-02-26T14:10:35Z</dcterms:modified>
</cp:coreProperties>
</file>